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81"/>
  </p:notesMasterIdLst>
  <p:handoutMasterIdLst>
    <p:handoutMasterId r:id="rId82"/>
  </p:handoutMasterIdLst>
  <p:sldIdLst>
    <p:sldId id="256" r:id="rId2"/>
    <p:sldId id="567" r:id="rId3"/>
    <p:sldId id="593" r:id="rId4"/>
    <p:sldId id="702" r:id="rId5"/>
    <p:sldId id="763" r:id="rId6"/>
    <p:sldId id="705" r:id="rId7"/>
    <p:sldId id="759" r:id="rId8"/>
    <p:sldId id="706" r:id="rId9"/>
    <p:sldId id="745" r:id="rId10"/>
    <p:sldId id="709" r:id="rId11"/>
    <p:sldId id="710" r:id="rId12"/>
    <p:sldId id="711" r:id="rId13"/>
    <p:sldId id="717" r:id="rId14"/>
    <p:sldId id="716" r:id="rId15"/>
    <p:sldId id="712" r:id="rId16"/>
    <p:sldId id="713" r:id="rId17"/>
    <p:sldId id="715" r:id="rId18"/>
    <p:sldId id="721" r:id="rId19"/>
    <p:sldId id="760" r:id="rId20"/>
    <p:sldId id="761" r:id="rId21"/>
    <p:sldId id="762" r:id="rId22"/>
    <p:sldId id="746" r:id="rId23"/>
    <p:sldId id="729" r:id="rId24"/>
    <p:sldId id="730" r:id="rId25"/>
    <p:sldId id="731" r:id="rId26"/>
    <p:sldId id="732" r:id="rId27"/>
    <p:sldId id="733" r:id="rId28"/>
    <p:sldId id="719" r:id="rId29"/>
    <p:sldId id="725" r:id="rId30"/>
    <p:sldId id="726" r:id="rId31"/>
    <p:sldId id="727" r:id="rId32"/>
    <p:sldId id="722" r:id="rId33"/>
    <p:sldId id="728" r:id="rId34"/>
    <p:sldId id="747" r:id="rId35"/>
    <p:sldId id="739" r:id="rId36"/>
    <p:sldId id="740" r:id="rId37"/>
    <p:sldId id="741" r:id="rId38"/>
    <p:sldId id="742" r:id="rId39"/>
    <p:sldId id="743" r:id="rId40"/>
    <p:sldId id="749" r:id="rId41"/>
    <p:sldId id="751" r:id="rId42"/>
    <p:sldId id="753" r:id="rId43"/>
    <p:sldId id="755" r:id="rId44"/>
    <p:sldId id="754" r:id="rId45"/>
    <p:sldId id="756" r:id="rId46"/>
    <p:sldId id="757" r:id="rId47"/>
    <p:sldId id="758" r:id="rId48"/>
    <p:sldId id="798" r:id="rId49"/>
    <p:sldId id="782" r:id="rId50"/>
    <p:sldId id="795" r:id="rId51"/>
    <p:sldId id="796" r:id="rId52"/>
    <p:sldId id="797" r:id="rId53"/>
    <p:sldId id="794" r:id="rId54"/>
    <p:sldId id="800" r:id="rId55"/>
    <p:sldId id="787" r:id="rId56"/>
    <p:sldId id="785" r:id="rId57"/>
    <p:sldId id="783" r:id="rId58"/>
    <p:sldId id="784" r:id="rId59"/>
    <p:sldId id="813" r:id="rId60"/>
    <p:sldId id="792" r:id="rId61"/>
    <p:sldId id="803" r:id="rId62"/>
    <p:sldId id="804" r:id="rId63"/>
    <p:sldId id="801" r:id="rId64"/>
    <p:sldId id="805" r:id="rId65"/>
    <p:sldId id="806" r:id="rId66"/>
    <p:sldId id="808" r:id="rId67"/>
    <p:sldId id="807" r:id="rId68"/>
    <p:sldId id="810" r:id="rId69"/>
    <p:sldId id="788" r:id="rId70"/>
    <p:sldId id="789" r:id="rId71"/>
    <p:sldId id="790" r:id="rId72"/>
    <p:sldId id="791" r:id="rId73"/>
    <p:sldId id="793" r:id="rId74"/>
    <p:sldId id="816" r:id="rId75"/>
    <p:sldId id="770" r:id="rId76"/>
    <p:sldId id="771" r:id="rId77"/>
    <p:sldId id="817" r:id="rId78"/>
    <p:sldId id="772" r:id="rId79"/>
    <p:sldId id="773" r:id="rId80"/>
  </p:sldIdLst>
  <p:sldSz cx="9906000" cy="6858000" type="A4"/>
  <p:notesSz cx="7099300" cy="102346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CCFFCC"/>
    <a:srgbClr val="CCC8D6"/>
    <a:srgbClr val="FF6600"/>
    <a:srgbClr val="99FF99"/>
    <a:srgbClr val="FF7C80"/>
    <a:srgbClr val="CCFF99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3" autoAdjust="0"/>
    <p:restoredTop sz="95643" autoAdjust="0"/>
  </p:normalViewPr>
  <p:slideViewPr>
    <p:cSldViewPr>
      <p:cViewPr>
        <p:scale>
          <a:sx n="50" d="100"/>
          <a:sy n="50" d="100"/>
        </p:scale>
        <p:origin x="-1051" y="-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70"/>
    </p:cViewPr>
  </p:sorterViewPr>
  <p:notesViewPr>
    <p:cSldViewPr>
      <p:cViewPr>
        <p:scale>
          <a:sx n="100" d="100"/>
          <a:sy n="100" d="100"/>
        </p:scale>
        <p:origin x="-773" y="4176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0.wmf"/><Relationship Id="rId7" Type="http://schemas.openxmlformats.org/officeDocument/2006/relationships/image" Target="../media/image8.wmf"/><Relationship Id="rId2" Type="http://schemas.openxmlformats.org/officeDocument/2006/relationships/image" Target="../media/image9.wmf"/><Relationship Id="rId1" Type="http://schemas.openxmlformats.org/officeDocument/2006/relationships/image" Target="../media/image6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hu-HU"/>
              <a:t>Biológia, biotechnológia. 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836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hu-HU"/>
              <a:t>BME Alkalmazott Biotechnológia és Élelmiszertudomány Tanszék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34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fld id="{BB02A923-1643-4DA4-9417-0C16E268C3D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t" anchorCtr="0" compatLnSpc="1">
            <a:prstTxWarp prst="textNoShape">
              <a:avLst/>
            </a:prstTxWarp>
          </a:bodyPr>
          <a:lstStyle>
            <a:lvl1pPr algn="l" defTabSz="965200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6763"/>
            <a:ext cx="5546725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b" anchorCtr="0" compatLnSpc="1">
            <a:prstTxWarp prst="textNoShape">
              <a:avLst/>
            </a:prstTxWarp>
          </a:bodyPr>
          <a:lstStyle>
            <a:lvl1pPr algn="l" defTabSz="965200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pPr>
              <a:defRPr/>
            </a:pPr>
            <a:fld id="{606AE13A-04AD-40B2-986C-7B134088A34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9F44B-3EB6-46B4-8ACA-3FD5B6B31C2D}" type="slidenum">
              <a:rPr lang="hu-HU" smtClean="0"/>
              <a:pPr/>
              <a:t>1</a:t>
            </a:fld>
            <a:endParaRPr lang="hu-HU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0B564-5CE6-4F40-8983-D9C428D0EE89}" type="slidenum">
              <a:rPr lang="hu-HU"/>
              <a:pPr/>
              <a:t>27</a:t>
            </a:fld>
            <a:endParaRPr lang="hu-HU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60" tIns="48230" rIns="96460" bIns="48230" anchor="b"/>
          <a:lstStyle/>
          <a:p>
            <a:pPr algn="r" defTabSz="965200"/>
            <a:fld id="{E0E9CBE1-33B5-4916-AF5A-B59F299B32D9}" type="slidenum">
              <a:rPr lang="hu-HU" sz="1300"/>
              <a:pPr algn="r" defTabSz="965200"/>
              <a:t>34</a:t>
            </a:fld>
            <a:endParaRPr lang="hu-HU" sz="13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60" tIns="48230" rIns="96460" bIns="48230" anchor="b"/>
          <a:lstStyle/>
          <a:p>
            <a:pPr algn="r" defTabSz="965200"/>
            <a:fld id="{E0E9CBE1-33B5-4916-AF5A-B59F299B32D9}" type="slidenum">
              <a:rPr lang="hu-HU" sz="1300"/>
              <a:pPr algn="r" defTabSz="965200"/>
              <a:t>48</a:t>
            </a:fld>
            <a:endParaRPr lang="hu-HU" sz="13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7486E-6569-4C7F-8048-5CF88453B4BD}" type="slidenum">
              <a:rPr lang="en-US"/>
              <a:pPr/>
              <a:t>49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7486E-6569-4C7F-8048-5CF88453B4BD}" type="slidenum">
              <a:rPr lang="en-US"/>
              <a:pPr/>
              <a:t>53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E5017-14E1-4BCF-BCAB-32C167899F44}" type="slidenum">
              <a:rPr lang="en-US"/>
              <a:pPr/>
              <a:t>56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BBEA9E-6621-431D-BEF3-8F4F8AE9AA61}" type="slidenum">
              <a:rPr lang="en-US"/>
              <a:pPr/>
              <a:t>57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4275E0-09CA-40D9-9BE4-61F00F5F09F8}" type="slidenum">
              <a:rPr lang="en-US"/>
              <a:pPr/>
              <a:t>58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60" tIns="48230" rIns="96460" bIns="48230" anchor="b"/>
          <a:lstStyle/>
          <a:p>
            <a:pPr algn="r" defTabSz="965200"/>
            <a:fld id="{E0E9CBE1-33B5-4916-AF5A-B59F299B32D9}" type="slidenum">
              <a:rPr lang="hu-HU" sz="1300"/>
              <a:pPr algn="r" defTabSz="965200"/>
              <a:t>59</a:t>
            </a:fld>
            <a:endParaRPr lang="hu-HU" sz="13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60" tIns="48230" rIns="96460" bIns="48230" anchor="b"/>
          <a:lstStyle/>
          <a:p>
            <a:pPr algn="r" defTabSz="965200"/>
            <a:fld id="{E0E9CBE1-33B5-4916-AF5A-B59F299B32D9}" type="slidenum">
              <a:rPr lang="hu-HU" sz="1300"/>
              <a:pPr algn="r" defTabSz="965200"/>
              <a:t>74</a:t>
            </a:fld>
            <a:endParaRPr lang="hu-HU" sz="13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60" tIns="48230" rIns="96460" bIns="48230" anchor="b"/>
          <a:lstStyle/>
          <a:p>
            <a:pPr algn="r" defTabSz="965200"/>
            <a:fld id="{E0E9CBE1-33B5-4916-AF5A-B59F299B32D9}" type="slidenum">
              <a:rPr lang="hu-HU" sz="1300"/>
              <a:pPr algn="r" defTabSz="965200"/>
              <a:t>2</a:t>
            </a:fld>
            <a:endParaRPr lang="hu-HU" sz="13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60" tIns="48230" rIns="96460" bIns="48230" anchor="b"/>
          <a:lstStyle/>
          <a:p>
            <a:pPr algn="r" defTabSz="965200"/>
            <a:fld id="{E0E9CBE1-33B5-4916-AF5A-B59F299B32D9}" type="slidenum">
              <a:rPr lang="hu-HU" sz="1300"/>
              <a:pPr algn="r" defTabSz="965200"/>
              <a:t>77</a:t>
            </a:fld>
            <a:endParaRPr lang="hu-HU" sz="13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60" tIns="48230" rIns="96460" bIns="48230" anchor="b"/>
          <a:lstStyle/>
          <a:p>
            <a:pPr algn="r" defTabSz="965200"/>
            <a:fld id="{E0E9CBE1-33B5-4916-AF5A-B59F299B32D9}" type="slidenum">
              <a:rPr lang="hu-HU" sz="1300"/>
              <a:pPr algn="r" defTabSz="965200"/>
              <a:t>9</a:t>
            </a:fld>
            <a:endParaRPr lang="hu-HU" sz="13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60" tIns="48230" rIns="96460" bIns="48230" anchor="b"/>
          <a:lstStyle/>
          <a:p>
            <a:pPr algn="r" defTabSz="965200"/>
            <a:fld id="{E0E9CBE1-33B5-4916-AF5A-B59F299B32D9}" type="slidenum">
              <a:rPr lang="hu-HU" sz="1300"/>
              <a:pPr algn="r" defTabSz="965200"/>
              <a:t>19</a:t>
            </a:fld>
            <a:endParaRPr lang="hu-HU" sz="13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60" tIns="48230" rIns="96460" bIns="48230" anchor="b"/>
          <a:lstStyle/>
          <a:p>
            <a:pPr algn="r" defTabSz="965200"/>
            <a:fld id="{E0E9CBE1-33B5-4916-AF5A-B59F299B32D9}" type="slidenum">
              <a:rPr lang="hu-HU" sz="1300"/>
              <a:pPr algn="r" defTabSz="965200"/>
              <a:t>22</a:t>
            </a:fld>
            <a:endParaRPr lang="hu-HU" sz="13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4186C-2B3A-4977-8350-AA51FC649A51}" type="slidenum">
              <a:rPr lang="hu-HU"/>
              <a:pPr/>
              <a:t>23</a:t>
            </a:fld>
            <a:endParaRPr lang="hu-H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872C0-D755-4ED1-BA56-18A556B845D5}" type="slidenum">
              <a:rPr lang="hu-HU"/>
              <a:pPr/>
              <a:t>24</a:t>
            </a:fld>
            <a:endParaRPr lang="hu-HU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B52EB1-300D-4279-AC11-2CE35CDD98FD}" type="slidenum">
              <a:rPr lang="hu-HU"/>
              <a:pPr/>
              <a:t>25</a:t>
            </a:fld>
            <a:endParaRPr lang="hu-H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5AF15-C147-4ED0-AC12-26DEBD28D534}" type="slidenum">
              <a:rPr lang="hu-HU"/>
              <a:pPr/>
              <a:t>26</a:t>
            </a:fld>
            <a:endParaRPr lang="hu-H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BE4E5-5915-4F56-A557-6C942A2D171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48F58-B2C0-496A-8211-6783D67AF3D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DAF4D-0B36-4744-9CAA-85B54F0CD32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509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96B0C-4004-4EB1-B5A5-035FF56876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509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07CAC-480D-459F-931C-66CAFEA7D5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509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CDB21-1CE7-472C-8AB5-CAAC5390C97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509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89154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95300" y="3938588"/>
            <a:ext cx="89154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6B4F6-7AB8-46D9-883E-040FC108889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509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89154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95300" y="3938588"/>
            <a:ext cx="89154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00AB1-F4AE-4A2C-9657-4870882166E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3BDB0-6CD4-494F-9DE5-BC8976F3AA7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E16C9-E149-4416-9E23-24865B9651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9F945-E9B6-4018-9157-8533F190F64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19C48-3169-406B-A6C5-EA27A6BE733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78C31-AFAE-4AF6-B29C-966F71C0881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88DFE-78F8-4F81-A2BF-E19873A0E81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F675-2C8B-4B50-8376-BC9F95081D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93A73-E1F1-4D03-882C-FFCCAB6FBC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CC3300"/>
                </a:solidFill>
              </a:defRPr>
            </a:lvl1pPr>
          </a:lstStyle>
          <a:p>
            <a:pPr>
              <a:defRPr/>
            </a:pPr>
            <a:fld id="{CAFB0676-7DE8-43CA-BD29-7B82420D47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CC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CC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CC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CC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CC33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audio" Target="../media/audio1.wav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audio" Target="../media/audio1.wav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audio" Target="../media/audio1.wav"/><Relationship Id="rId4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3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burchill.com/IBbiology/bio_hp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burchill.com/IBbiology/bio_hp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burchill.com/IBbiology/bio_hp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burchill.com/IBbiology/bio_hp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burchill.com/IBbiology/bio_hp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71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4E2B31-F156-4171-B2D5-057EF055ECA3}" type="slidenum">
              <a:rPr lang="hu-HU"/>
              <a:pPr/>
              <a:t>1</a:t>
            </a:fld>
            <a:endParaRPr lang="hu-H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906000" cy="1282154"/>
          </a:xfrm>
        </p:spPr>
        <p:txBody>
          <a:bodyPr/>
          <a:lstStyle/>
          <a:p>
            <a:pPr eaLnBrk="1" hangingPunct="1"/>
            <a:r>
              <a:rPr lang="hu-HU" dirty="0" smtClean="0"/>
              <a:t>BIOLÓGIA és BIOTECHNOLÓGIA</a:t>
            </a:r>
            <a:br>
              <a:rPr lang="hu-HU" dirty="0" smtClean="0"/>
            </a:br>
            <a:r>
              <a:rPr lang="hu-HU" dirty="0" smtClean="0"/>
              <a:t>5. rész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19150" y="1412875"/>
            <a:ext cx="8345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76288" y="1484313"/>
            <a:ext cx="8521700" cy="361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endParaRPr lang="hu-HU" sz="2400" dirty="0">
              <a:solidFill>
                <a:srgbClr val="CC3300"/>
              </a:solidFill>
            </a:endParaRPr>
          </a:p>
          <a:p>
            <a:pPr>
              <a:spcBef>
                <a:spcPct val="25000"/>
              </a:spcBef>
            </a:pPr>
            <a:r>
              <a:rPr lang="hu-HU" sz="2400" dirty="0" smtClean="0">
                <a:solidFill>
                  <a:srgbClr val="CC3300"/>
                </a:solidFill>
              </a:rPr>
              <a:t>Előadó: </a:t>
            </a:r>
            <a:r>
              <a:rPr lang="hu-HU" sz="2400" dirty="0">
                <a:solidFill>
                  <a:srgbClr val="CC3300"/>
                </a:solidFill>
              </a:rPr>
              <a:t>	</a:t>
            </a:r>
            <a:r>
              <a:rPr lang="hu-HU" sz="2400" dirty="0" err="1" smtClean="0">
                <a:solidFill>
                  <a:srgbClr val="CC3300"/>
                </a:solidFill>
              </a:rPr>
              <a:t>Ballagi</a:t>
            </a:r>
            <a:r>
              <a:rPr lang="hu-HU" sz="2400" dirty="0" smtClean="0">
                <a:solidFill>
                  <a:srgbClr val="CC3300"/>
                </a:solidFill>
              </a:rPr>
              <a:t> András, </a:t>
            </a:r>
            <a:r>
              <a:rPr lang="hu-HU" dirty="0" smtClean="0">
                <a:solidFill>
                  <a:srgbClr val="CC3300"/>
                </a:solidFill>
              </a:rPr>
              <a:t>c. egyetemi tanár</a:t>
            </a:r>
          </a:p>
          <a:p>
            <a:pPr>
              <a:spcBef>
                <a:spcPct val="25000"/>
              </a:spcBef>
            </a:pPr>
            <a:r>
              <a:rPr lang="hu-HU" sz="2400" dirty="0" smtClean="0">
                <a:solidFill>
                  <a:srgbClr val="CC3300"/>
                </a:solidFill>
              </a:rPr>
              <a:t>		</a:t>
            </a:r>
            <a:r>
              <a:rPr lang="hu-HU" sz="2000" dirty="0" smtClean="0">
                <a:solidFill>
                  <a:srgbClr val="CC3300"/>
                </a:solidFill>
              </a:rPr>
              <a:t>Richter Gedeon </a:t>
            </a:r>
            <a:r>
              <a:rPr lang="hu-HU" sz="2000" dirty="0" err="1" smtClean="0">
                <a:solidFill>
                  <a:srgbClr val="CC3300"/>
                </a:solidFill>
              </a:rPr>
              <a:t>NyRt</a:t>
            </a:r>
            <a:r>
              <a:rPr lang="hu-HU" sz="2000" dirty="0" smtClean="0">
                <a:solidFill>
                  <a:srgbClr val="CC3300"/>
                </a:solidFill>
              </a:rPr>
              <a:t>. - BME</a:t>
            </a:r>
          </a:p>
          <a:p>
            <a:pPr>
              <a:spcBef>
                <a:spcPct val="25000"/>
              </a:spcBef>
            </a:pPr>
            <a:endParaRPr lang="hu-HU" sz="2400" dirty="0">
              <a:solidFill>
                <a:srgbClr val="CC3300"/>
              </a:solidFill>
            </a:endParaRPr>
          </a:p>
          <a:p>
            <a:pPr>
              <a:spcBef>
                <a:spcPct val="20000"/>
              </a:spcBef>
            </a:pPr>
            <a:r>
              <a:rPr lang="hu-HU" sz="2400" dirty="0">
                <a:solidFill>
                  <a:srgbClr val="CC3300"/>
                </a:solidFill>
              </a:rPr>
              <a:t>Írásos segédanyag található a:</a:t>
            </a:r>
          </a:p>
          <a:p>
            <a:pPr>
              <a:spcBef>
                <a:spcPct val="20000"/>
              </a:spcBef>
            </a:pPr>
            <a:r>
              <a:rPr lang="hu-HU" sz="2400" dirty="0">
                <a:solidFill>
                  <a:srgbClr val="CC3300"/>
                </a:solidFill>
              </a:rPr>
              <a:t>		</a:t>
            </a:r>
            <a:r>
              <a:rPr lang="hu-HU" sz="2400" dirty="0"/>
              <a:t>http://oktatas.ch.bme.hu</a:t>
            </a:r>
          </a:p>
          <a:p>
            <a:pPr lvl="2">
              <a:spcBef>
                <a:spcPct val="20000"/>
              </a:spcBef>
            </a:pPr>
            <a:r>
              <a:rPr lang="hu-HU" sz="2400" dirty="0"/>
              <a:t>	/</a:t>
            </a:r>
            <a:r>
              <a:rPr lang="hu-HU" sz="2400" dirty="0" err="1" smtClean="0"/>
              <a:t>oktatas</a:t>
            </a:r>
            <a:r>
              <a:rPr lang="hu-HU" sz="2400" dirty="0"/>
              <a:t> </a:t>
            </a:r>
            <a:r>
              <a:rPr lang="hu-HU" sz="2400" dirty="0" smtClean="0"/>
              <a:t> /</a:t>
            </a:r>
            <a:r>
              <a:rPr lang="hu-HU" sz="2400" dirty="0" err="1" smtClean="0"/>
              <a:t>konyvek</a:t>
            </a:r>
            <a:r>
              <a:rPr lang="hu-HU" sz="2400" dirty="0"/>
              <a:t> </a:t>
            </a:r>
            <a:r>
              <a:rPr lang="hu-HU" sz="2400" dirty="0" smtClean="0"/>
              <a:t> /</a:t>
            </a:r>
            <a:r>
              <a:rPr lang="hu-HU" sz="2400" dirty="0" err="1" smtClean="0"/>
              <a:t>mezgaz</a:t>
            </a:r>
            <a:endParaRPr lang="hu-HU" sz="2400" dirty="0"/>
          </a:p>
          <a:p>
            <a:pPr lvl="2">
              <a:spcBef>
                <a:spcPct val="20000"/>
              </a:spcBef>
            </a:pPr>
            <a:r>
              <a:rPr lang="hu-HU" sz="2400" dirty="0"/>
              <a:t>	/</a:t>
            </a:r>
            <a:r>
              <a:rPr lang="hu-HU" sz="2400" dirty="0" err="1"/>
              <a:t>Biol-biotech-vegyész-MSc</a:t>
            </a:r>
            <a:r>
              <a:rPr lang="hu-HU" sz="2400" dirty="0">
                <a:solidFill>
                  <a:srgbClr val="CC3300"/>
                </a:solidFill>
              </a:rPr>
              <a:t>	 </a:t>
            </a:r>
            <a:r>
              <a:rPr lang="hu-HU" sz="2400" dirty="0" smtClean="0">
                <a:solidFill>
                  <a:srgbClr val="CC3300"/>
                </a:solidFill>
              </a:rPr>
              <a:t>   címen</a:t>
            </a:r>
            <a:endParaRPr lang="hu-HU" sz="24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44488" y="3140968"/>
            <a:ext cx="986509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5400675" algn="l"/>
              </a:tabLst>
            </a:pPr>
            <a:r>
              <a:rPr lang="hu-HU" sz="2000" b="1" u="sng" dirty="0" smtClean="0">
                <a:solidFill>
                  <a:srgbClr val="CC3300"/>
                </a:solidFill>
                <a:latin typeface="+mn-lt"/>
              </a:rPr>
              <a:t>A gyakorlatban:</a:t>
            </a:r>
            <a:r>
              <a:rPr lang="hu-HU" sz="2000" b="1" dirty="0" smtClean="0">
                <a:solidFill>
                  <a:srgbClr val="CC3300"/>
                </a:solidFill>
                <a:latin typeface="+mn-lt"/>
              </a:rPr>
              <a:t>  1 </a:t>
            </a:r>
            <a:r>
              <a:rPr lang="en-US" sz="2000" b="1" dirty="0" err="1" smtClean="0">
                <a:solidFill>
                  <a:srgbClr val="CC3300"/>
                </a:solidFill>
                <a:latin typeface="+mn-lt"/>
              </a:rPr>
              <a:t>egység</a:t>
            </a:r>
            <a:r>
              <a:rPr lang="hu-HU" sz="2000" b="1" dirty="0" smtClean="0">
                <a:solidFill>
                  <a:srgbClr val="CC3300"/>
                </a:solidFill>
                <a:latin typeface="+mn-lt"/>
              </a:rPr>
              <a:t> (Unit, azaz U)</a:t>
            </a:r>
            <a:r>
              <a:rPr lang="en-US" sz="2000" b="1" dirty="0" smtClean="0">
                <a:solidFill>
                  <a:srgbClr val="CC33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CC3300"/>
                </a:solidFill>
                <a:latin typeface="+mn-lt"/>
              </a:rPr>
              <a:t>az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CC3300"/>
                </a:solidFill>
                <a:latin typeface="+mn-lt"/>
              </a:rPr>
              <a:t>az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CC3300"/>
                </a:solidFill>
                <a:latin typeface="+mn-lt"/>
              </a:rPr>
              <a:t>enzim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 </a:t>
            </a:r>
            <a:r>
              <a:rPr lang="hu-HU" sz="2000" b="1" dirty="0" smtClean="0">
                <a:solidFill>
                  <a:srgbClr val="CC3300"/>
                </a:solidFill>
                <a:latin typeface="+mn-lt"/>
              </a:rPr>
              <a:t>aktivitás (</a:t>
            </a:r>
            <a:r>
              <a:rPr lang="en-US" sz="2000" b="1" dirty="0" err="1" smtClean="0">
                <a:solidFill>
                  <a:srgbClr val="CC3300"/>
                </a:solidFill>
                <a:latin typeface="+mn-lt"/>
              </a:rPr>
              <a:t>mennyiség</a:t>
            </a:r>
            <a:r>
              <a:rPr lang="hu-HU" sz="2000" b="1" dirty="0" smtClean="0">
                <a:solidFill>
                  <a:srgbClr val="CC3300"/>
                </a:solidFill>
                <a:latin typeface="+mn-lt"/>
              </a:rPr>
              <a:t>)</a:t>
            </a:r>
            <a:r>
              <a:rPr lang="en-US" sz="2000" b="1" dirty="0" smtClean="0">
                <a:solidFill>
                  <a:srgbClr val="CC3300"/>
                </a:solidFill>
                <a:latin typeface="+mn-lt"/>
              </a:rPr>
              <a:t>, </a:t>
            </a:r>
            <a:r>
              <a:rPr lang="hu-HU" sz="2000" b="1" dirty="0" smtClean="0">
                <a:solidFill>
                  <a:srgbClr val="CC3300"/>
                </a:solidFill>
                <a:latin typeface="+mn-lt"/>
              </a:rPr>
              <a:t>               </a:t>
            </a:r>
          </a:p>
          <a:p>
            <a:pPr>
              <a:tabLst>
                <a:tab pos="5400675" algn="l"/>
              </a:tabLst>
            </a:pPr>
            <a:r>
              <a:rPr lang="hu-HU" sz="2000" b="1" dirty="0" smtClean="0">
                <a:solidFill>
                  <a:srgbClr val="CC3300"/>
                </a:solidFill>
                <a:latin typeface="+mn-lt"/>
              </a:rPr>
              <a:t>                             </a:t>
            </a:r>
            <a:r>
              <a:rPr lang="en-US" sz="2000" b="1" dirty="0" err="1" smtClean="0">
                <a:solidFill>
                  <a:srgbClr val="CC3300"/>
                </a:solidFill>
                <a:latin typeface="+mn-lt"/>
              </a:rPr>
              <a:t>amely</a:t>
            </a:r>
            <a:r>
              <a:rPr lang="hu-HU" sz="2000" b="1" dirty="0" smtClean="0">
                <a:solidFill>
                  <a:srgbClr val="CC3300"/>
                </a:solidFill>
                <a:latin typeface="+mn-lt"/>
              </a:rPr>
              <a:t>:</a:t>
            </a:r>
            <a:r>
              <a:rPr lang="en-US" sz="2000" b="1" dirty="0" smtClean="0">
                <a:solidFill>
                  <a:srgbClr val="CC3300"/>
                </a:solidFill>
                <a:latin typeface="+mn-lt"/>
              </a:rPr>
              <a:t> </a:t>
            </a:r>
            <a:endParaRPr lang="hu-HU" sz="2000" b="1" dirty="0" smtClean="0">
              <a:solidFill>
                <a:srgbClr val="CC3300"/>
              </a:solidFill>
              <a:latin typeface="+mn-lt"/>
            </a:endParaRPr>
          </a:p>
          <a:p>
            <a:pPr lvl="5">
              <a:tabLst>
                <a:tab pos="5400675" algn="l"/>
              </a:tabLst>
            </a:pPr>
            <a:r>
              <a:rPr lang="en-US" sz="2000" b="1" dirty="0" smtClean="0">
                <a:solidFill>
                  <a:srgbClr val="CC3300"/>
                </a:solidFill>
                <a:latin typeface="+mn-lt"/>
              </a:rPr>
              <a:t>1 </a:t>
            </a:r>
            <a:r>
              <a:rPr lang="en-US" sz="2000" b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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mol </a:t>
            </a:r>
            <a:r>
              <a:rPr lang="en-US" sz="2000" b="1" dirty="0" err="1">
                <a:solidFill>
                  <a:srgbClr val="CC3300"/>
                </a:solidFill>
                <a:latin typeface="+mn-lt"/>
              </a:rPr>
              <a:t>szubsztrátot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CC3300"/>
                </a:solidFill>
                <a:latin typeface="+mn-lt"/>
              </a:rPr>
              <a:t>alakít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C3300"/>
                </a:solidFill>
                <a:latin typeface="+mn-lt"/>
              </a:rPr>
              <a:t>át</a:t>
            </a:r>
            <a:r>
              <a:rPr lang="hu-HU" sz="2000" b="1" dirty="0" smtClean="0">
                <a:solidFill>
                  <a:srgbClr val="CC3300"/>
                </a:solidFill>
                <a:latin typeface="+mn-lt"/>
              </a:rPr>
              <a:t>, </a:t>
            </a:r>
            <a:r>
              <a:rPr lang="en-US" sz="2000" b="1" dirty="0" err="1" smtClean="0">
                <a:solidFill>
                  <a:srgbClr val="CC3300"/>
                </a:solidFill>
                <a:latin typeface="+mn-lt"/>
              </a:rPr>
              <a:t>vagy</a:t>
            </a:r>
            <a:r>
              <a:rPr lang="en-US" sz="2000" b="1" dirty="0" smtClean="0">
                <a:solidFill>
                  <a:srgbClr val="CC3300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1 </a:t>
            </a:r>
            <a:r>
              <a:rPr lang="en-US" sz="2000" b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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mol </a:t>
            </a:r>
            <a:r>
              <a:rPr lang="en-US" sz="2000" b="1" dirty="0" err="1">
                <a:solidFill>
                  <a:srgbClr val="CC3300"/>
                </a:solidFill>
                <a:latin typeface="+mn-lt"/>
              </a:rPr>
              <a:t>terméket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CC3300"/>
                </a:solidFill>
                <a:latin typeface="+mn-lt"/>
              </a:rPr>
              <a:t>képez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 </a:t>
            </a:r>
            <a:endParaRPr lang="hu-HU" sz="2000" b="1" dirty="0" smtClean="0">
              <a:solidFill>
                <a:srgbClr val="CC3300"/>
              </a:solidFill>
              <a:latin typeface="+mn-lt"/>
            </a:endParaRPr>
          </a:p>
          <a:p>
            <a:pPr lvl="5">
              <a:tabLst>
                <a:tab pos="5400675" algn="l"/>
              </a:tabLst>
            </a:pPr>
            <a:r>
              <a:rPr lang="en-US" sz="2000" b="1" dirty="0" smtClean="0">
                <a:solidFill>
                  <a:srgbClr val="CC3300"/>
                </a:solidFill>
                <a:latin typeface="+mn-lt"/>
              </a:rPr>
              <a:t>1 </a:t>
            </a:r>
            <a:r>
              <a:rPr lang="en-US" sz="2000" b="1" dirty="0" err="1">
                <a:solidFill>
                  <a:srgbClr val="CC3300"/>
                </a:solidFill>
                <a:latin typeface="+mn-lt"/>
              </a:rPr>
              <a:t>perc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CC3300"/>
                </a:solidFill>
                <a:latin typeface="+mn-lt"/>
              </a:rPr>
              <a:t>alatt</a:t>
            </a:r>
            <a:r>
              <a:rPr lang="en-US" sz="2000" b="1" i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 </a:t>
            </a:r>
            <a:r>
              <a:rPr lang="en-US" sz="2000" b="1" i="1" dirty="0" err="1">
                <a:solidFill>
                  <a:srgbClr val="CC3300"/>
                </a:solidFill>
                <a:latin typeface="+mn-lt"/>
                <a:sym typeface="Symbol" pitchFamily="18" charset="2"/>
              </a:rPr>
              <a:t>adott</a:t>
            </a:r>
            <a:r>
              <a:rPr lang="en-US" sz="2000" b="1" i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 </a:t>
            </a:r>
            <a:r>
              <a:rPr lang="en-US" sz="2000" b="1" i="1" dirty="0" err="1">
                <a:solidFill>
                  <a:srgbClr val="CC3300"/>
                </a:solidFill>
                <a:latin typeface="+mn-lt"/>
                <a:sym typeface="Symbol" pitchFamily="18" charset="2"/>
              </a:rPr>
              <a:t>reakció</a:t>
            </a:r>
            <a:r>
              <a:rPr lang="en-US" sz="2000" b="1" i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 </a:t>
            </a:r>
            <a:r>
              <a:rPr lang="en-US" sz="2000" b="1" i="1" dirty="0" err="1">
                <a:solidFill>
                  <a:srgbClr val="CC3300"/>
                </a:solidFill>
                <a:latin typeface="+mn-lt"/>
                <a:sym typeface="Symbol" pitchFamily="18" charset="2"/>
              </a:rPr>
              <a:t>körülmények</a:t>
            </a:r>
            <a:r>
              <a:rPr lang="en-US" sz="2000" b="1" i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 </a:t>
            </a:r>
            <a:r>
              <a:rPr lang="en-US" sz="2000" b="1" i="1" dirty="0" err="1">
                <a:solidFill>
                  <a:srgbClr val="CC3300"/>
                </a:solidFill>
                <a:latin typeface="+mn-lt"/>
                <a:sym typeface="Symbol" pitchFamily="18" charset="2"/>
              </a:rPr>
              <a:t>között</a:t>
            </a:r>
            <a:r>
              <a:rPr lang="en-US" sz="2000" b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.       </a:t>
            </a:r>
          </a:p>
          <a:p>
            <a:pPr>
              <a:tabLst>
                <a:tab pos="5400675" algn="l"/>
              </a:tabLst>
            </a:pPr>
            <a:endParaRPr lang="en-US" sz="2000" b="1" dirty="0">
              <a:solidFill>
                <a:srgbClr val="CC3300"/>
              </a:solidFill>
              <a:latin typeface="+mn-lt"/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784648" y="980729"/>
            <a:ext cx="3689350" cy="461964"/>
            <a:chOff x="1580" y="458"/>
            <a:chExt cx="2324" cy="291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1580" y="458"/>
              <a:ext cx="23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400" b="1" dirty="0">
                  <a:solidFill>
                    <a:srgbClr val="CC3300"/>
                  </a:solidFill>
                  <a:latin typeface="Times New Roman" pitchFamily="18" charset="0"/>
                </a:rPr>
                <a:t>E    </a:t>
              </a:r>
              <a:r>
                <a:rPr lang="en-US" sz="2400" b="1" dirty="0">
                  <a:solidFill>
                    <a:srgbClr val="CC3300"/>
                  </a:solidFill>
                  <a:latin typeface="Times New Roman" pitchFamily="18" charset="0"/>
                </a:rPr>
                <a:t>+</a:t>
              </a:r>
              <a:r>
                <a:rPr lang="hu-HU" sz="2400" b="1" dirty="0">
                  <a:solidFill>
                    <a:srgbClr val="CC3300"/>
                  </a:solidFill>
                  <a:latin typeface="Times New Roman" pitchFamily="18" charset="0"/>
                </a:rPr>
                <a:t>  </a:t>
              </a:r>
              <a:r>
                <a:rPr lang="hu-HU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  </a:t>
              </a:r>
              <a:r>
                <a:rPr lang="hu-HU" sz="2400" b="1" dirty="0">
                  <a:solidFill>
                    <a:srgbClr val="CC3300"/>
                  </a:solidFill>
                  <a:latin typeface="Times New Roman" pitchFamily="18" charset="0"/>
                </a:rPr>
                <a:t>S              </a:t>
              </a:r>
              <a:r>
                <a:rPr lang="hu-HU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E   </a:t>
              </a:r>
              <a:r>
                <a:rPr lang="en-US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CC3300"/>
                  </a:solidFill>
                  <a:latin typeface="Times New Roman" pitchFamily="18" charset="0"/>
                </a:rPr>
                <a:t>+</a:t>
              </a:r>
              <a:r>
                <a:rPr lang="hu-HU" sz="2400" b="1" dirty="0">
                  <a:solidFill>
                    <a:srgbClr val="CC3300"/>
                  </a:solidFill>
                  <a:latin typeface="Times New Roman" pitchFamily="18" charset="0"/>
                </a:rPr>
                <a:t>    </a:t>
              </a:r>
              <a:r>
                <a:rPr lang="hu-HU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P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2578" y="59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hu-HU">
                <a:solidFill>
                  <a:srgbClr val="CC3300"/>
                </a:solidFill>
              </a:endParaRPr>
            </a:p>
          </p:txBody>
        </p:sp>
      </p:grp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960715" y="908720"/>
            <a:ext cx="14750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C3300"/>
                </a:solidFill>
                <a:latin typeface="Times New Roman" pitchFamily="18" charset="0"/>
              </a:rPr>
              <a:t>mol/dm</a:t>
            </a:r>
            <a:r>
              <a:rPr lang="en-US" sz="2400" b="1" baseline="30000" dirty="0" smtClean="0">
                <a:solidFill>
                  <a:srgbClr val="CC3300"/>
                </a:solidFill>
                <a:latin typeface="Times New Roman" pitchFamily="18" charset="0"/>
              </a:rPr>
              <a:t>3</a:t>
            </a:r>
            <a:r>
              <a:rPr lang="hu-HU" sz="2400" b="1" dirty="0" smtClean="0">
                <a:solidFill>
                  <a:srgbClr val="CC3300"/>
                </a:solidFill>
                <a:latin typeface="Times New Roman" pitchFamily="18" charset="0"/>
              </a:rPr>
              <a:t> !</a:t>
            </a:r>
            <a:endParaRPr lang="en-US" sz="24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32123" y="5301208"/>
            <a:ext cx="1686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  <a:latin typeface="+mn-lt"/>
              </a:rPr>
              <a:t>E/</a:t>
            </a:r>
            <a:r>
              <a:rPr lang="en-US" sz="2400" b="1" dirty="0" err="1">
                <a:solidFill>
                  <a:srgbClr val="CC3300"/>
                </a:solidFill>
                <a:latin typeface="+mn-lt"/>
              </a:rPr>
              <a:t>tf</a:t>
            </a:r>
            <a:r>
              <a:rPr lang="en-US" sz="2400" b="1" dirty="0">
                <a:solidFill>
                  <a:srgbClr val="CC3300"/>
                </a:solidFill>
                <a:latin typeface="+mn-lt"/>
              </a:rPr>
              <a:t> </a:t>
            </a:r>
            <a:r>
              <a:rPr lang="hu-HU" sz="2400" b="1" dirty="0" smtClean="0">
                <a:solidFill>
                  <a:srgbClr val="CC3300"/>
                </a:solidFill>
                <a:latin typeface="+mn-lt"/>
              </a:rPr>
              <a:t>, </a:t>
            </a:r>
            <a:r>
              <a:rPr lang="en-US" sz="2400" b="1" dirty="0" smtClean="0">
                <a:solidFill>
                  <a:srgbClr val="CC3300"/>
                </a:solidFill>
                <a:latin typeface="+mn-lt"/>
              </a:rPr>
              <a:t>E/mg</a:t>
            </a:r>
            <a:endParaRPr lang="en-US" sz="2400" b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360712" y="558924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>
              <a:solidFill>
                <a:srgbClr val="CC3300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080395" y="5301208"/>
            <a:ext cx="58448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C3300"/>
                </a:solidFill>
                <a:latin typeface="+mn-lt"/>
              </a:rPr>
              <a:t>fajlagos</a:t>
            </a:r>
            <a:r>
              <a:rPr lang="en-US" sz="2400" b="1" dirty="0">
                <a:solidFill>
                  <a:srgbClr val="CC33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+mn-lt"/>
              </a:rPr>
              <a:t>aktivit</a:t>
            </a:r>
            <a:r>
              <a:rPr lang="hu-HU" sz="2400" b="1" dirty="0" smtClean="0">
                <a:solidFill>
                  <a:srgbClr val="CC3300"/>
                </a:solidFill>
                <a:latin typeface="+mn-lt"/>
              </a:rPr>
              <a:t>ások, </a:t>
            </a:r>
          </a:p>
          <a:p>
            <a:r>
              <a:rPr lang="hu-HU" sz="2400" b="1" dirty="0" smtClean="0">
                <a:solidFill>
                  <a:srgbClr val="CC3300"/>
                </a:solidFill>
                <a:latin typeface="+mn-lt"/>
              </a:rPr>
              <a:t>ha az enzim molekulasúlya nem ismert</a:t>
            </a:r>
            <a:endParaRPr lang="en-US" sz="2400" b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44488" y="1700808"/>
            <a:ext cx="11809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CC3300"/>
                </a:solidFill>
                <a:latin typeface="+mn-lt"/>
                <a:sym typeface="Symbol" pitchFamily="18" charset="2"/>
              </a:rPr>
              <a:t>SI </a:t>
            </a:r>
            <a:r>
              <a:rPr lang="en-US" sz="2000" b="1" u="sng" dirty="0" err="1">
                <a:solidFill>
                  <a:srgbClr val="CC3300"/>
                </a:solidFill>
                <a:latin typeface="+mn-lt"/>
                <a:sym typeface="Symbol" pitchFamily="18" charset="2"/>
              </a:rPr>
              <a:t>rendszerben</a:t>
            </a:r>
            <a:r>
              <a:rPr lang="en-US" sz="2000" b="1" u="sng" dirty="0">
                <a:solidFill>
                  <a:srgbClr val="CC3300"/>
                </a:solidFill>
                <a:latin typeface="+mn-lt"/>
                <a:sym typeface="Symbol" pitchFamily="18" charset="2"/>
              </a:rPr>
              <a:t>:</a:t>
            </a:r>
            <a:r>
              <a:rPr lang="hu-HU" sz="2000" b="1" u="sng" dirty="0">
                <a:solidFill>
                  <a:srgbClr val="CC3300"/>
                </a:solidFill>
                <a:latin typeface="+mn-lt"/>
                <a:sym typeface="Symbol" pitchFamily="18" charset="2"/>
              </a:rPr>
              <a:t>  </a:t>
            </a:r>
            <a:r>
              <a:rPr lang="en-US" sz="2000" b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1 </a:t>
            </a:r>
            <a:r>
              <a:rPr lang="en-US" sz="2000" b="1" dirty="0" err="1" smtClean="0">
                <a:solidFill>
                  <a:srgbClr val="CC3300"/>
                </a:solidFill>
                <a:latin typeface="+mn-lt"/>
                <a:sym typeface="Symbol" pitchFamily="18" charset="2"/>
              </a:rPr>
              <a:t>Katal</a:t>
            </a:r>
            <a:r>
              <a:rPr lang="hu-HU" sz="2000" b="1" dirty="0" smtClean="0">
                <a:solidFill>
                  <a:srgbClr val="CC3300"/>
                </a:solidFill>
                <a:latin typeface="+mn-lt"/>
                <a:sym typeface="Symbol" pitchFamily="18" charset="2"/>
              </a:rPr>
              <a:t> az az enzim aktivitás (mennyiség), amely </a:t>
            </a:r>
          </a:p>
          <a:p>
            <a:r>
              <a:rPr lang="hu-HU" sz="2000" b="1" dirty="0" smtClean="0">
                <a:solidFill>
                  <a:srgbClr val="CC3300"/>
                </a:solidFill>
                <a:latin typeface="+mn-lt"/>
                <a:sym typeface="Symbol" pitchFamily="18" charset="2"/>
              </a:rPr>
              <a:t>		   </a:t>
            </a:r>
            <a:r>
              <a:rPr lang="en-US" sz="2000" b="1" dirty="0" smtClean="0">
                <a:solidFill>
                  <a:srgbClr val="CC3300"/>
                </a:solidFill>
                <a:latin typeface="+mn-lt"/>
                <a:sym typeface="Symbol" pitchFamily="18" charset="2"/>
              </a:rPr>
              <a:t>1 </a:t>
            </a:r>
            <a:r>
              <a:rPr lang="en-US" sz="2000" b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mol </a:t>
            </a:r>
            <a:r>
              <a:rPr lang="en-US" sz="2000" b="1" dirty="0" err="1">
                <a:solidFill>
                  <a:srgbClr val="CC3300"/>
                </a:solidFill>
                <a:latin typeface="+mn-lt"/>
                <a:sym typeface="Symbol" pitchFamily="18" charset="2"/>
              </a:rPr>
              <a:t>szubsztrátot</a:t>
            </a:r>
            <a:r>
              <a:rPr lang="en-US" sz="2000" b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srgbClr val="CC3300"/>
                </a:solidFill>
                <a:latin typeface="+mn-lt"/>
                <a:sym typeface="Symbol" pitchFamily="18" charset="2"/>
              </a:rPr>
              <a:t>alakít</a:t>
            </a:r>
            <a:r>
              <a:rPr lang="en-US" sz="2000" b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srgbClr val="CC3300"/>
                </a:solidFill>
                <a:latin typeface="+mn-lt"/>
                <a:sym typeface="Symbol" pitchFamily="18" charset="2"/>
              </a:rPr>
              <a:t>át</a:t>
            </a:r>
            <a:r>
              <a:rPr lang="en-US" sz="2000" b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 1 s </a:t>
            </a:r>
            <a:r>
              <a:rPr lang="en-US" sz="2000" b="1" dirty="0" err="1">
                <a:solidFill>
                  <a:srgbClr val="CC3300"/>
                </a:solidFill>
                <a:latin typeface="+mn-lt"/>
                <a:sym typeface="Symbol" pitchFamily="18" charset="2"/>
              </a:rPr>
              <a:t>alatt</a:t>
            </a:r>
            <a:r>
              <a:rPr lang="en-US" sz="2000" b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.</a:t>
            </a:r>
            <a:r>
              <a:rPr lang="en-US" sz="2000" dirty="0">
                <a:solidFill>
                  <a:srgbClr val="CC3300"/>
                </a:solidFill>
                <a:latin typeface="+mn-lt"/>
                <a:sym typeface="Symbol" pitchFamily="18" charset="2"/>
              </a:rPr>
              <a:t> </a:t>
            </a:r>
            <a:endParaRPr lang="hu-HU" sz="2000" dirty="0">
              <a:solidFill>
                <a:srgbClr val="CC3300"/>
              </a:solidFill>
              <a:latin typeface="+mn-lt"/>
              <a:sym typeface="Symbol" pitchFamily="18" charset="2"/>
            </a:endParaRPr>
          </a:p>
          <a:p>
            <a:r>
              <a:rPr lang="hu-HU" sz="2000" b="1" dirty="0" smtClean="0">
                <a:solidFill>
                  <a:srgbClr val="CC3300"/>
                </a:solidFill>
                <a:latin typeface="+mn-lt"/>
                <a:sym typeface="Symbol" pitchFamily="18" charset="2"/>
              </a:rPr>
              <a:t>                            </a:t>
            </a:r>
            <a:r>
              <a:rPr lang="en-US" sz="2000" b="1" dirty="0" smtClean="0">
                <a:solidFill>
                  <a:srgbClr val="CC3300"/>
                </a:solidFill>
                <a:latin typeface="+mn-lt"/>
                <a:sym typeface="Symbol" pitchFamily="18" charset="2"/>
              </a:rPr>
              <a:t>  </a:t>
            </a:r>
            <a:r>
              <a:rPr lang="hu-HU" dirty="0" smtClean="0">
                <a:solidFill>
                  <a:srgbClr val="CC3300"/>
                </a:solidFill>
                <a:latin typeface="+mn-lt"/>
                <a:sym typeface="Symbol" pitchFamily="18" charset="2"/>
              </a:rPr>
              <a:t>a </a:t>
            </a:r>
            <a:r>
              <a:rPr lang="en-US" dirty="0" err="1" smtClean="0">
                <a:solidFill>
                  <a:srgbClr val="CC3300"/>
                </a:solidFill>
                <a:latin typeface="+mn-lt"/>
                <a:sym typeface="Symbol" pitchFamily="18" charset="2"/>
              </a:rPr>
              <a:t>hatalmas</a:t>
            </a:r>
            <a:r>
              <a:rPr lang="en-US" dirty="0" smtClean="0">
                <a:solidFill>
                  <a:srgbClr val="CC3300"/>
                </a:solidFill>
                <a:latin typeface="+mn-lt"/>
                <a:sym typeface="Symbol" pitchFamily="18" charset="2"/>
              </a:rPr>
              <a:t> </a:t>
            </a:r>
            <a:r>
              <a:rPr lang="en-US" dirty="0" err="1">
                <a:solidFill>
                  <a:srgbClr val="CC3300"/>
                </a:solidFill>
                <a:latin typeface="+mn-lt"/>
                <a:sym typeface="Symbol" pitchFamily="18" charset="2"/>
              </a:rPr>
              <a:t>enzim</a:t>
            </a:r>
            <a:r>
              <a:rPr lang="en-US" dirty="0">
                <a:solidFill>
                  <a:srgbClr val="CC3300"/>
                </a:solidFill>
                <a:latin typeface="+mn-lt"/>
                <a:sym typeface="Symbol" pitchFamily="18" charset="2"/>
              </a:rPr>
              <a:t> </a:t>
            </a:r>
            <a:r>
              <a:rPr lang="en-US" dirty="0" err="1">
                <a:solidFill>
                  <a:srgbClr val="CC3300"/>
                </a:solidFill>
                <a:latin typeface="+mn-lt"/>
                <a:sym typeface="Symbol" pitchFamily="18" charset="2"/>
              </a:rPr>
              <a:t>mennyiség</a:t>
            </a:r>
            <a:r>
              <a:rPr lang="en-US" dirty="0">
                <a:solidFill>
                  <a:srgbClr val="CC3300"/>
                </a:solidFill>
                <a:latin typeface="+mn-lt"/>
                <a:sym typeface="Symbol" pitchFamily="18" charset="2"/>
              </a:rPr>
              <a:t> </a:t>
            </a:r>
            <a:r>
              <a:rPr lang="hu-HU" dirty="0" smtClean="0">
                <a:solidFill>
                  <a:srgbClr val="CC3300"/>
                </a:solidFill>
                <a:latin typeface="+mn-lt"/>
                <a:sym typeface="Symbol" pitchFamily="18" charset="2"/>
              </a:rPr>
              <a:t>miatt </a:t>
            </a:r>
            <a:r>
              <a:rPr lang="en-US" dirty="0" smtClean="0">
                <a:solidFill>
                  <a:srgbClr val="CC3300"/>
                </a:solidFill>
                <a:latin typeface="+mn-lt"/>
                <a:sym typeface="Symbol" pitchFamily="18" charset="2"/>
              </a:rPr>
              <a:t> </a:t>
            </a:r>
            <a:r>
              <a:rPr lang="en-US" dirty="0" err="1">
                <a:solidFill>
                  <a:srgbClr val="CC3300"/>
                </a:solidFill>
                <a:latin typeface="+mn-lt"/>
                <a:sym typeface="Symbol" pitchFamily="18" charset="2"/>
              </a:rPr>
              <a:t>nKat</a:t>
            </a:r>
            <a:r>
              <a:rPr lang="en-US" dirty="0">
                <a:solidFill>
                  <a:srgbClr val="CC3300"/>
                </a:solidFill>
                <a:latin typeface="+mn-lt"/>
                <a:sym typeface="Symbol" pitchFamily="18" charset="2"/>
              </a:rPr>
              <a:t> = 10</a:t>
            </a:r>
            <a:r>
              <a:rPr lang="en-US" baseline="30000" dirty="0">
                <a:solidFill>
                  <a:srgbClr val="CC3300"/>
                </a:solidFill>
                <a:latin typeface="+mn-lt"/>
                <a:sym typeface="Symbol" pitchFamily="18" charset="2"/>
              </a:rPr>
              <a:t>-9</a:t>
            </a:r>
            <a:r>
              <a:rPr lang="en-US" dirty="0">
                <a:solidFill>
                  <a:srgbClr val="CC3300"/>
                </a:solidFill>
                <a:latin typeface="+mn-lt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CC3300"/>
                </a:solidFill>
                <a:latin typeface="+mn-lt"/>
                <a:sym typeface="Symbol" pitchFamily="18" charset="2"/>
              </a:rPr>
              <a:t>Kat</a:t>
            </a:r>
            <a:r>
              <a:rPr lang="hu-HU" dirty="0" smtClean="0">
                <a:solidFill>
                  <a:srgbClr val="CC3300"/>
                </a:solidFill>
                <a:latin typeface="+mn-lt"/>
                <a:sym typeface="Symbol" pitchFamily="18" charset="2"/>
              </a:rPr>
              <a:t> használatos</a:t>
            </a:r>
            <a:endParaRPr lang="en-US" dirty="0">
              <a:solidFill>
                <a:srgbClr val="CC3300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296816" y="188640"/>
            <a:ext cx="2236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b="1" dirty="0" err="1" smtClean="0">
                <a:solidFill>
                  <a:srgbClr val="CC3300"/>
                </a:solidFill>
                <a:latin typeface="+mn-lt"/>
              </a:rPr>
              <a:t>Enzimkinetika</a:t>
            </a:r>
            <a:endParaRPr lang="en-US" sz="2400" b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16496" y="4653136"/>
            <a:ext cx="6641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3300"/>
                </a:solidFill>
                <a:sym typeface="Symbol" pitchFamily="18" charset="2"/>
              </a:rPr>
              <a:t>1 Kat = 6*10</a:t>
            </a:r>
            <a:r>
              <a:rPr lang="en-US" sz="2000" b="1" baseline="30000" dirty="0" smtClean="0">
                <a:solidFill>
                  <a:srgbClr val="CC3300"/>
                </a:solidFill>
                <a:sym typeface="Symbol" pitchFamily="18" charset="2"/>
              </a:rPr>
              <a:t>7</a:t>
            </a:r>
            <a:r>
              <a:rPr lang="en-US" sz="2000" b="1" dirty="0" smtClean="0">
                <a:solidFill>
                  <a:srgbClr val="CC3300"/>
                </a:solidFill>
                <a:sym typeface="Symbol" pitchFamily="18" charset="2"/>
              </a:rPr>
              <a:t> U,     1U =1.6*10</a:t>
            </a:r>
            <a:r>
              <a:rPr lang="en-US" sz="2000" b="1" baseline="30000" dirty="0" smtClean="0">
                <a:solidFill>
                  <a:srgbClr val="CC3300"/>
                </a:solidFill>
                <a:sym typeface="Symbol" pitchFamily="18" charset="2"/>
              </a:rPr>
              <a:t>-8</a:t>
            </a:r>
            <a:r>
              <a:rPr lang="en-US" sz="2000" b="1" dirty="0" smtClean="0">
                <a:solidFill>
                  <a:srgbClr val="CC3300"/>
                </a:solidFill>
                <a:sym typeface="Symbol" pitchFamily="18" charset="2"/>
              </a:rPr>
              <a:t> Kat,       1U= 1/60  </a:t>
            </a:r>
            <a:r>
              <a:rPr lang="en-US" sz="2000" b="1" dirty="0" smtClean="0">
                <a:solidFill>
                  <a:srgbClr val="CC3300"/>
                </a:solidFill>
              </a:rPr>
              <a:t>Kat</a:t>
            </a:r>
            <a:endParaRPr lang="hu-HU" sz="20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Csoportba foglalás 32"/>
          <p:cNvGrpSpPr/>
          <p:nvPr/>
        </p:nvGrpSpPr>
        <p:grpSpPr>
          <a:xfrm>
            <a:off x="2000672" y="836712"/>
            <a:ext cx="6552728" cy="815975"/>
            <a:chOff x="2000672" y="836712"/>
            <a:chExt cx="6552728" cy="815975"/>
          </a:xfrm>
        </p:grpSpPr>
        <p:sp>
          <p:nvSpPr>
            <p:cNvPr id="3" name="AutoShape 6"/>
            <p:cNvSpPr>
              <a:spLocks noChangeAspect="1" noChangeArrowheads="1"/>
            </p:cNvSpPr>
            <p:nvPr/>
          </p:nvSpPr>
          <p:spPr bwMode="auto">
            <a:xfrm>
              <a:off x="2000672" y="836712"/>
              <a:ext cx="6552728" cy="81597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 sz="2400" dirty="0">
                <a:solidFill>
                  <a:srgbClr val="CC3300"/>
                </a:solidFill>
              </a:endParaRPr>
            </a:p>
          </p:txBody>
        </p:sp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2037876" y="1082514"/>
              <a:ext cx="5820208" cy="369332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        </a:t>
              </a:r>
              <a:r>
                <a:rPr lang="en-US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E  </a:t>
              </a:r>
              <a:r>
                <a:rPr lang="en-US" sz="2400" b="1" dirty="0">
                  <a:solidFill>
                    <a:srgbClr val="CC3300"/>
                  </a:solidFill>
                  <a:latin typeface="Times New Roman" pitchFamily="18" charset="0"/>
                </a:rPr>
                <a:t>+  S    </a:t>
              </a:r>
              <a:r>
                <a:rPr lang="hu-HU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         </a:t>
              </a:r>
              <a:r>
                <a:rPr lang="en-US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CC3300"/>
                  </a:solidFill>
                  <a:latin typeface="Times New Roman" pitchFamily="18" charset="0"/>
                </a:rPr>
                <a:t>ES             </a:t>
              </a:r>
              <a:r>
                <a:rPr lang="en-US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CC3300"/>
                  </a:solidFill>
                  <a:latin typeface="Times New Roman" pitchFamily="18" charset="0"/>
                </a:rPr>
                <a:t>E   +   P</a:t>
              </a:r>
            </a:p>
          </p:txBody>
        </p: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3565514" y="1143063"/>
              <a:ext cx="832410" cy="180927"/>
              <a:chOff x="1229" y="425"/>
              <a:chExt cx="625" cy="251"/>
            </a:xfrm>
          </p:grpSpPr>
          <p:sp>
            <p:nvSpPr>
              <p:cNvPr id="19" name="Line 9"/>
              <p:cNvSpPr>
                <a:spLocks noChangeShapeType="1"/>
              </p:cNvSpPr>
              <p:nvPr/>
            </p:nvSpPr>
            <p:spPr bwMode="auto">
              <a:xfrm>
                <a:off x="1235" y="495"/>
                <a:ext cx="619" cy="1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20" name="Line 10"/>
              <p:cNvSpPr>
                <a:spLocks noChangeShapeType="1"/>
              </p:cNvSpPr>
              <p:nvPr/>
            </p:nvSpPr>
            <p:spPr bwMode="auto">
              <a:xfrm>
                <a:off x="1646" y="425"/>
                <a:ext cx="205" cy="70"/>
              </a:xfrm>
              <a:prstGeom prst="line">
                <a:avLst/>
              </a:prstGeom>
              <a:noFill/>
              <a:ln w="1460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21" name="Line 11"/>
              <p:cNvSpPr>
                <a:spLocks noChangeShapeType="1"/>
              </p:cNvSpPr>
              <p:nvPr/>
            </p:nvSpPr>
            <p:spPr bwMode="auto">
              <a:xfrm>
                <a:off x="1229" y="597"/>
                <a:ext cx="614" cy="1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1229" y="611"/>
                <a:ext cx="221" cy="65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5025008" y="1124744"/>
              <a:ext cx="831078" cy="180927"/>
              <a:chOff x="2774" y="420"/>
              <a:chExt cx="624" cy="251"/>
            </a:xfrm>
          </p:grpSpPr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>
                <a:off x="2779" y="489"/>
                <a:ext cx="619" cy="1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>
                <a:off x="3190" y="420"/>
                <a:ext cx="206" cy="69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2774" y="591"/>
                <a:ext cx="613" cy="1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2774" y="605"/>
                <a:ext cx="221" cy="66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</p:grpSp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3738655" y="897261"/>
              <a:ext cx="186460" cy="2155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CC3300"/>
                  </a:solidFill>
                  <a:latin typeface="Times New Roman" pitchFamily="18" charset="0"/>
                </a:rPr>
                <a:t>k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/>
          </p:nvSpPr>
          <p:spPr bwMode="auto">
            <a:xfrm>
              <a:off x="3922451" y="1009710"/>
              <a:ext cx="107880" cy="138399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  <a:endParaRPr lang="en-US" sz="2400" b="1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3791930" y="1344894"/>
              <a:ext cx="186460" cy="2155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CC3300"/>
                  </a:solidFill>
                  <a:latin typeface="Times New Roman" pitchFamily="18" charset="0"/>
                </a:rPr>
                <a:t>k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3973062" y="1455901"/>
              <a:ext cx="179800" cy="138399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3300"/>
                  </a:solidFill>
                  <a:latin typeface="Times New Roman" pitchFamily="18" charset="0"/>
                </a:rPr>
                <a:t>-1</a:t>
              </a:r>
              <a:endParaRPr lang="en-US" sz="2400" b="1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5212799" y="852272"/>
              <a:ext cx="186460" cy="2155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CC3300"/>
                  </a:solidFill>
                  <a:latin typeface="Times New Roman" pitchFamily="18" charset="0"/>
                </a:rPr>
                <a:t>k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5396595" y="964721"/>
              <a:ext cx="107880" cy="138399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3300"/>
                  </a:solidFill>
                  <a:latin typeface="Times New Roman" pitchFamily="18" charset="0"/>
                </a:rPr>
                <a:t>2</a:t>
              </a:r>
              <a:endParaRPr lang="en-US" sz="2400" b="1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5336662" y="1290534"/>
              <a:ext cx="186460" cy="2155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CC3300"/>
                  </a:solidFill>
                  <a:latin typeface="Times New Roman" pitchFamily="18" charset="0"/>
                </a:rPr>
                <a:t>k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5517794" y="1402983"/>
              <a:ext cx="179800" cy="138399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 dirty="0">
                  <a:solidFill>
                    <a:srgbClr val="CC3300"/>
                  </a:solidFill>
                  <a:latin typeface="Times New Roman" pitchFamily="18" charset="0"/>
                </a:rPr>
                <a:t>-2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23" name="Object 27"/>
          <p:cNvGraphicFramePr>
            <a:graphicFrameLocks noChangeAspect="1"/>
          </p:cNvGraphicFramePr>
          <p:nvPr/>
        </p:nvGraphicFramePr>
        <p:xfrm>
          <a:off x="7113240" y="2492896"/>
          <a:ext cx="1981200" cy="815975"/>
        </p:xfrm>
        <a:graphic>
          <a:graphicData uri="http://schemas.openxmlformats.org/presentationml/2006/ole">
            <p:oleObj spid="_x0000_s145410" name="Egyenlet" r:id="rId3" imgW="1041120" imgH="431640" progId="Equation.3">
              <p:embed/>
            </p:oleObj>
          </a:graphicData>
        </a:graphic>
      </p:graphicFrame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272480" y="1484784"/>
            <a:ext cx="63500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C3300"/>
                </a:solidFill>
                <a:latin typeface="+mn-lt"/>
              </a:rPr>
              <a:t>felt</a:t>
            </a:r>
            <a:r>
              <a:rPr lang="hu-HU" sz="2000" b="1" dirty="0">
                <a:solidFill>
                  <a:srgbClr val="CC3300"/>
                </a:solidFill>
                <a:latin typeface="+mn-lt"/>
              </a:rPr>
              <a:t>ételezések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: </a:t>
            </a:r>
            <a:endParaRPr lang="hu-HU" sz="2000" b="1" dirty="0" smtClean="0">
              <a:solidFill>
                <a:srgbClr val="CC3300"/>
              </a:solidFill>
              <a:latin typeface="+mn-lt"/>
            </a:endParaRPr>
          </a:p>
          <a:p>
            <a:r>
              <a:rPr lang="hu-HU" sz="2000" b="1" dirty="0" smtClean="0">
                <a:solidFill>
                  <a:srgbClr val="CC3300"/>
                </a:solidFill>
                <a:latin typeface="+mn-lt"/>
              </a:rPr>
              <a:t>     </a:t>
            </a:r>
            <a:r>
              <a:rPr lang="en-US" sz="2000" b="1" dirty="0" smtClean="0">
                <a:solidFill>
                  <a:srgbClr val="CC3300"/>
                </a:solidFill>
                <a:latin typeface="+mn-lt"/>
              </a:rPr>
              <a:t>k</a:t>
            </a:r>
            <a:r>
              <a:rPr lang="en-US" sz="2000" b="1" baseline="-25000" dirty="0" smtClean="0">
                <a:solidFill>
                  <a:srgbClr val="CC3300"/>
                </a:solidFill>
                <a:latin typeface="+mn-lt"/>
              </a:rPr>
              <a:t>-2</a:t>
            </a:r>
            <a:r>
              <a:rPr lang="en-US" sz="2000" b="1" dirty="0" smtClean="0">
                <a:solidFill>
                  <a:srgbClr val="CC3300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=0</a:t>
            </a:r>
          </a:p>
          <a:p>
            <a:r>
              <a:rPr lang="en-US" sz="2000" b="1" dirty="0">
                <a:solidFill>
                  <a:srgbClr val="CC3300"/>
                </a:solidFill>
                <a:latin typeface="+mn-lt"/>
              </a:rPr>
              <a:t>     </a:t>
            </a:r>
            <a:r>
              <a:rPr lang="en-US" sz="2000" b="1" dirty="0" err="1" smtClean="0">
                <a:solidFill>
                  <a:srgbClr val="CC3300"/>
                </a:solidFill>
                <a:latin typeface="+mn-lt"/>
              </a:rPr>
              <a:t>els</a:t>
            </a:r>
            <a:r>
              <a:rPr lang="hu-HU" sz="2000" b="1" dirty="0">
                <a:solidFill>
                  <a:srgbClr val="CC3300"/>
                </a:solidFill>
                <a:latin typeface="+mn-lt"/>
              </a:rPr>
              <a:t>ő lépés gyorsan egyensúlyra </a:t>
            </a:r>
            <a:r>
              <a:rPr lang="hu-HU" sz="2000" b="1" dirty="0" smtClean="0">
                <a:solidFill>
                  <a:srgbClr val="CC3300"/>
                </a:solidFill>
                <a:latin typeface="+mn-lt"/>
              </a:rPr>
              <a:t>jut </a:t>
            </a:r>
            <a:r>
              <a:rPr lang="en-US" sz="2000" b="1" dirty="0" smtClean="0">
                <a:solidFill>
                  <a:srgbClr val="CC3300"/>
                </a:solidFill>
                <a:latin typeface="+mn-lt"/>
              </a:rPr>
              <a:t>= </a:t>
            </a:r>
            <a:r>
              <a:rPr lang="hu-HU" sz="2000" b="1" dirty="0" smtClean="0">
                <a:solidFill>
                  <a:srgbClr val="CC3300"/>
                </a:solidFill>
                <a:latin typeface="+mn-lt"/>
              </a:rPr>
              <a:t>Rapid </a:t>
            </a:r>
            <a:r>
              <a:rPr lang="hu-HU" sz="2000" b="1" dirty="0" err="1" smtClean="0">
                <a:solidFill>
                  <a:srgbClr val="CC3300"/>
                </a:solidFill>
                <a:latin typeface="+mn-lt"/>
              </a:rPr>
              <a:t>ekv</a:t>
            </a:r>
            <a:r>
              <a:rPr lang="hu-HU" sz="2000" b="1" dirty="0" smtClean="0">
                <a:solidFill>
                  <a:srgbClr val="CC3300"/>
                </a:solidFill>
                <a:latin typeface="+mn-lt"/>
              </a:rPr>
              <a:t>.</a:t>
            </a:r>
            <a:endParaRPr lang="en-US" sz="2000" b="1" dirty="0">
              <a:solidFill>
                <a:srgbClr val="CC3300"/>
              </a:solidFill>
              <a:latin typeface="+mn-lt"/>
            </a:endParaRPr>
          </a:p>
          <a:p>
            <a:r>
              <a:rPr lang="hu-HU" sz="2000" b="1" dirty="0" smtClean="0">
                <a:solidFill>
                  <a:srgbClr val="CC3300"/>
                </a:solidFill>
                <a:latin typeface="+mn-lt"/>
              </a:rPr>
              <a:t>     </a:t>
            </a:r>
            <a:r>
              <a:rPr lang="en-US" sz="2000" b="1" dirty="0" err="1" smtClean="0">
                <a:solidFill>
                  <a:srgbClr val="CC3300"/>
                </a:solidFill>
                <a:latin typeface="+mn-lt"/>
              </a:rPr>
              <a:t>stabil</a:t>
            </a:r>
            <a:r>
              <a:rPr lang="en-US" sz="2000" b="1" dirty="0" smtClean="0">
                <a:solidFill>
                  <a:srgbClr val="CC3300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ES </a:t>
            </a:r>
            <a:r>
              <a:rPr lang="en-US" sz="2000" b="1" dirty="0" err="1">
                <a:solidFill>
                  <a:srgbClr val="CC3300"/>
                </a:solidFill>
                <a:latin typeface="+mn-lt"/>
              </a:rPr>
              <a:t>komplex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, EP </a:t>
            </a:r>
            <a:r>
              <a:rPr lang="en-US" sz="2000" b="1" dirty="0" err="1">
                <a:solidFill>
                  <a:srgbClr val="CC3300"/>
                </a:solidFill>
                <a:latin typeface="+mn-lt"/>
              </a:rPr>
              <a:t>komplex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CC3300"/>
                </a:solidFill>
                <a:latin typeface="+mn-lt"/>
              </a:rPr>
              <a:t>elhanyagolhat</a:t>
            </a:r>
            <a:r>
              <a:rPr lang="hu-HU" sz="2000" b="1" dirty="0">
                <a:solidFill>
                  <a:srgbClr val="CC3300"/>
                </a:solidFill>
                <a:latin typeface="+mn-lt"/>
              </a:rPr>
              <a:t>ó</a:t>
            </a:r>
          </a:p>
          <a:p>
            <a:r>
              <a:rPr lang="hu-HU" sz="2000" b="1" dirty="0" smtClean="0">
                <a:solidFill>
                  <a:srgbClr val="CC3300"/>
                </a:solidFill>
                <a:latin typeface="+mn-lt"/>
              </a:rPr>
              <a:t>     egy </a:t>
            </a:r>
            <a:r>
              <a:rPr lang="hu-HU" sz="2000" b="1" dirty="0" err="1">
                <a:solidFill>
                  <a:srgbClr val="CC3300"/>
                </a:solidFill>
                <a:latin typeface="+mn-lt"/>
              </a:rPr>
              <a:t>aktiv</a:t>
            </a:r>
            <a:r>
              <a:rPr lang="hu-HU" sz="2000" b="1" dirty="0">
                <a:solidFill>
                  <a:srgbClr val="CC3300"/>
                </a:solidFill>
                <a:latin typeface="+mn-lt"/>
              </a:rPr>
              <a:t> centrum, egy </a:t>
            </a:r>
            <a:r>
              <a:rPr lang="hu-HU" sz="2000" b="1" dirty="0" err="1">
                <a:solidFill>
                  <a:srgbClr val="CC3300"/>
                </a:solidFill>
                <a:latin typeface="+mn-lt"/>
              </a:rPr>
              <a:t>szubsztrát</a:t>
            </a:r>
            <a:endParaRPr lang="hu-HU" sz="2000" b="1" dirty="0">
              <a:solidFill>
                <a:srgbClr val="CC3300"/>
              </a:solidFill>
              <a:latin typeface="+mn-lt"/>
            </a:endParaRPr>
          </a:p>
          <a:p>
            <a:r>
              <a:rPr lang="hu-HU" sz="2000" b="1" dirty="0" smtClean="0">
                <a:solidFill>
                  <a:srgbClr val="CC3300"/>
                </a:solidFill>
                <a:latin typeface="+mn-lt"/>
              </a:rPr>
              <a:t>     aktivitás </a:t>
            </a:r>
            <a:r>
              <a:rPr lang="hu-HU" sz="2000" b="1" dirty="0">
                <a:solidFill>
                  <a:srgbClr val="CC3300"/>
                </a:solidFill>
                <a:latin typeface="+mn-lt"/>
              </a:rPr>
              <a:t>helyett </a:t>
            </a:r>
            <a:r>
              <a:rPr lang="hu-HU" sz="2000" b="1" dirty="0" err="1">
                <a:solidFill>
                  <a:srgbClr val="CC3300"/>
                </a:solidFill>
                <a:latin typeface="+mn-lt"/>
              </a:rPr>
              <a:t>cc</a:t>
            </a:r>
            <a:r>
              <a:rPr lang="hu-HU" sz="2000" b="1" dirty="0">
                <a:solidFill>
                  <a:srgbClr val="CC3300"/>
                </a:solidFill>
                <a:latin typeface="+mn-lt"/>
              </a:rPr>
              <a:t> használható</a:t>
            </a:r>
          </a:p>
          <a:p>
            <a:r>
              <a:rPr lang="hu-HU" sz="2000" b="1" dirty="0" smtClean="0">
                <a:solidFill>
                  <a:srgbClr val="CC3300"/>
                </a:solidFill>
                <a:latin typeface="+mn-lt"/>
              </a:rPr>
              <a:t>     S</a:t>
            </a:r>
            <a:r>
              <a:rPr lang="hu-HU" sz="2000" b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 E</a:t>
            </a:r>
            <a:r>
              <a:rPr lang="en-US" sz="2000" b="1" baseline="-25000" dirty="0">
                <a:solidFill>
                  <a:srgbClr val="CC3300"/>
                </a:solidFill>
                <a:latin typeface="+mn-lt"/>
                <a:sym typeface="Symbol" pitchFamily="18" charset="2"/>
              </a:rPr>
              <a:t>0</a:t>
            </a:r>
            <a:r>
              <a:rPr lang="en-US" sz="2000" b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    </a:t>
            </a:r>
            <a:r>
              <a:rPr lang="en-US" sz="2000" b="1" dirty="0" err="1">
                <a:solidFill>
                  <a:srgbClr val="CC3300"/>
                </a:solidFill>
                <a:latin typeface="+mn-lt"/>
                <a:sym typeface="Symbol" pitchFamily="18" charset="2"/>
              </a:rPr>
              <a:t>vagyis</a:t>
            </a:r>
            <a:r>
              <a:rPr lang="en-US" sz="2000" b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    E</a:t>
            </a:r>
            <a:r>
              <a:rPr lang="en-US" sz="2000" b="1" baseline="-25000" dirty="0">
                <a:solidFill>
                  <a:srgbClr val="CC3300"/>
                </a:solidFill>
                <a:latin typeface="+mn-lt"/>
                <a:sym typeface="Symbol" pitchFamily="18" charset="2"/>
              </a:rPr>
              <a:t>0</a:t>
            </a:r>
            <a:r>
              <a:rPr lang="en-US" sz="2000" b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 / S  </a:t>
            </a:r>
            <a:r>
              <a:rPr lang="en-US" sz="2000" b="1" dirty="0">
                <a:solidFill>
                  <a:srgbClr val="CC3300"/>
                </a:solidFill>
                <a:latin typeface="+mn-lt"/>
                <a:cs typeface="Times New Roman" pitchFamily="18" charset="0"/>
                <a:sym typeface="Symbol" pitchFamily="18" charset="2"/>
              </a:rPr>
              <a:t>&lt; &lt;1</a:t>
            </a:r>
          </a:p>
          <a:p>
            <a:endParaRPr lang="en-US" sz="2000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auto">
          <a:xfrm>
            <a:off x="7113240" y="2060848"/>
            <a:ext cx="2074607" cy="40011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1" dirty="0" smtClean="0">
                <a:solidFill>
                  <a:srgbClr val="CC3300"/>
                </a:solidFill>
                <a:latin typeface="+mn-lt"/>
              </a:rPr>
              <a:t>k</a:t>
            </a:r>
            <a:r>
              <a:rPr lang="en-US" sz="2000" b="1" baseline="-25000" dirty="0" smtClean="0">
                <a:solidFill>
                  <a:srgbClr val="CC3300"/>
                </a:solidFill>
                <a:latin typeface="+mn-lt"/>
              </a:rPr>
              <a:t>1</a:t>
            </a:r>
            <a:r>
              <a:rPr lang="en-US" sz="2000" b="1" dirty="0" smtClean="0">
                <a:solidFill>
                  <a:srgbClr val="CC3300"/>
                </a:solidFill>
                <a:latin typeface="+mn-lt"/>
              </a:rPr>
              <a:t>S</a:t>
            </a:r>
            <a:r>
              <a:rPr lang="hu-HU" sz="2000" b="1" dirty="0" smtClean="0">
                <a:solidFill>
                  <a:srgbClr val="CC3300"/>
                </a:solidFill>
                <a:latin typeface="+mn-lt"/>
              </a:rPr>
              <a:t>.</a:t>
            </a:r>
            <a:r>
              <a:rPr lang="en-US" sz="2000" b="1" dirty="0" smtClean="0">
                <a:solidFill>
                  <a:srgbClr val="CC3300"/>
                </a:solidFill>
                <a:latin typeface="+mn-lt"/>
              </a:rPr>
              <a:t>E 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= k</a:t>
            </a:r>
            <a:r>
              <a:rPr lang="en-US" sz="2000" b="1" baseline="-25000" dirty="0">
                <a:solidFill>
                  <a:srgbClr val="CC3300"/>
                </a:solidFill>
                <a:latin typeface="+mn-lt"/>
              </a:rPr>
              <a:t>-1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 (ES) </a:t>
            </a: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6609184" y="3429000"/>
            <a:ext cx="27767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CC3300"/>
                </a:solidFill>
                <a:latin typeface="+mn-lt"/>
              </a:rPr>
              <a:t>az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 (ES) </a:t>
            </a:r>
            <a:r>
              <a:rPr lang="en-US" sz="2000" b="1" dirty="0" err="1">
                <a:solidFill>
                  <a:srgbClr val="CC3300"/>
                </a:solidFill>
                <a:latin typeface="+mn-lt"/>
              </a:rPr>
              <a:t>disszoci</a:t>
            </a:r>
            <a:r>
              <a:rPr lang="hu-HU" sz="2000" b="1" dirty="0" err="1">
                <a:solidFill>
                  <a:srgbClr val="CC3300"/>
                </a:solidFill>
                <a:latin typeface="+mn-lt"/>
              </a:rPr>
              <a:t>ációs</a:t>
            </a:r>
            <a:endParaRPr lang="hu-HU" sz="2000" b="1" dirty="0">
              <a:solidFill>
                <a:srgbClr val="CC3300"/>
              </a:solidFill>
              <a:latin typeface="+mn-lt"/>
            </a:endParaRPr>
          </a:p>
          <a:p>
            <a:pPr algn="ctr"/>
            <a:r>
              <a:rPr lang="hu-HU" sz="2000" b="1" dirty="0">
                <a:solidFill>
                  <a:srgbClr val="CC3300"/>
                </a:solidFill>
                <a:latin typeface="+mn-lt"/>
              </a:rPr>
              <a:t>állandója</a:t>
            </a:r>
            <a:endParaRPr lang="en-US" sz="2000" b="1" dirty="0">
              <a:solidFill>
                <a:srgbClr val="CC3300"/>
              </a:solidFill>
              <a:latin typeface="+mn-lt"/>
            </a:endParaRPr>
          </a:p>
        </p:txBody>
      </p:sp>
      <p:graphicFrame>
        <p:nvGraphicFramePr>
          <p:cNvPr id="27" name="Object 32"/>
          <p:cNvGraphicFramePr>
            <a:graphicFrameLocks noChangeAspect="1"/>
          </p:cNvGraphicFramePr>
          <p:nvPr/>
        </p:nvGraphicFramePr>
        <p:xfrm>
          <a:off x="853505" y="4656336"/>
          <a:ext cx="2109787" cy="773113"/>
        </p:xfrm>
        <a:graphic>
          <a:graphicData uri="http://schemas.openxmlformats.org/presentationml/2006/ole">
            <p:oleObj spid="_x0000_s145411" name="Equation" r:id="rId4" imgW="1079280" imgH="393480" progId="Equation.3">
              <p:embed/>
            </p:oleObj>
          </a:graphicData>
        </a:graphic>
      </p:graphicFrame>
      <p:graphicFrame>
        <p:nvGraphicFramePr>
          <p:cNvPr id="28" name="Object 34"/>
          <p:cNvGraphicFramePr>
            <a:graphicFrameLocks noChangeAspect="1"/>
          </p:cNvGraphicFramePr>
          <p:nvPr/>
        </p:nvGraphicFramePr>
        <p:xfrm>
          <a:off x="3872880" y="4797152"/>
          <a:ext cx="2209800" cy="436563"/>
        </p:xfrm>
        <a:graphic>
          <a:graphicData uri="http://schemas.openxmlformats.org/presentationml/2006/ole">
            <p:oleObj spid="_x0000_s145412" name="Egyenlet" r:id="rId5" imgW="863225" imgH="190417" progId="Equation.3">
              <p:embed/>
            </p:oleObj>
          </a:graphicData>
        </a:graphic>
      </p:graphicFrame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200472" y="4221088"/>
            <a:ext cx="3275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CC3300"/>
                </a:solidFill>
                <a:latin typeface="+mn-lt"/>
              </a:rPr>
              <a:t>a teljes reakciósebesség</a:t>
            </a:r>
            <a:r>
              <a:rPr lang="en-US" sz="2400" dirty="0">
                <a:solidFill>
                  <a:srgbClr val="CC33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3800872" y="4293096"/>
            <a:ext cx="18517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 dirty="0" err="1" smtClean="0">
                <a:solidFill>
                  <a:srgbClr val="CC3300"/>
                </a:solidFill>
                <a:latin typeface="+mn-lt"/>
              </a:rPr>
              <a:t>a</a:t>
            </a:r>
            <a:r>
              <a:rPr lang="en-US" sz="2000" b="1" dirty="0" err="1" smtClean="0">
                <a:solidFill>
                  <a:srgbClr val="CC3300"/>
                </a:solidFill>
                <a:latin typeface="+mn-lt"/>
              </a:rPr>
              <a:t>nyagm</a:t>
            </a:r>
            <a:r>
              <a:rPr lang="hu-HU" sz="2000" b="1" dirty="0">
                <a:solidFill>
                  <a:srgbClr val="CC3300"/>
                </a:solidFill>
                <a:latin typeface="+mn-lt"/>
              </a:rPr>
              <a:t>é</a:t>
            </a:r>
            <a:r>
              <a:rPr lang="en-US" sz="2000" b="1" dirty="0" err="1" smtClean="0">
                <a:solidFill>
                  <a:srgbClr val="CC3300"/>
                </a:solidFill>
                <a:latin typeface="+mn-lt"/>
              </a:rPr>
              <a:t>rleg</a:t>
            </a:r>
            <a:r>
              <a:rPr lang="hu-HU" sz="2000" b="1" dirty="0" smtClean="0">
                <a:solidFill>
                  <a:srgbClr val="CC3300"/>
                </a:solidFill>
                <a:latin typeface="+mn-lt"/>
              </a:rPr>
              <a:t>:</a:t>
            </a:r>
            <a:endParaRPr lang="en-US" sz="2000" b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2216696" y="5517232"/>
            <a:ext cx="25202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CC3300"/>
                </a:solidFill>
                <a:latin typeface="+mn-lt"/>
              </a:rPr>
              <a:t>osszuk el ezt a kettőt egymással</a:t>
            </a:r>
            <a:endParaRPr lang="en-US" sz="2000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1640632" y="188640"/>
            <a:ext cx="6715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b="1" dirty="0" err="1" smtClean="0">
                <a:solidFill>
                  <a:srgbClr val="CC3300"/>
                </a:solidFill>
                <a:latin typeface="+mn-lt"/>
              </a:rPr>
              <a:t>Enzimkinetika</a:t>
            </a:r>
            <a:r>
              <a:rPr lang="hu-HU" sz="2400" b="1" dirty="0" smtClean="0">
                <a:solidFill>
                  <a:srgbClr val="CC3300"/>
                </a:solidFill>
                <a:latin typeface="+mn-lt"/>
              </a:rPr>
              <a:t>: </a:t>
            </a:r>
            <a:r>
              <a:rPr lang="hu-HU" sz="2400" b="1" dirty="0" err="1" smtClean="0">
                <a:solidFill>
                  <a:srgbClr val="CC3300"/>
                </a:solidFill>
                <a:latin typeface="+mn-lt"/>
              </a:rPr>
              <a:t>Michaelis</a:t>
            </a:r>
            <a:r>
              <a:rPr lang="hu-HU" sz="2400" b="1" dirty="0" smtClean="0">
                <a:solidFill>
                  <a:srgbClr val="CC3300"/>
                </a:solidFill>
                <a:latin typeface="+mn-lt"/>
              </a:rPr>
              <a:t> – Menten kinetika</a:t>
            </a:r>
            <a:endParaRPr lang="en-US" sz="2400" b="1" dirty="0">
              <a:solidFill>
                <a:srgbClr val="CC3300"/>
              </a:solidFill>
              <a:latin typeface="+mn-lt"/>
            </a:endParaRPr>
          </a:p>
        </p:txBody>
      </p:sp>
      <p:cxnSp>
        <p:nvCxnSpPr>
          <p:cNvPr id="35" name="Egyenes összekötő nyíllal 34"/>
          <p:cNvCxnSpPr/>
          <p:nvPr/>
        </p:nvCxnSpPr>
        <p:spPr bwMode="auto">
          <a:xfrm>
            <a:off x="1784648" y="5517232"/>
            <a:ext cx="288032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37" name="Egyenes összekötő nyíllal 36"/>
          <p:cNvCxnSpPr/>
          <p:nvPr/>
        </p:nvCxnSpPr>
        <p:spPr bwMode="auto">
          <a:xfrm flipH="1">
            <a:off x="4232920" y="5301208"/>
            <a:ext cx="576064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6934200" y="1600200"/>
          <a:ext cx="1574800" cy="652463"/>
        </p:xfrm>
        <a:graphic>
          <a:graphicData uri="http://schemas.openxmlformats.org/presentationml/2006/ole">
            <p:oleObj spid="_x0000_s146434" name="Egyenlet" r:id="rId3" imgW="1041120" imgH="431640" progId="Equation.3">
              <p:embed/>
            </p:oleObj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2971800" y="990600"/>
          <a:ext cx="2219325" cy="982663"/>
        </p:xfrm>
        <a:graphic>
          <a:graphicData uri="http://schemas.openxmlformats.org/presentationml/2006/ole">
            <p:oleObj spid="_x0000_s146435" name="Egyenlet" r:id="rId4" imgW="926698" imgH="406224" progId="Equation.3">
              <p:embed/>
            </p:oleObj>
          </a:graphicData>
        </a:graphic>
      </p:graphicFrame>
      <p:sp>
        <p:nvSpPr>
          <p:cNvPr id="4" name="Arc 8"/>
          <p:cNvSpPr>
            <a:spLocks/>
          </p:cNvSpPr>
          <p:nvPr/>
        </p:nvSpPr>
        <p:spPr bwMode="auto">
          <a:xfrm rot="9445822">
            <a:off x="4953000" y="1371600"/>
            <a:ext cx="2938463" cy="14525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6055"/>
              <a:gd name="T2" fmla="*/ 21135 w 21600"/>
              <a:gd name="T3" fmla="*/ 26055 h 26055"/>
              <a:gd name="T4" fmla="*/ 0 w 21600"/>
              <a:gd name="T5" fmla="*/ 21600 h 26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605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097"/>
                  <a:pt x="21444" y="24590"/>
                  <a:pt x="21135" y="26055"/>
                </a:cubicBezTo>
              </a:path>
              <a:path w="21600" h="2605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097"/>
                  <a:pt x="21444" y="24590"/>
                  <a:pt x="21135" y="26055"/>
                </a:cubicBezTo>
                <a:lnTo>
                  <a:pt x="0" y="216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3200400" y="2355850"/>
          <a:ext cx="1676400" cy="1425575"/>
        </p:xfrm>
        <a:graphic>
          <a:graphicData uri="http://schemas.openxmlformats.org/presentationml/2006/ole">
            <p:oleObj spid="_x0000_s146436" name="Egyenlet" r:id="rId5" imgW="952087" imgH="812447" progId="Equation.3">
              <p:embed/>
            </p:oleObj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3124200" y="3846513"/>
          <a:ext cx="2590800" cy="1443037"/>
        </p:xfrm>
        <a:graphic>
          <a:graphicData uri="http://schemas.openxmlformats.org/presentationml/2006/ole">
            <p:oleObj spid="_x0000_s146437" name="Egyenlet" r:id="rId6" imgW="1498320" imgH="838080" progId="Equation.3">
              <p:embed/>
            </p:oleObj>
          </a:graphicData>
        </a:graphic>
      </p:graphicFrame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352600" y="4509120"/>
            <a:ext cx="2438400" cy="1166813"/>
            <a:chOff x="816" y="2928"/>
            <a:chExt cx="1536" cy="735"/>
          </a:xfrm>
        </p:grpSpPr>
        <p:sp>
          <p:nvSpPr>
            <p:cNvPr id="8" name="AutoShape 14"/>
            <p:cNvSpPr>
              <a:spLocks noChangeArrowheads="1"/>
            </p:cNvSpPr>
            <p:nvPr/>
          </p:nvSpPr>
          <p:spPr bwMode="auto">
            <a:xfrm>
              <a:off x="1776" y="2928"/>
              <a:ext cx="576" cy="384"/>
            </a:xfrm>
            <a:prstGeom prst="wedgeRoundRectCallout">
              <a:avLst>
                <a:gd name="adj1" fmla="val -43750"/>
                <a:gd name="adj2" fmla="val 70000"/>
                <a:gd name="adj3" fmla="val 16667"/>
              </a:avLst>
            </a:prstGeom>
            <a:noFill/>
            <a:ln w="222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hu-HU" sz="2400">
                <a:latin typeface="Times New Roman" pitchFamily="18" charset="0"/>
              </a:endParaRPr>
            </a:p>
          </p:txBody>
        </p:sp>
        <p:graphicFrame>
          <p:nvGraphicFramePr>
            <p:cNvPr id="9" name="Object 15"/>
            <p:cNvGraphicFramePr>
              <a:graphicFrameLocks noChangeAspect="1"/>
            </p:cNvGraphicFramePr>
            <p:nvPr/>
          </p:nvGraphicFramePr>
          <p:xfrm>
            <a:off x="816" y="3408"/>
            <a:ext cx="1008" cy="255"/>
          </p:xfrm>
          <a:graphic>
            <a:graphicData uri="http://schemas.openxmlformats.org/presentationml/2006/ole">
              <p:oleObj spid="_x0000_s146438" name="Egyenlet" r:id="rId7" imgW="749300" imgH="190500" progId="Equation.3">
                <p:embed/>
              </p:oleObj>
            </a:graphicData>
          </a:graphic>
        </p:graphicFrame>
      </p:grpSp>
      <p:graphicFrame>
        <p:nvGraphicFramePr>
          <p:cNvPr id="10" name="Object 16"/>
          <p:cNvGraphicFramePr>
            <a:graphicFrameLocks noChangeAspect="1"/>
          </p:cNvGraphicFramePr>
          <p:nvPr/>
        </p:nvGraphicFramePr>
        <p:xfrm>
          <a:off x="200472" y="1052736"/>
          <a:ext cx="2057400" cy="693738"/>
        </p:xfrm>
        <a:graphic>
          <a:graphicData uri="http://schemas.openxmlformats.org/presentationml/2006/ole">
            <p:oleObj spid="_x0000_s146439" name="Egyenlet" r:id="rId8" imgW="1091726" imgH="368140" progId="Equation.3">
              <p:embed/>
            </p:oleObj>
          </a:graphicData>
        </a:graphic>
      </p:graphicFrame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5029200" y="3048000"/>
            <a:ext cx="2153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dirty="0">
                <a:solidFill>
                  <a:srgbClr val="CC3300"/>
                </a:solidFill>
                <a:latin typeface="+mn-lt"/>
              </a:rPr>
              <a:t>Rendezzük át!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648744" y="260648"/>
            <a:ext cx="4219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b="1" dirty="0" err="1" smtClean="0">
                <a:solidFill>
                  <a:srgbClr val="CC3300"/>
                </a:solidFill>
                <a:latin typeface="+mn-lt"/>
              </a:rPr>
              <a:t>Michaelis</a:t>
            </a:r>
            <a:r>
              <a:rPr lang="hu-HU" sz="2400" b="1" dirty="0" smtClean="0">
                <a:solidFill>
                  <a:srgbClr val="CC3300"/>
                </a:solidFill>
                <a:latin typeface="+mn-lt"/>
              </a:rPr>
              <a:t> – Menten kinetika</a:t>
            </a:r>
            <a:endParaRPr lang="en-US" sz="2400" b="1" dirty="0">
              <a:solidFill>
                <a:srgbClr val="CC3300"/>
              </a:solidFill>
              <a:latin typeface="+mn-lt"/>
            </a:endParaRPr>
          </a:p>
        </p:txBody>
      </p:sp>
      <p:graphicFrame>
        <p:nvGraphicFramePr>
          <p:cNvPr id="146440" name="Object 8"/>
          <p:cNvGraphicFramePr>
            <a:graphicFrameLocks noChangeAspect="1"/>
          </p:cNvGraphicFramePr>
          <p:nvPr/>
        </p:nvGraphicFramePr>
        <p:xfrm>
          <a:off x="200472" y="1988840"/>
          <a:ext cx="2209800" cy="436563"/>
        </p:xfrm>
        <a:graphic>
          <a:graphicData uri="http://schemas.openxmlformats.org/presentationml/2006/ole">
            <p:oleObj spid="_x0000_s146440" name="Egyenlet" r:id="rId9" imgW="863225" imgH="190417" progId="Equation.3">
              <p:embed/>
            </p:oleObj>
          </a:graphicData>
        </a:graphic>
      </p:graphicFrame>
      <p:graphicFrame>
        <p:nvGraphicFramePr>
          <p:cNvPr id="146441" name="Object 9"/>
          <p:cNvGraphicFramePr>
            <a:graphicFrameLocks noChangeAspect="1"/>
          </p:cNvGraphicFramePr>
          <p:nvPr/>
        </p:nvGraphicFramePr>
        <p:xfrm>
          <a:off x="6249144" y="4005064"/>
          <a:ext cx="3048000" cy="1260475"/>
        </p:xfrm>
        <a:graphic>
          <a:graphicData uri="http://schemas.openxmlformats.org/presentationml/2006/ole">
            <p:oleObj spid="_x0000_s146441" name="Egyenlet" r:id="rId10" imgW="990170" imgH="406224" progId="Equation.3">
              <p:embed/>
            </p:oleObj>
          </a:graphicData>
        </a:graphic>
      </p:graphicFrame>
      <p:grpSp>
        <p:nvGrpSpPr>
          <p:cNvPr id="17" name="Csoportba foglalás 16"/>
          <p:cNvGrpSpPr/>
          <p:nvPr/>
        </p:nvGrpSpPr>
        <p:grpSpPr>
          <a:xfrm>
            <a:off x="2936776" y="6042025"/>
            <a:ext cx="6552728" cy="815975"/>
            <a:chOff x="2000672" y="836712"/>
            <a:chExt cx="6552728" cy="815975"/>
          </a:xfrm>
        </p:grpSpPr>
        <p:sp>
          <p:nvSpPr>
            <p:cNvPr id="18" name="AutoShape 6"/>
            <p:cNvSpPr>
              <a:spLocks noChangeAspect="1" noChangeArrowheads="1"/>
            </p:cNvSpPr>
            <p:nvPr/>
          </p:nvSpPr>
          <p:spPr bwMode="auto">
            <a:xfrm>
              <a:off x="2000672" y="836712"/>
              <a:ext cx="6552728" cy="81597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 sz="2400" dirty="0">
                <a:solidFill>
                  <a:srgbClr val="CC3300"/>
                </a:solidFill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2037876" y="1082514"/>
              <a:ext cx="5820208" cy="369332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        </a:t>
              </a:r>
              <a:r>
                <a:rPr lang="en-US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E  </a:t>
              </a:r>
              <a:r>
                <a:rPr lang="en-US" sz="2400" b="1" dirty="0">
                  <a:solidFill>
                    <a:srgbClr val="CC3300"/>
                  </a:solidFill>
                  <a:latin typeface="Times New Roman" pitchFamily="18" charset="0"/>
                </a:rPr>
                <a:t>+  S    </a:t>
              </a:r>
              <a:r>
                <a:rPr lang="hu-HU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         </a:t>
              </a:r>
              <a:r>
                <a:rPr lang="en-US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CC3300"/>
                  </a:solidFill>
                  <a:latin typeface="Times New Roman" pitchFamily="18" charset="0"/>
                </a:rPr>
                <a:t>ES             </a:t>
              </a:r>
              <a:r>
                <a:rPr lang="en-US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CC3300"/>
                  </a:solidFill>
                  <a:latin typeface="Times New Roman" pitchFamily="18" charset="0"/>
                </a:rPr>
                <a:t>E   +   P</a:t>
              </a:r>
            </a:p>
          </p:txBody>
        </p:sp>
        <p:grpSp>
          <p:nvGrpSpPr>
            <p:cNvPr id="20" name="Group 8"/>
            <p:cNvGrpSpPr>
              <a:grpSpLocks/>
            </p:cNvGrpSpPr>
            <p:nvPr/>
          </p:nvGrpSpPr>
          <p:grpSpPr bwMode="auto">
            <a:xfrm>
              <a:off x="3565514" y="1143063"/>
              <a:ext cx="832410" cy="180927"/>
              <a:chOff x="1229" y="425"/>
              <a:chExt cx="625" cy="251"/>
            </a:xfrm>
          </p:grpSpPr>
          <p:sp>
            <p:nvSpPr>
              <p:cNvPr id="34" name="Line 9"/>
              <p:cNvSpPr>
                <a:spLocks noChangeShapeType="1"/>
              </p:cNvSpPr>
              <p:nvPr/>
            </p:nvSpPr>
            <p:spPr bwMode="auto">
              <a:xfrm>
                <a:off x="1235" y="495"/>
                <a:ext cx="619" cy="1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35" name="Line 10"/>
              <p:cNvSpPr>
                <a:spLocks noChangeShapeType="1"/>
              </p:cNvSpPr>
              <p:nvPr/>
            </p:nvSpPr>
            <p:spPr bwMode="auto">
              <a:xfrm>
                <a:off x="1646" y="425"/>
                <a:ext cx="205" cy="70"/>
              </a:xfrm>
              <a:prstGeom prst="line">
                <a:avLst/>
              </a:prstGeom>
              <a:noFill/>
              <a:ln w="1460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36" name="Line 11"/>
              <p:cNvSpPr>
                <a:spLocks noChangeShapeType="1"/>
              </p:cNvSpPr>
              <p:nvPr/>
            </p:nvSpPr>
            <p:spPr bwMode="auto">
              <a:xfrm>
                <a:off x="1229" y="597"/>
                <a:ext cx="614" cy="1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37" name="Line 12"/>
              <p:cNvSpPr>
                <a:spLocks noChangeShapeType="1"/>
              </p:cNvSpPr>
              <p:nvPr/>
            </p:nvSpPr>
            <p:spPr bwMode="auto">
              <a:xfrm>
                <a:off x="1229" y="611"/>
                <a:ext cx="221" cy="65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</p:grpSp>
        <p:grpSp>
          <p:nvGrpSpPr>
            <p:cNvPr id="21" name="Group 13"/>
            <p:cNvGrpSpPr>
              <a:grpSpLocks/>
            </p:cNvGrpSpPr>
            <p:nvPr/>
          </p:nvGrpSpPr>
          <p:grpSpPr bwMode="auto">
            <a:xfrm>
              <a:off x="5025008" y="1124744"/>
              <a:ext cx="831078" cy="180927"/>
              <a:chOff x="2774" y="420"/>
              <a:chExt cx="624" cy="251"/>
            </a:xfrm>
          </p:grpSpPr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>
                <a:off x="2779" y="489"/>
                <a:ext cx="619" cy="1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31" name="Line 15"/>
              <p:cNvSpPr>
                <a:spLocks noChangeShapeType="1"/>
              </p:cNvSpPr>
              <p:nvPr/>
            </p:nvSpPr>
            <p:spPr bwMode="auto">
              <a:xfrm>
                <a:off x="3190" y="420"/>
                <a:ext cx="206" cy="69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2774" y="591"/>
                <a:ext cx="613" cy="1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33" name="Line 17"/>
              <p:cNvSpPr>
                <a:spLocks noChangeShapeType="1"/>
              </p:cNvSpPr>
              <p:nvPr/>
            </p:nvSpPr>
            <p:spPr bwMode="auto">
              <a:xfrm>
                <a:off x="2774" y="605"/>
                <a:ext cx="221" cy="66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</p:grp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3738655" y="897261"/>
              <a:ext cx="186460" cy="2155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CC3300"/>
                  </a:solidFill>
                  <a:latin typeface="Times New Roman" pitchFamily="18" charset="0"/>
                </a:rPr>
                <a:t>k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3922451" y="1009710"/>
              <a:ext cx="107880" cy="138399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  <a:endParaRPr lang="en-US" sz="2400" b="1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3791930" y="1344894"/>
              <a:ext cx="186460" cy="2155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CC3300"/>
                  </a:solidFill>
                  <a:latin typeface="Times New Roman" pitchFamily="18" charset="0"/>
                </a:rPr>
                <a:t>k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3973062" y="1455901"/>
              <a:ext cx="179800" cy="138399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3300"/>
                  </a:solidFill>
                  <a:latin typeface="Times New Roman" pitchFamily="18" charset="0"/>
                </a:rPr>
                <a:t>-1</a:t>
              </a:r>
              <a:endParaRPr lang="en-US" sz="2400" b="1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5212799" y="852272"/>
              <a:ext cx="186460" cy="2155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CC3300"/>
                  </a:solidFill>
                  <a:latin typeface="Times New Roman" pitchFamily="18" charset="0"/>
                </a:rPr>
                <a:t>k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5396595" y="964721"/>
              <a:ext cx="107880" cy="138399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3300"/>
                  </a:solidFill>
                  <a:latin typeface="Times New Roman" pitchFamily="18" charset="0"/>
                </a:rPr>
                <a:t>2</a:t>
              </a:r>
              <a:endParaRPr lang="en-US" sz="2400" b="1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5336662" y="1290534"/>
              <a:ext cx="186460" cy="2155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CC3300"/>
                  </a:solidFill>
                  <a:latin typeface="Times New Roman" pitchFamily="18" charset="0"/>
                </a:rPr>
                <a:t>k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5517794" y="1402983"/>
              <a:ext cx="179800" cy="138399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 dirty="0">
                  <a:solidFill>
                    <a:srgbClr val="CC3300"/>
                  </a:solidFill>
                  <a:latin typeface="Times New Roman" pitchFamily="18" charset="0"/>
                </a:rPr>
                <a:t>-2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568" y="620688"/>
            <a:ext cx="7965504" cy="501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93700" y="1677988"/>
          <a:ext cx="3490913" cy="3273425"/>
        </p:xfrm>
        <a:graphic>
          <a:graphicData uri="http://schemas.openxmlformats.org/presentationml/2006/ole">
            <p:oleObj spid="_x0000_s148482" name="Equation" r:id="rId3" imgW="2031840" imgH="1904760" progId="Equation.3">
              <p:embed/>
            </p:oleObj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041815" y="5436642"/>
            <a:ext cx="69397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9750" algn="l"/>
              </a:tabLst>
            </a:pPr>
            <a:r>
              <a:rPr lang="en-US" sz="2400" dirty="0">
                <a:latin typeface="Times New Roman" pitchFamily="18" charset="0"/>
              </a:rPr>
              <a:t>	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S  </a:t>
            </a:r>
            <a:r>
              <a:rPr lang="en-US" sz="2000" b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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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CC3300"/>
                </a:solidFill>
                <a:latin typeface="+mn-lt"/>
              </a:rPr>
              <a:t>E</a:t>
            </a:r>
            <a:r>
              <a:rPr lang="en-US" sz="2000" b="1" dirty="0" err="1">
                <a:solidFill>
                  <a:srgbClr val="CC3300"/>
                </a:solidFill>
                <a:latin typeface="+mn-lt"/>
                <a:sym typeface="Symbol" pitchFamily="18" charset="2"/>
              </a:rPr>
              <a:t>o</a:t>
            </a:r>
            <a:r>
              <a:rPr lang="en-US" sz="2000" b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   </a:t>
            </a:r>
            <a:r>
              <a:rPr lang="en-US" sz="2000" b="1" dirty="0" err="1">
                <a:solidFill>
                  <a:srgbClr val="CC3300"/>
                </a:solidFill>
                <a:latin typeface="+mn-lt"/>
                <a:sym typeface="Symbol" pitchFamily="18" charset="2"/>
              </a:rPr>
              <a:t>vagy</a:t>
            </a:r>
            <a:r>
              <a:rPr lang="en-US" sz="2000" b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  </a:t>
            </a:r>
            <a:r>
              <a:rPr lang="en-US" sz="2000" b="1" dirty="0" err="1">
                <a:solidFill>
                  <a:srgbClr val="CC3300"/>
                </a:solidFill>
                <a:latin typeface="+mn-lt"/>
                <a:sym typeface="Symbol" pitchFamily="18" charset="2"/>
              </a:rPr>
              <a:t>Eo</a:t>
            </a:r>
            <a:r>
              <a:rPr lang="en-US" sz="2000" b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 / S 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 1</a:t>
            </a:r>
            <a:r>
              <a:rPr lang="en-US" sz="2000" b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  </a:t>
            </a:r>
            <a:r>
              <a:rPr lang="en-US" sz="2000" b="1" dirty="0" err="1">
                <a:solidFill>
                  <a:srgbClr val="CC3300"/>
                </a:solidFill>
                <a:latin typeface="+mn-lt"/>
                <a:sym typeface="Symbol" pitchFamily="18" charset="2"/>
              </a:rPr>
              <a:t>és</a:t>
            </a:r>
            <a:endParaRPr lang="en-US" sz="2000" b="1" dirty="0">
              <a:solidFill>
                <a:srgbClr val="CC3300"/>
              </a:solidFill>
              <a:latin typeface="+mn-lt"/>
              <a:sym typeface="Symbol" pitchFamily="18" charset="2"/>
            </a:endParaRPr>
          </a:p>
          <a:p>
            <a:pPr algn="ctr">
              <a:tabLst>
                <a:tab pos="539750" algn="l"/>
              </a:tabLst>
            </a:pPr>
            <a:r>
              <a:rPr lang="en-US" sz="2000" b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			 </a:t>
            </a:r>
            <a:r>
              <a:rPr lang="hu-HU" sz="2000" b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(</a:t>
            </a:r>
            <a:r>
              <a:rPr lang="en-US" sz="2000" b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k</a:t>
            </a:r>
            <a:r>
              <a:rPr lang="en-US" sz="2000" b="1" baseline="-25000" dirty="0">
                <a:solidFill>
                  <a:srgbClr val="CC3300"/>
                </a:solidFill>
                <a:latin typeface="+mn-lt"/>
                <a:sym typeface="Symbol" pitchFamily="18" charset="2"/>
              </a:rPr>
              <a:t>1</a:t>
            </a:r>
            <a:r>
              <a:rPr lang="en-US" sz="2000" b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ES   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     </a:t>
            </a:r>
            <a:r>
              <a:rPr lang="en-US" sz="2000" b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k</a:t>
            </a:r>
            <a:r>
              <a:rPr lang="en-US" sz="2000" b="1" baseline="-25000" dirty="0">
                <a:solidFill>
                  <a:srgbClr val="CC3300"/>
                </a:solidFill>
                <a:latin typeface="+mn-lt"/>
                <a:sym typeface="Symbol" pitchFamily="18" charset="2"/>
              </a:rPr>
              <a:t>-1</a:t>
            </a:r>
            <a:r>
              <a:rPr lang="en-US" sz="2000" b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(ES)  ill.      k</a:t>
            </a:r>
            <a:r>
              <a:rPr lang="en-US" sz="2000" b="1" baseline="-25000" dirty="0">
                <a:solidFill>
                  <a:srgbClr val="CC3300"/>
                </a:solidFill>
                <a:latin typeface="+mn-lt"/>
                <a:sym typeface="Symbol" pitchFamily="18" charset="2"/>
              </a:rPr>
              <a:t>1</a:t>
            </a:r>
            <a:r>
              <a:rPr lang="en-US" sz="2000" b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ES 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    </a:t>
            </a:r>
            <a:r>
              <a:rPr lang="en-US" sz="2000" b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k</a:t>
            </a:r>
            <a:r>
              <a:rPr lang="en-US" sz="2000" b="1" baseline="-25000" dirty="0">
                <a:solidFill>
                  <a:srgbClr val="CC3300"/>
                </a:solidFill>
                <a:latin typeface="+mn-lt"/>
                <a:sym typeface="Symbol" pitchFamily="18" charset="2"/>
              </a:rPr>
              <a:t>2</a:t>
            </a:r>
            <a:r>
              <a:rPr lang="en-US" sz="2000" b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(ES)</a:t>
            </a:r>
            <a:r>
              <a:rPr lang="hu-HU" sz="2000" b="1" dirty="0">
                <a:solidFill>
                  <a:srgbClr val="CC3300"/>
                </a:solidFill>
                <a:latin typeface="+mn-lt"/>
                <a:sym typeface="Symbol" pitchFamily="18" charset="2"/>
              </a:rPr>
              <a:t>)</a:t>
            </a:r>
            <a:endParaRPr lang="en-US" sz="2000" b="1" dirty="0">
              <a:solidFill>
                <a:srgbClr val="CC3300"/>
              </a:solidFill>
              <a:latin typeface="+mn-lt"/>
              <a:sym typeface="Symbol" pitchFamily="18" charset="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8944" y="1700808"/>
            <a:ext cx="4410968" cy="3321638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273050" y="5229228"/>
            <a:ext cx="1751013" cy="788988"/>
            <a:chOff x="172" y="3294"/>
            <a:chExt cx="1103" cy="497"/>
          </a:xfrm>
        </p:grpSpPr>
        <p:sp>
          <p:nvSpPr>
            <p:cNvPr id="7" name="Rectangle 10">
              <a:hlinkClick r:id="" action="ppaction://noaction">
                <a:snd r:embed="rId5" name="bomb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72" y="3539"/>
              <a:ext cx="100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 dirty="0">
                  <a:solidFill>
                    <a:srgbClr val="CC3300"/>
                  </a:solidFill>
                  <a:latin typeface="+mn-lt"/>
                </a:rPr>
                <a:t>d(ES)/</a:t>
              </a:r>
              <a:r>
                <a:rPr lang="en-US" sz="2000" b="1" dirty="0" err="1">
                  <a:solidFill>
                    <a:srgbClr val="CC3300"/>
                  </a:solidFill>
                  <a:latin typeface="+mn-lt"/>
                </a:rPr>
                <a:t>dt</a:t>
              </a:r>
              <a:r>
                <a:rPr lang="en-US" sz="2000" b="1" dirty="0">
                  <a:solidFill>
                    <a:srgbClr val="CC3300"/>
                  </a:solidFill>
                  <a:latin typeface="+mn-lt"/>
                </a:rPr>
                <a:t> =0 </a:t>
              </a: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172" y="3294"/>
              <a:ext cx="110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000" b="1" dirty="0" err="1">
                  <a:solidFill>
                    <a:srgbClr val="CC3300"/>
                  </a:solidFill>
                  <a:latin typeface="+mn-lt"/>
                </a:rPr>
                <a:t>steady</a:t>
              </a:r>
              <a:r>
                <a:rPr lang="hu-HU" sz="2000" b="1" dirty="0">
                  <a:solidFill>
                    <a:srgbClr val="CC3300"/>
                  </a:solidFill>
                  <a:latin typeface="+mn-lt"/>
                </a:rPr>
                <a:t> </a:t>
              </a:r>
              <a:r>
                <a:rPr lang="hu-HU" sz="2000" b="1" dirty="0" err="1" smtClean="0">
                  <a:solidFill>
                    <a:srgbClr val="CC3300"/>
                  </a:solidFill>
                  <a:latin typeface="+mn-lt"/>
                </a:rPr>
                <a:t>state</a:t>
              </a:r>
              <a:r>
                <a:rPr lang="hu-HU" sz="2000" b="1" dirty="0" smtClean="0">
                  <a:solidFill>
                    <a:srgbClr val="CC3300"/>
                  </a:solidFill>
                  <a:latin typeface="+mn-lt"/>
                </a:rPr>
                <a:t>:</a:t>
              </a:r>
              <a:endParaRPr lang="en-US" sz="2000" b="1" dirty="0">
                <a:solidFill>
                  <a:srgbClr val="CC3300"/>
                </a:solidFill>
                <a:latin typeface="+mn-lt"/>
              </a:endParaRPr>
            </a:p>
          </p:txBody>
        </p:sp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720752" y="188640"/>
            <a:ext cx="3860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b="1" dirty="0" err="1" smtClean="0">
                <a:solidFill>
                  <a:srgbClr val="CC3300"/>
                </a:solidFill>
                <a:latin typeface="+mn-lt"/>
              </a:rPr>
              <a:t>Briggs</a:t>
            </a:r>
            <a:r>
              <a:rPr lang="hu-HU" sz="2400" b="1" dirty="0" smtClean="0">
                <a:solidFill>
                  <a:srgbClr val="CC3300"/>
                </a:solidFill>
                <a:latin typeface="+mn-lt"/>
              </a:rPr>
              <a:t> - </a:t>
            </a:r>
            <a:r>
              <a:rPr lang="hu-HU" sz="2400" b="1" dirty="0" err="1" smtClean="0">
                <a:solidFill>
                  <a:srgbClr val="CC3300"/>
                </a:solidFill>
                <a:latin typeface="+mn-lt"/>
              </a:rPr>
              <a:t>Haldane</a:t>
            </a:r>
            <a:r>
              <a:rPr lang="hu-HU" sz="2400" b="1" dirty="0" smtClean="0">
                <a:solidFill>
                  <a:srgbClr val="CC3300"/>
                </a:solidFill>
                <a:latin typeface="+mn-lt"/>
              </a:rPr>
              <a:t> kinetika</a:t>
            </a:r>
            <a:endParaRPr lang="en-US" sz="2400" b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2" name="Téglalap 11"/>
          <p:cNvSpPr/>
          <p:nvPr/>
        </p:nvSpPr>
        <p:spPr bwMode="auto">
          <a:xfrm rot="19989879">
            <a:off x="5438429" y="2454138"/>
            <a:ext cx="216024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églalap 12"/>
          <p:cNvSpPr/>
          <p:nvPr/>
        </p:nvSpPr>
        <p:spPr bwMode="auto">
          <a:xfrm rot="19989879">
            <a:off x="6252481" y="3485065"/>
            <a:ext cx="161013" cy="43872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églalap 13"/>
          <p:cNvSpPr/>
          <p:nvPr/>
        </p:nvSpPr>
        <p:spPr bwMode="auto">
          <a:xfrm rot="19989879">
            <a:off x="6155155" y="3491530"/>
            <a:ext cx="96759" cy="5298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1568624" y="692696"/>
            <a:ext cx="6552728" cy="815975"/>
            <a:chOff x="2000672" y="836712"/>
            <a:chExt cx="6552728" cy="815975"/>
          </a:xfrm>
        </p:grpSpPr>
        <p:sp>
          <p:nvSpPr>
            <p:cNvPr id="16" name="AutoShape 6"/>
            <p:cNvSpPr>
              <a:spLocks noChangeAspect="1" noChangeArrowheads="1"/>
            </p:cNvSpPr>
            <p:nvPr/>
          </p:nvSpPr>
          <p:spPr bwMode="auto">
            <a:xfrm>
              <a:off x="2000672" y="836712"/>
              <a:ext cx="6552728" cy="81597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 sz="2400" dirty="0">
                <a:solidFill>
                  <a:srgbClr val="CC3300"/>
                </a:solidFill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2037876" y="1082514"/>
              <a:ext cx="5820208" cy="369332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        </a:t>
              </a:r>
              <a:r>
                <a:rPr lang="en-US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E  </a:t>
              </a:r>
              <a:r>
                <a:rPr lang="en-US" sz="2400" b="1" dirty="0">
                  <a:solidFill>
                    <a:srgbClr val="CC3300"/>
                  </a:solidFill>
                  <a:latin typeface="Times New Roman" pitchFamily="18" charset="0"/>
                </a:rPr>
                <a:t>+  S    </a:t>
              </a:r>
              <a:r>
                <a:rPr lang="hu-HU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         </a:t>
              </a:r>
              <a:r>
                <a:rPr lang="en-US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CC3300"/>
                  </a:solidFill>
                  <a:latin typeface="Times New Roman" pitchFamily="18" charset="0"/>
                </a:rPr>
                <a:t>ES             </a:t>
              </a:r>
              <a:r>
                <a:rPr lang="en-US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CC3300"/>
                  </a:solidFill>
                  <a:latin typeface="Times New Roman" pitchFamily="18" charset="0"/>
                </a:rPr>
                <a:t>E   +   P</a:t>
              </a:r>
            </a:p>
          </p:txBody>
        </p:sp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3565514" y="1143063"/>
              <a:ext cx="832410" cy="180927"/>
              <a:chOff x="1229" y="425"/>
              <a:chExt cx="625" cy="251"/>
            </a:xfrm>
          </p:grpSpPr>
          <p:sp>
            <p:nvSpPr>
              <p:cNvPr id="32" name="Line 9"/>
              <p:cNvSpPr>
                <a:spLocks noChangeShapeType="1"/>
              </p:cNvSpPr>
              <p:nvPr/>
            </p:nvSpPr>
            <p:spPr bwMode="auto">
              <a:xfrm>
                <a:off x="1235" y="495"/>
                <a:ext cx="619" cy="1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33" name="Line 10"/>
              <p:cNvSpPr>
                <a:spLocks noChangeShapeType="1"/>
              </p:cNvSpPr>
              <p:nvPr/>
            </p:nvSpPr>
            <p:spPr bwMode="auto">
              <a:xfrm>
                <a:off x="1646" y="425"/>
                <a:ext cx="205" cy="70"/>
              </a:xfrm>
              <a:prstGeom prst="line">
                <a:avLst/>
              </a:prstGeom>
              <a:noFill/>
              <a:ln w="1460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34" name="Line 11"/>
              <p:cNvSpPr>
                <a:spLocks noChangeShapeType="1"/>
              </p:cNvSpPr>
              <p:nvPr/>
            </p:nvSpPr>
            <p:spPr bwMode="auto">
              <a:xfrm>
                <a:off x="1229" y="597"/>
                <a:ext cx="614" cy="1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35" name="Line 12"/>
              <p:cNvSpPr>
                <a:spLocks noChangeShapeType="1"/>
              </p:cNvSpPr>
              <p:nvPr/>
            </p:nvSpPr>
            <p:spPr bwMode="auto">
              <a:xfrm>
                <a:off x="1229" y="611"/>
                <a:ext cx="221" cy="65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</p:grpSp>
        <p:grpSp>
          <p:nvGrpSpPr>
            <p:cNvPr id="19" name="Group 13"/>
            <p:cNvGrpSpPr>
              <a:grpSpLocks/>
            </p:cNvGrpSpPr>
            <p:nvPr/>
          </p:nvGrpSpPr>
          <p:grpSpPr bwMode="auto">
            <a:xfrm>
              <a:off x="5025008" y="1124744"/>
              <a:ext cx="831078" cy="180927"/>
              <a:chOff x="2774" y="420"/>
              <a:chExt cx="624" cy="251"/>
            </a:xfrm>
          </p:grpSpPr>
          <p:sp>
            <p:nvSpPr>
              <p:cNvPr id="28" name="Line 14"/>
              <p:cNvSpPr>
                <a:spLocks noChangeShapeType="1"/>
              </p:cNvSpPr>
              <p:nvPr/>
            </p:nvSpPr>
            <p:spPr bwMode="auto">
              <a:xfrm>
                <a:off x="2779" y="489"/>
                <a:ext cx="619" cy="1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29" name="Line 15"/>
              <p:cNvSpPr>
                <a:spLocks noChangeShapeType="1"/>
              </p:cNvSpPr>
              <p:nvPr/>
            </p:nvSpPr>
            <p:spPr bwMode="auto">
              <a:xfrm>
                <a:off x="3190" y="420"/>
                <a:ext cx="206" cy="69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30" name="Line 16"/>
              <p:cNvSpPr>
                <a:spLocks noChangeShapeType="1"/>
              </p:cNvSpPr>
              <p:nvPr/>
            </p:nvSpPr>
            <p:spPr bwMode="auto">
              <a:xfrm>
                <a:off x="2774" y="591"/>
                <a:ext cx="613" cy="1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31" name="Line 17"/>
              <p:cNvSpPr>
                <a:spLocks noChangeShapeType="1"/>
              </p:cNvSpPr>
              <p:nvPr/>
            </p:nvSpPr>
            <p:spPr bwMode="auto">
              <a:xfrm>
                <a:off x="2774" y="605"/>
                <a:ext cx="221" cy="66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</p:grp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738655" y="897261"/>
              <a:ext cx="186460" cy="2155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CC3300"/>
                  </a:solidFill>
                  <a:latin typeface="Times New Roman" pitchFamily="18" charset="0"/>
                </a:rPr>
                <a:t>k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3922451" y="1009710"/>
              <a:ext cx="107880" cy="138399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 dirty="0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3791930" y="1344894"/>
              <a:ext cx="186460" cy="2155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CC3300"/>
                  </a:solidFill>
                  <a:latin typeface="Times New Roman" pitchFamily="18" charset="0"/>
                </a:rPr>
                <a:t>k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3973062" y="1455901"/>
              <a:ext cx="179800" cy="138399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3300"/>
                  </a:solidFill>
                  <a:latin typeface="Times New Roman" pitchFamily="18" charset="0"/>
                </a:rPr>
                <a:t>-1</a:t>
              </a:r>
              <a:endParaRPr lang="en-US" sz="2400" b="1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5212799" y="852272"/>
              <a:ext cx="186460" cy="2155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CC3300"/>
                  </a:solidFill>
                  <a:latin typeface="Times New Roman" pitchFamily="18" charset="0"/>
                </a:rPr>
                <a:t>k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5396595" y="964721"/>
              <a:ext cx="107880" cy="138399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3300"/>
                  </a:solidFill>
                  <a:latin typeface="Times New Roman" pitchFamily="18" charset="0"/>
                </a:rPr>
                <a:t>2</a:t>
              </a:r>
              <a:endParaRPr lang="en-US" sz="2400" b="1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5336662" y="1290534"/>
              <a:ext cx="186460" cy="2155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CC3300"/>
                  </a:solidFill>
                  <a:latin typeface="Times New Roman" pitchFamily="18" charset="0"/>
                </a:rPr>
                <a:t>k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5517794" y="1402983"/>
              <a:ext cx="179800" cy="138399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 dirty="0">
                  <a:solidFill>
                    <a:srgbClr val="CC3300"/>
                  </a:solidFill>
                  <a:latin typeface="Times New Roman" pitchFamily="18" charset="0"/>
                </a:rPr>
                <a:t>-2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2722364" y="757808"/>
          <a:ext cx="4640263" cy="793750"/>
        </p:xfrm>
        <a:graphic>
          <a:graphicData uri="http://schemas.openxmlformats.org/presentationml/2006/ole">
            <p:oleObj spid="_x0000_s149506" name="Equation" r:id="rId3" imgW="2298600" imgH="393480" progId="Equation.3">
              <p:embed/>
            </p:oleObj>
          </a:graphicData>
        </a:graphic>
      </p:graphicFrame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632520" y="764704"/>
          <a:ext cx="1574801" cy="819150"/>
        </p:xfrm>
        <a:graphic>
          <a:graphicData uri="http://schemas.openxmlformats.org/presentationml/2006/ole">
            <p:oleObj spid="_x0000_s149507" name="Equation" r:id="rId4" imgW="876240" imgH="457200" progId="Equation.3">
              <p:embed/>
            </p:oleObj>
          </a:graphicData>
        </a:graphic>
      </p:graphicFrame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041232" y="4869160"/>
            <a:ext cx="23054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CC3300"/>
                </a:solidFill>
                <a:latin typeface="+mn-lt"/>
              </a:rPr>
              <a:t>Michaelis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 </a:t>
            </a:r>
            <a:r>
              <a:rPr lang="hu-HU" sz="2000" b="1" dirty="0">
                <a:solidFill>
                  <a:srgbClr val="CC3300"/>
                </a:solidFill>
                <a:latin typeface="+mn-lt"/>
              </a:rPr>
              <a:t>állandó</a:t>
            </a:r>
            <a:endParaRPr lang="en-US" sz="2000" b="1" dirty="0">
              <a:solidFill>
                <a:srgbClr val="CC3300"/>
              </a:solidFill>
              <a:latin typeface="+mn-lt"/>
            </a:endParaRPr>
          </a:p>
        </p:txBody>
      </p:sp>
      <p:graphicFrame>
        <p:nvGraphicFramePr>
          <p:cNvPr id="9" name="Object 14">
            <a:hlinkClick r:id="" action="ppaction://hlinkshowjump?jump=nextslide" highlightClick="1">
              <a:snd r:embed="rId5" name="bomb.wav"/>
            </a:hlinkClick>
          </p:cNvPr>
          <p:cNvGraphicFramePr>
            <a:graphicFrameLocks noChangeAspect="1"/>
          </p:cNvGraphicFramePr>
          <p:nvPr/>
        </p:nvGraphicFramePr>
        <p:xfrm>
          <a:off x="3154164" y="3285108"/>
          <a:ext cx="3271838" cy="1479550"/>
        </p:xfrm>
        <a:graphic>
          <a:graphicData uri="http://schemas.openxmlformats.org/presentationml/2006/ole">
            <p:oleObj spid="_x0000_s149509" name="Equation" r:id="rId6" imgW="1346040" imgH="609480" progId="Equation.3">
              <p:embed/>
            </p:oleObj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96816" y="188640"/>
            <a:ext cx="3860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b="1" dirty="0" err="1" smtClean="0">
                <a:solidFill>
                  <a:srgbClr val="CC3300"/>
                </a:solidFill>
                <a:latin typeface="+mn-lt"/>
              </a:rPr>
              <a:t>Briggs</a:t>
            </a:r>
            <a:r>
              <a:rPr lang="hu-HU" sz="2400" b="1" dirty="0" smtClean="0">
                <a:solidFill>
                  <a:srgbClr val="CC3300"/>
                </a:solidFill>
                <a:latin typeface="+mn-lt"/>
              </a:rPr>
              <a:t> - </a:t>
            </a:r>
            <a:r>
              <a:rPr lang="hu-HU" sz="2400" b="1" dirty="0" err="1" smtClean="0">
                <a:solidFill>
                  <a:srgbClr val="CC3300"/>
                </a:solidFill>
                <a:latin typeface="+mn-lt"/>
              </a:rPr>
              <a:t>Haldane</a:t>
            </a:r>
            <a:r>
              <a:rPr lang="hu-HU" sz="2400" b="1" dirty="0" smtClean="0">
                <a:solidFill>
                  <a:srgbClr val="CC3300"/>
                </a:solidFill>
                <a:latin typeface="+mn-lt"/>
              </a:rPr>
              <a:t> kinetika</a:t>
            </a:r>
            <a:endParaRPr lang="en-US" sz="2400" b="1" dirty="0">
              <a:solidFill>
                <a:srgbClr val="CC3300"/>
              </a:solidFill>
              <a:latin typeface="+mn-lt"/>
            </a:endParaRPr>
          </a:p>
        </p:txBody>
      </p:sp>
      <p:graphicFrame>
        <p:nvGraphicFramePr>
          <p:cNvPr id="149512" name="Object 8"/>
          <p:cNvGraphicFramePr>
            <a:graphicFrameLocks noChangeAspect="1"/>
          </p:cNvGraphicFramePr>
          <p:nvPr/>
        </p:nvGraphicFramePr>
        <p:xfrm>
          <a:off x="2792760" y="1700808"/>
          <a:ext cx="4462463" cy="460375"/>
        </p:xfrm>
        <a:graphic>
          <a:graphicData uri="http://schemas.openxmlformats.org/presentationml/2006/ole">
            <p:oleObj spid="_x0000_s149512" name="Equation" r:id="rId7" imgW="2209680" imgH="228600" progId="Equation.3">
              <p:embed/>
            </p:oleObj>
          </a:graphicData>
        </a:graphic>
      </p:graphicFrame>
      <p:graphicFrame>
        <p:nvGraphicFramePr>
          <p:cNvPr id="149513" name="Object 9"/>
          <p:cNvGraphicFramePr>
            <a:graphicFrameLocks noChangeAspect="1"/>
          </p:cNvGraphicFramePr>
          <p:nvPr/>
        </p:nvGraphicFramePr>
        <p:xfrm>
          <a:off x="2741414" y="2421508"/>
          <a:ext cx="4564063" cy="460375"/>
        </p:xfrm>
        <a:graphic>
          <a:graphicData uri="http://schemas.openxmlformats.org/presentationml/2006/ole">
            <p:oleObj spid="_x0000_s149513" name="Equation" r:id="rId8" imgW="2260440" imgH="228600" progId="Equation.3">
              <p:embed/>
            </p:oleObj>
          </a:graphicData>
        </a:graphic>
      </p:graphicFrame>
      <p:graphicFrame>
        <p:nvGraphicFramePr>
          <p:cNvPr id="149514" name="Object 10">
            <a:hlinkClick r:id="" action="ppaction://hlinkshowjump?jump=nextslide" highlightClick="1">
              <a:snd r:embed="rId5" name="bomb.wav"/>
            </a:hlinkClick>
          </p:cNvPr>
          <p:cNvGraphicFramePr>
            <a:graphicFrameLocks noChangeAspect="1"/>
          </p:cNvGraphicFramePr>
          <p:nvPr/>
        </p:nvGraphicFramePr>
        <p:xfrm>
          <a:off x="1640632" y="4581128"/>
          <a:ext cx="2562225" cy="1047750"/>
        </p:xfrm>
        <a:graphic>
          <a:graphicData uri="http://schemas.openxmlformats.org/presentationml/2006/ole">
            <p:oleObj spid="_x0000_s149514" name="Equation" r:id="rId9" imgW="1054080" imgH="431640" progId="Equation.3">
              <p:embed/>
            </p:oleObj>
          </a:graphicData>
        </a:graphic>
      </p:graphicFrame>
      <p:sp>
        <p:nvSpPr>
          <p:cNvPr id="8" name="Line 13"/>
          <p:cNvSpPr>
            <a:spLocks noChangeShapeType="1"/>
          </p:cNvSpPr>
          <p:nvPr/>
        </p:nvSpPr>
        <p:spPr bwMode="auto">
          <a:xfrm flipH="1">
            <a:off x="2000672" y="4077072"/>
            <a:ext cx="1584176" cy="86409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7" name="Ellipszis 16"/>
          <p:cNvSpPr/>
          <p:nvPr/>
        </p:nvSpPr>
        <p:spPr bwMode="auto">
          <a:xfrm>
            <a:off x="4880992" y="3212976"/>
            <a:ext cx="864096" cy="648072"/>
          </a:xfrm>
          <a:prstGeom prst="ellipse">
            <a:avLst/>
          </a:prstGeom>
          <a:noFill/>
          <a:ln w="9525" cap="flat" cmpd="sng" algn="ctr">
            <a:solidFill>
              <a:srgbClr val="CC33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>
            <a:off x="2648744" y="3645024"/>
            <a:ext cx="2274168" cy="136815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3080792" y="6042025"/>
            <a:ext cx="6552728" cy="815975"/>
            <a:chOff x="2000672" y="836712"/>
            <a:chExt cx="6552728" cy="815975"/>
          </a:xfrm>
        </p:grpSpPr>
        <p:sp>
          <p:nvSpPr>
            <p:cNvPr id="21" name="AutoShape 6"/>
            <p:cNvSpPr>
              <a:spLocks noChangeAspect="1" noChangeArrowheads="1"/>
            </p:cNvSpPr>
            <p:nvPr/>
          </p:nvSpPr>
          <p:spPr bwMode="auto">
            <a:xfrm>
              <a:off x="2000672" y="836712"/>
              <a:ext cx="6552728" cy="81597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 sz="2400" dirty="0">
                <a:solidFill>
                  <a:srgbClr val="CC3300"/>
                </a:solidFill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2037876" y="1082514"/>
              <a:ext cx="5820208" cy="369332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        </a:t>
              </a:r>
              <a:r>
                <a:rPr lang="en-US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E  </a:t>
              </a:r>
              <a:r>
                <a:rPr lang="en-US" sz="2400" b="1" dirty="0">
                  <a:solidFill>
                    <a:srgbClr val="CC3300"/>
                  </a:solidFill>
                  <a:latin typeface="Times New Roman" pitchFamily="18" charset="0"/>
                </a:rPr>
                <a:t>+  S    </a:t>
              </a:r>
              <a:r>
                <a:rPr lang="hu-HU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         </a:t>
              </a:r>
              <a:r>
                <a:rPr lang="en-US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CC3300"/>
                  </a:solidFill>
                  <a:latin typeface="Times New Roman" pitchFamily="18" charset="0"/>
                </a:rPr>
                <a:t>ES             </a:t>
              </a:r>
              <a:r>
                <a:rPr lang="en-US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CC3300"/>
                  </a:solidFill>
                  <a:latin typeface="Times New Roman" pitchFamily="18" charset="0"/>
                </a:rPr>
                <a:t>E   +   P</a:t>
              </a:r>
            </a:p>
          </p:txBody>
        </p:sp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3565514" y="1143063"/>
              <a:ext cx="832410" cy="180927"/>
              <a:chOff x="1229" y="425"/>
              <a:chExt cx="625" cy="251"/>
            </a:xfrm>
          </p:grpSpPr>
          <p:sp>
            <p:nvSpPr>
              <p:cNvPr id="37" name="Line 9"/>
              <p:cNvSpPr>
                <a:spLocks noChangeShapeType="1"/>
              </p:cNvSpPr>
              <p:nvPr/>
            </p:nvSpPr>
            <p:spPr bwMode="auto">
              <a:xfrm>
                <a:off x="1235" y="495"/>
                <a:ext cx="619" cy="1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38" name="Line 10"/>
              <p:cNvSpPr>
                <a:spLocks noChangeShapeType="1"/>
              </p:cNvSpPr>
              <p:nvPr/>
            </p:nvSpPr>
            <p:spPr bwMode="auto">
              <a:xfrm>
                <a:off x="1646" y="425"/>
                <a:ext cx="205" cy="70"/>
              </a:xfrm>
              <a:prstGeom prst="line">
                <a:avLst/>
              </a:prstGeom>
              <a:noFill/>
              <a:ln w="1460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39" name="Line 11"/>
              <p:cNvSpPr>
                <a:spLocks noChangeShapeType="1"/>
              </p:cNvSpPr>
              <p:nvPr/>
            </p:nvSpPr>
            <p:spPr bwMode="auto">
              <a:xfrm>
                <a:off x="1229" y="597"/>
                <a:ext cx="614" cy="1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40" name="Line 12"/>
              <p:cNvSpPr>
                <a:spLocks noChangeShapeType="1"/>
              </p:cNvSpPr>
              <p:nvPr/>
            </p:nvSpPr>
            <p:spPr bwMode="auto">
              <a:xfrm>
                <a:off x="1229" y="611"/>
                <a:ext cx="221" cy="65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</p:grpSp>
        <p:grpSp>
          <p:nvGrpSpPr>
            <p:cNvPr id="24" name="Group 13"/>
            <p:cNvGrpSpPr>
              <a:grpSpLocks/>
            </p:cNvGrpSpPr>
            <p:nvPr/>
          </p:nvGrpSpPr>
          <p:grpSpPr bwMode="auto">
            <a:xfrm>
              <a:off x="5025008" y="1124744"/>
              <a:ext cx="831078" cy="180927"/>
              <a:chOff x="2774" y="420"/>
              <a:chExt cx="624" cy="251"/>
            </a:xfrm>
          </p:grpSpPr>
          <p:sp>
            <p:nvSpPr>
              <p:cNvPr id="33" name="Line 14"/>
              <p:cNvSpPr>
                <a:spLocks noChangeShapeType="1"/>
              </p:cNvSpPr>
              <p:nvPr/>
            </p:nvSpPr>
            <p:spPr bwMode="auto">
              <a:xfrm>
                <a:off x="2779" y="489"/>
                <a:ext cx="619" cy="1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34" name="Line 15"/>
              <p:cNvSpPr>
                <a:spLocks noChangeShapeType="1"/>
              </p:cNvSpPr>
              <p:nvPr/>
            </p:nvSpPr>
            <p:spPr bwMode="auto">
              <a:xfrm>
                <a:off x="3190" y="420"/>
                <a:ext cx="206" cy="69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35" name="Line 16"/>
              <p:cNvSpPr>
                <a:spLocks noChangeShapeType="1"/>
              </p:cNvSpPr>
              <p:nvPr/>
            </p:nvSpPr>
            <p:spPr bwMode="auto">
              <a:xfrm>
                <a:off x="2774" y="591"/>
                <a:ext cx="613" cy="1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36" name="Line 17"/>
              <p:cNvSpPr>
                <a:spLocks noChangeShapeType="1"/>
              </p:cNvSpPr>
              <p:nvPr/>
            </p:nvSpPr>
            <p:spPr bwMode="auto">
              <a:xfrm>
                <a:off x="2774" y="605"/>
                <a:ext cx="221" cy="66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</p:grp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3738655" y="897261"/>
              <a:ext cx="186460" cy="2155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CC3300"/>
                  </a:solidFill>
                  <a:latin typeface="Times New Roman" pitchFamily="18" charset="0"/>
                </a:rPr>
                <a:t>k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3922451" y="1009710"/>
              <a:ext cx="107880" cy="138399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  <a:endParaRPr lang="en-US" sz="2400" b="1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3791930" y="1344894"/>
              <a:ext cx="186460" cy="2155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CC3300"/>
                  </a:solidFill>
                  <a:latin typeface="Times New Roman" pitchFamily="18" charset="0"/>
                </a:rPr>
                <a:t>k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3973062" y="1455901"/>
              <a:ext cx="179800" cy="138399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3300"/>
                  </a:solidFill>
                  <a:latin typeface="Times New Roman" pitchFamily="18" charset="0"/>
                </a:rPr>
                <a:t>-1</a:t>
              </a:r>
              <a:endParaRPr lang="en-US" sz="2400" b="1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5212799" y="852272"/>
              <a:ext cx="186460" cy="2155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CC3300"/>
                  </a:solidFill>
                  <a:latin typeface="Times New Roman" pitchFamily="18" charset="0"/>
                </a:rPr>
                <a:t>k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5396595" y="964721"/>
              <a:ext cx="107880" cy="138399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3300"/>
                  </a:solidFill>
                  <a:latin typeface="Times New Roman" pitchFamily="18" charset="0"/>
                </a:rPr>
                <a:t>2</a:t>
              </a:r>
              <a:endParaRPr lang="en-US" sz="2400" b="1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5336662" y="1290534"/>
              <a:ext cx="186460" cy="2155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CC3300"/>
                  </a:solidFill>
                  <a:latin typeface="Times New Roman" pitchFamily="18" charset="0"/>
                </a:rPr>
                <a:t>k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5517794" y="1402983"/>
              <a:ext cx="179800" cy="138399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 dirty="0">
                  <a:solidFill>
                    <a:srgbClr val="CC3300"/>
                  </a:solidFill>
                  <a:latin typeface="Times New Roman" pitchFamily="18" charset="0"/>
                </a:rPr>
                <a:t>-2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149515" name="Object 11"/>
          <p:cNvGraphicFramePr>
            <a:graphicFrameLocks noChangeAspect="1"/>
          </p:cNvGraphicFramePr>
          <p:nvPr/>
        </p:nvGraphicFramePr>
        <p:xfrm>
          <a:off x="7185248" y="3789040"/>
          <a:ext cx="1771650" cy="852487"/>
        </p:xfrm>
        <a:graphic>
          <a:graphicData uri="http://schemas.openxmlformats.org/presentationml/2006/ole">
            <p:oleObj spid="_x0000_s149515" name="Equation" r:id="rId10" imgW="901440" imgH="431640" progId="Equation.3">
              <p:embed/>
            </p:oleObj>
          </a:graphicData>
        </a:graphic>
      </p:graphicFrame>
      <p:sp>
        <p:nvSpPr>
          <p:cNvPr id="42" name="Line 13"/>
          <p:cNvSpPr>
            <a:spLocks noChangeShapeType="1"/>
          </p:cNvSpPr>
          <p:nvPr/>
        </p:nvSpPr>
        <p:spPr bwMode="auto">
          <a:xfrm flipH="1" flipV="1">
            <a:off x="7545288" y="4437112"/>
            <a:ext cx="504056" cy="43204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920552" y="1454007"/>
            <a:ext cx="8985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solidFill>
                  <a:srgbClr val="CC3300"/>
                </a:solidFill>
                <a:latin typeface="+mn-lt"/>
                <a:cs typeface="Times New Roman" pitchFamily="18" charset="0"/>
              </a:rPr>
              <a:t>Michaelis</a:t>
            </a:r>
            <a:r>
              <a:rPr lang="en-US" sz="2400" b="1" dirty="0">
                <a:solidFill>
                  <a:srgbClr val="CC33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C3300"/>
                </a:solidFill>
                <a:latin typeface="+mn-lt"/>
                <a:cs typeface="Times New Roman" pitchFamily="18" charset="0"/>
              </a:rPr>
              <a:t>–</a:t>
            </a:r>
            <a:r>
              <a:rPr lang="en-US" sz="2400" b="1" dirty="0" err="1" smtClean="0">
                <a:solidFill>
                  <a:srgbClr val="CC3300"/>
                </a:solidFill>
                <a:latin typeface="+mn-lt"/>
                <a:cs typeface="Times New Roman" pitchFamily="18" charset="0"/>
              </a:rPr>
              <a:t>Menten</a:t>
            </a:r>
            <a:r>
              <a:rPr lang="hu-HU" sz="2400" b="1" dirty="0" smtClean="0">
                <a:solidFill>
                  <a:srgbClr val="CC3300"/>
                </a:solidFill>
                <a:latin typeface="+mn-lt"/>
                <a:cs typeface="Times New Roman" pitchFamily="18" charset="0"/>
              </a:rPr>
              <a:t>      </a:t>
            </a:r>
            <a:r>
              <a:rPr lang="en-US" sz="2400" b="1" dirty="0" smtClean="0">
                <a:solidFill>
                  <a:srgbClr val="CC3300"/>
                </a:solidFill>
                <a:latin typeface="+mn-lt"/>
                <a:cs typeface="Times New Roman" pitchFamily="18" charset="0"/>
              </a:rPr>
              <a:t>	Briggs-Haldane</a:t>
            </a:r>
            <a:r>
              <a:rPr lang="en-US" sz="2000" b="1" dirty="0">
                <a:solidFill>
                  <a:srgbClr val="CC3300"/>
                </a:solidFill>
                <a:latin typeface="+mn-lt"/>
                <a:cs typeface="Times New Roman" pitchFamily="18" charset="0"/>
              </a:rPr>
              <a:t>	</a:t>
            </a:r>
            <a:endParaRPr lang="en-US" sz="2000" b="1" dirty="0">
              <a:solidFill>
                <a:srgbClr val="CC3300"/>
              </a:solidFill>
              <a:latin typeface="+mn-lt"/>
            </a:endParaRP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2144688" y="1916832"/>
          <a:ext cx="2027238" cy="838200"/>
        </p:xfrm>
        <a:graphic>
          <a:graphicData uri="http://schemas.openxmlformats.org/presentationml/2006/ole">
            <p:oleObj spid="_x0000_s153601" name="Egyenlet" r:id="rId3" imgW="990170" imgH="406224" progId="Equation.3">
              <p:embed/>
            </p:oleObj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5601072" y="2060848"/>
          <a:ext cx="1874838" cy="746125"/>
        </p:xfrm>
        <a:graphic>
          <a:graphicData uri="http://schemas.openxmlformats.org/presentationml/2006/ole">
            <p:oleObj spid="_x0000_s153602" name="Egyenlet" r:id="rId4" imgW="1028254" imgH="406224" progId="Equation.3">
              <p:embed/>
            </p:oleObj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2584376" y="3012976"/>
          <a:ext cx="4389438" cy="801688"/>
        </p:xfrm>
        <a:graphic>
          <a:graphicData uri="http://schemas.openxmlformats.org/presentationml/2006/ole">
            <p:oleObj spid="_x0000_s153603" name="Egyenlet" r:id="rId5" imgW="2234230" imgH="406224" progId="Equation.3">
              <p:embed/>
            </p:oleObj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072680" y="3861048"/>
            <a:ext cx="68868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CC3300"/>
                </a:solidFill>
                <a:latin typeface="+mn-lt"/>
              </a:rPr>
              <a:t>ha </a:t>
            </a:r>
            <a:r>
              <a:rPr lang="hu-HU" sz="2400" b="1" dirty="0" err="1">
                <a:solidFill>
                  <a:srgbClr val="CC3300"/>
                </a:solidFill>
                <a:latin typeface="+mn-lt"/>
              </a:rPr>
              <a:t>num</a:t>
            </a:r>
            <a:r>
              <a:rPr lang="hu-HU" sz="2400" b="1" dirty="0">
                <a:solidFill>
                  <a:srgbClr val="CC3300"/>
                </a:solidFill>
                <a:latin typeface="+mn-lt"/>
              </a:rPr>
              <a:t>(k</a:t>
            </a:r>
            <a:r>
              <a:rPr lang="hu-HU" sz="2400" b="1" baseline="-25000" dirty="0">
                <a:solidFill>
                  <a:srgbClr val="CC3300"/>
                </a:solidFill>
                <a:latin typeface="+mn-lt"/>
              </a:rPr>
              <a:t>1</a:t>
            </a:r>
            <a:r>
              <a:rPr lang="hu-HU" sz="2400" b="1" dirty="0">
                <a:solidFill>
                  <a:srgbClr val="CC3300"/>
                </a:solidFill>
                <a:latin typeface="+mn-lt"/>
              </a:rPr>
              <a:t>)</a:t>
            </a:r>
            <a:r>
              <a:rPr lang="en-US" sz="2400" b="1" dirty="0">
                <a:solidFill>
                  <a:srgbClr val="CC3300"/>
                </a:solidFill>
                <a:latin typeface="+mn-lt"/>
                <a:cs typeface="Times New Roman" pitchFamily="18" charset="0"/>
              </a:rPr>
              <a:t>&gt; </a:t>
            </a:r>
            <a:r>
              <a:rPr lang="en-US" sz="2400" b="1" dirty="0">
                <a:solidFill>
                  <a:srgbClr val="CC3300"/>
                </a:solidFill>
                <a:latin typeface="+mn-lt"/>
              </a:rPr>
              <a:t>&gt;</a:t>
            </a:r>
            <a:r>
              <a:rPr lang="hu-HU" sz="2400" b="1" dirty="0" err="1">
                <a:solidFill>
                  <a:srgbClr val="CC3300"/>
                </a:solidFill>
                <a:latin typeface="+mn-lt"/>
              </a:rPr>
              <a:t>num</a:t>
            </a:r>
            <a:r>
              <a:rPr lang="hu-HU" sz="2400" b="1" dirty="0">
                <a:solidFill>
                  <a:srgbClr val="CC3300"/>
                </a:solidFill>
                <a:latin typeface="+mn-lt"/>
              </a:rPr>
              <a:t>(k</a:t>
            </a:r>
            <a:r>
              <a:rPr lang="hu-HU" sz="2400" b="1" baseline="-25000" dirty="0">
                <a:solidFill>
                  <a:srgbClr val="CC3300"/>
                </a:solidFill>
                <a:latin typeface="+mn-lt"/>
              </a:rPr>
              <a:t>2</a:t>
            </a:r>
            <a:r>
              <a:rPr lang="hu-HU" sz="2400" b="1" dirty="0">
                <a:solidFill>
                  <a:srgbClr val="CC3300"/>
                </a:solidFill>
                <a:latin typeface="+mn-lt"/>
              </a:rPr>
              <a:t>) </a:t>
            </a:r>
            <a:r>
              <a:rPr lang="en-US" sz="2400" b="1" dirty="0">
                <a:solidFill>
                  <a:srgbClr val="CC3300"/>
                </a:solidFill>
                <a:latin typeface="+mn-lt"/>
              </a:rPr>
              <a:t>      </a:t>
            </a:r>
            <a:r>
              <a:rPr lang="hu-HU" sz="2400" b="1" dirty="0">
                <a:solidFill>
                  <a:srgbClr val="CC3300"/>
                </a:solidFill>
                <a:latin typeface="+mn-lt"/>
              </a:rPr>
              <a:t>a két </a:t>
            </a:r>
            <a:r>
              <a:rPr lang="hu-HU" sz="2400" b="1" dirty="0" err="1">
                <a:solidFill>
                  <a:srgbClr val="CC3300"/>
                </a:solidFill>
                <a:latin typeface="+mn-lt"/>
              </a:rPr>
              <a:t>konst</a:t>
            </a:r>
            <a:r>
              <a:rPr lang="hu-HU" sz="2400" b="1" dirty="0">
                <a:solidFill>
                  <a:srgbClr val="CC3300"/>
                </a:solidFill>
                <a:latin typeface="+mn-lt"/>
              </a:rPr>
              <a:t>. a</a:t>
            </a:r>
            <a:r>
              <a:rPr lang="en-US" sz="2400" b="1" dirty="0">
                <a:solidFill>
                  <a:srgbClr val="CC3300"/>
                </a:solidFill>
                <a:latin typeface="+mn-lt"/>
              </a:rPr>
              <a:t>z</a:t>
            </a:r>
            <a:r>
              <a:rPr lang="hu-HU" sz="2400" b="1" dirty="0" err="1">
                <a:solidFill>
                  <a:srgbClr val="CC3300"/>
                </a:solidFill>
                <a:latin typeface="+mn-lt"/>
              </a:rPr>
              <a:t>onos</a:t>
            </a:r>
            <a:r>
              <a:rPr lang="en-US" sz="2400" b="1" dirty="0">
                <a:solidFill>
                  <a:srgbClr val="CC3300"/>
                </a:solidFill>
                <a:latin typeface="+mn-lt"/>
              </a:rPr>
              <a:t>!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5403776" y="4079776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32720" y="332656"/>
            <a:ext cx="5904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rgbClr val="CC3300"/>
                </a:solidFill>
                <a:latin typeface="+mn-lt"/>
              </a:rPr>
              <a:t>Az M-M és B-H kinetika diszkussziója</a:t>
            </a:r>
            <a:endParaRPr lang="en-US" sz="2400" b="1" dirty="0">
              <a:solidFill>
                <a:srgbClr val="CC3300"/>
              </a:solidFill>
              <a:latin typeface="+mn-lt"/>
            </a:endParaRPr>
          </a:p>
        </p:txBody>
      </p:sp>
      <p:grpSp>
        <p:nvGrpSpPr>
          <p:cNvPr id="9" name="Csoportba foglalás 8"/>
          <p:cNvGrpSpPr/>
          <p:nvPr/>
        </p:nvGrpSpPr>
        <p:grpSpPr>
          <a:xfrm>
            <a:off x="3080792" y="6042025"/>
            <a:ext cx="6552728" cy="815975"/>
            <a:chOff x="2000672" y="836712"/>
            <a:chExt cx="6552728" cy="815975"/>
          </a:xfrm>
        </p:grpSpPr>
        <p:sp>
          <p:nvSpPr>
            <p:cNvPr id="10" name="AutoShape 6"/>
            <p:cNvSpPr>
              <a:spLocks noChangeAspect="1" noChangeArrowheads="1"/>
            </p:cNvSpPr>
            <p:nvPr/>
          </p:nvSpPr>
          <p:spPr bwMode="auto">
            <a:xfrm>
              <a:off x="2000672" y="836712"/>
              <a:ext cx="6552728" cy="81597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 sz="2400" dirty="0">
                <a:solidFill>
                  <a:srgbClr val="CC3300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037876" y="1082514"/>
              <a:ext cx="5820208" cy="369332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        </a:t>
              </a:r>
              <a:r>
                <a:rPr lang="en-US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E  </a:t>
              </a:r>
              <a:r>
                <a:rPr lang="en-US" sz="2400" b="1" dirty="0">
                  <a:solidFill>
                    <a:srgbClr val="CC3300"/>
                  </a:solidFill>
                  <a:latin typeface="Times New Roman" pitchFamily="18" charset="0"/>
                </a:rPr>
                <a:t>+  S    </a:t>
              </a:r>
              <a:r>
                <a:rPr lang="hu-HU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         </a:t>
              </a:r>
              <a:r>
                <a:rPr lang="en-US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CC3300"/>
                  </a:solidFill>
                  <a:latin typeface="Times New Roman" pitchFamily="18" charset="0"/>
                </a:rPr>
                <a:t>ES             </a:t>
              </a:r>
              <a:r>
                <a:rPr lang="en-US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CC3300"/>
                  </a:solidFill>
                  <a:latin typeface="Times New Roman" pitchFamily="18" charset="0"/>
                </a:rPr>
                <a:t>E   +   P</a:t>
              </a:r>
            </a:p>
          </p:txBody>
        </p:sp>
        <p:grpSp>
          <p:nvGrpSpPr>
            <p:cNvPr id="12" name="Group 8"/>
            <p:cNvGrpSpPr>
              <a:grpSpLocks/>
            </p:cNvGrpSpPr>
            <p:nvPr/>
          </p:nvGrpSpPr>
          <p:grpSpPr bwMode="auto">
            <a:xfrm>
              <a:off x="3565514" y="1143063"/>
              <a:ext cx="832410" cy="180927"/>
              <a:chOff x="1229" y="425"/>
              <a:chExt cx="625" cy="251"/>
            </a:xfrm>
          </p:grpSpPr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>
                <a:off x="1235" y="495"/>
                <a:ext cx="619" cy="1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27" name="Line 10"/>
              <p:cNvSpPr>
                <a:spLocks noChangeShapeType="1"/>
              </p:cNvSpPr>
              <p:nvPr/>
            </p:nvSpPr>
            <p:spPr bwMode="auto">
              <a:xfrm>
                <a:off x="1646" y="425"/>
                <a:ext cx="205" cy="70"/>
              </a:xfrm>
              <a:prstGeom prst="line">
                <a:avLst/>
              </a:prstGeom>
              <a:noFill/>
              <a:ln w="1460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28" name="Line 11"/>
              <p:cNvSpPr>
                <a:spLocks noChangeShapeType="1"/>
              </p:cNvSpPr>
              <p:nvPr/>
            </p:nvSpPr>
            <p:spPr bwMode="auto">
              <a:xfrm>
                <a:off x="1229" y="597"/>
                <a:ext cx="614" cy="1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29" name="Line 12"/>
              <p:cNvSpPr>
                <a:spLocks noChangeShapeType="1"/>
              </p:cNvSpPr>
              <p:nvPr/>
            </p:nvSpPr>
            <p:spPr bwMode="auto">
              <a:xfrm>
                <a:off x="1229" y="611"/>
                <a:ext cx="221" cy="65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5025008" y="1124744"/>
              <a:ext cx="831078" cy="180927"/>
              <a:chOff x="2774" y="420"/>
              <a:chExt cx="624" cy="251"/>
            </a:xfrm>
          </p:grpSpPr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>
                <a:off x="2779" y="489"/>
                <a:ext cx="619" cy="1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>
                <a:off x="3190" y="420"/>
                <a:ext cx="206" cy="69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>
                <a:off x="2774" y="591"/>
                <a:ext cx="613" cy="1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25" name="Line 17"/>
              <p:cNvSpPr>
                <a:spLocks noChangeShapeType="1"/>
              </p:cNvSpPr>
              <p:nvPr/>
            </p:nvSpPr>
            <p:spPr bwMode="auto">
              <a:xfrm>
                <a:off x="2774" y="605"/>
                <a:ext cx="221" cy="66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</p:grp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3738655" y="897261"/>
              <a:ext cx="186460" cy="2155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CC3300"/>
                  </a:solidFill>
                  <a:latin typeface="Times New Roman" pitchFamily="18" charset="0"/>
                </a:rPr>
                <a:t>k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3922451" y="1009710"/>
              <a:ext cx="107880" cy="138399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  <a:endParaRPr lang="en-US" sz="2400" b="1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3791930" y="1344894"/>
              <a:ext cx="186460" cy="2155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CC3300"/>
                  </a:solidFill>
                  <a:latin typeface="Times New Roman" pitchFamily="18" charset="0"/>
                </a:rPr>
                <a:t>k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3973062" y="1455901"/>
              <a:ext cx="179800" cy="138399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3300"/>
                  </a:solidFill>
                  <a:latin typeface="Times New Roman" pitchFamily="18" charset="0"/>
                </a:rPr>
                <a:t>-1</a:t>
              </a:r>
              <a:endParaRPr lang="en-US" sz="2400" b="1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5212799" y="852272"/>
              <a:ext cx="186460" cy="2155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CC3300"/>
                  </a:solidFill>
                  <a:latin typeface="Times New Roman" pitchFamily="18" charset="0"/>
                </a:rPr>
                <a:t>k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5396595" y="964721"/>
              <a:ext cx="107880" cy="138399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3300"/>
                  </a:solidFill>
                  <a:latin typeface="Times New Roman" pitchFamily="18" charset="0"/>
                </a:rPr>
                <a:t>2</a:t>
              </a:r>
              <a:endParaRPr lang="en-US" sz="2400" b="1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5336662" y="1290534"/>
              <a:ext cx="186460" cy="2155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CC3300"/>
                  </a:solidFill>
                  <a:latin typeface="Times New Roman" pitchFamily="18" charset="0"/>
                </a:rPr>
                <a:t>k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5517794" y="1402983"/>
              <a:ext cx="179800" cy="138399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 dirty="0">
                  <a:solidFill>
                    <a:srgbClr val="CC3300"/>
                  </a:solidFill>
                  <a:latin typeface="Times New Roman" pitchFamily="18" charset="0"/>
                </a:rPr>
                <a:t>-2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153604" name="Object 4"/>
          <p:cNvGraphicFramePr>
            <a:graphicFrameLocks noChangeAspect="1"/>
          </p:cNvGraphicFramePr>
          <p:nvPr/>
        </p:nvGraphicFramePr>
        <p:xfrm>
          <a:off x="4304928" y="4653136"/>
          <a:ext cx="1122362" cy="450850"/>
        </p:xfrm>
        <a:graphic>
          <a:graphicData uri="http://schemas.openxmlformats.org/presentationml/2006/ole">
            <p:oleObj spid="_x0000_s153604" name="Equation" r:id="rId6" imgW="5713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609600" y="762000"/>
            <a:ext cx="8156575" cy="4829175"/>
            <a:chOff x="384" y="480"/>
            <a:chExt cx="5138" cy="304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4" y="480"/>
              <a:ext cx="5088" cy="301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437" y="1322"/>
              <a:ext cx="417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Times New Roman" pitchFamily="18" charset="0"/>
                </a:rPr>
                <a:t>V=(V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783" y="1406"/>
              <a:ext cx="20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max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948" y="1322"/>
              <a:ext cx="213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Times New Roman" pitchFamily="18" charset="0"/>
                </a:rPr>
                <a:t>/K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096" y="1406"/>
              <a:ext cx="92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149" y="1322"/>
              <a:ext cx="273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Times New Roman" pitchFamily="18" charset="0"/>
                </a:rPr>
                <a:t>)*S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65" y="1555"/>
              <a:ext cx="688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  <a:latin typeface="H-Times New Roman" charset="0"/>
                </a:rPr>
                <a:t>1.rendû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65" y="1768"/>
              <a:ext cx="90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  <a:latin typeface="H-Times New Roman" charset="0"/>
                </a:rPr>
                <a:t>tartomány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1450" y="561"/>
              <a:ext cx="1" cy="258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415" y="484"/>
              <a:ext cx="70" cy="112"/>
            </a:xfrm>
            <a:custGeom>
              <a:avLst/>
              <a:gdLst/>
              <a:ahLst/>
              <a:cxnLst>
                <a:cxn ang="0">
                  <a:pos x="140" y="225"/>
                </a:cxn>
                <a:cxn ang="0">
                  <a:pos x="70" y="198"/>
                </a:cxn>
                <a:cxn ang="0">
                  <a:pos x="0" y="225"/>
                </a:cxn>
                <a:cxn ang="0">
                  <a:pos x="70" y="0"/>
                </a:cxn>
                <a:cxn ang="0">
                  <a:pos x="140" y="225"/>
                </a:cxn>
              </a:cxnLst>
              <a:rect l="0" t="0" r="r" b="b"/>
              <a:pathLst>
                <a:path w="140" h="225">
                  <a:moveTo>
                    <a:pt x="140" y="225"/>
                  </a:moveTo>
                  <a:lnTo>
                    <a:pt x="70" y="198"/>
                  </a:lnTo>
                  <a:lnTo>
                    <a:pt x="0" y="225"/>
                  </a:lnTo>
                  <a:lnTo>
                    <a:pt x="70" y="0"/>
                  </a:lnTo>
                  <a:lnTo>
                    <a:pt x="140" y="2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447" y="3142"/>
              <a:ext cx="347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890" y="3107"/>
              <a:ext cx="113" cy="70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28" y="70"/>
                </a:cxn>
                <a:cxn ang="0">
                  <a:pos x="0" y="0"/>
                </a:cxn>
                <a:cxn ang="0">
                  <a:pos x="225" y="70"/>
                </a:cxn>
                <a:cxn ang="0">
                  <a:pos x="0" y="140"/>
                </a:cxn>
              </a:cxnLst>
              <a:rect l="0" t="0" r="r" b="b"/>
              <a:pathLst>
                <a:path w="225" h="140">
                  <a:moveTo>
                    <a:pt x="0" y="140"/>
                  </a:moveTo>
                  <a:lnTo>
                    <a:pt x="28" y="70"/>
                  </a:lnTo>
                  <a:lnTo>
                    <a:pt x="0" y="0"/>
                  </a:lnTo>
                  <a:lnTo>
                    <a:pt x="225" y="7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480" y="790"/>
              <a:ext cx="29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1598" y="790"/>
              <a:ext cx="29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716" y="790"/>
              <a:ext cx="29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834" y="790"/>
              <a:ext cx="29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952" y="790"/>
              <a:ext cx="29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2070" y="790"/>
              <a:ext cx="29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2188" y="790"/>
              <a:ext cx="29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2306" y="790"/>
              <a:ext cx="29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2424" y="790"/>
              <a:ext cx="3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542" y="790"/>
              <a:ext cx="3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2660" y="790"/>
              <a:ext cx="3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778" y="790"/>
              <a:ext cx="3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2896" y="790"/>
              <a:ext cx="3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3014" y="790"/>
              <a:ext cx="3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3132" y="790"/>
              <a:ext cx="3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3250" y="790"/>
              <a:ext cx="3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3368" y="790"/>
              <a:ext cx="3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3486" y="790"/>
              <a:ext cx="3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3604" y="790"/>
              <a:ext cx="3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3723" y="790"/>
              <a:ext cx="29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3841" y="790"/>
              <a:ext cx="29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3959" y="790"/>
              <a:ext cx="29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4077" y="790"/>
              <a:ext cx="29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4195" y="790"/>
              <a:ext cx="29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4313" y="790"/>
              <a:ext cx="29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4431" y="790"/>
              <a:ext cx="29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4549" y="790"/>
              <a:ext cx="29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4667" y="790"/>
              <a:ext cx="29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4785" y="790"/>
              <a:ext cx="29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" name="Arc 44"/>
            <p:cNvSpPr>
              <a:spLocks/>
            </p:cNvSpPr>
            <p:nvPr/>
          </p:nvSpPr>
          <p:spPr bwMode="auto">
            <a:xfrm>
              <a:off x="1476" y="861"/>
              <a:ext cx="3209" cy="228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91 h 21600"/>
                <a:gd name="T2" fmla="*/ 21593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91"/>
                  </a:moveTo>
                  <a:cubicBezTo>
                    <a:pt x="4" y="9667"/>
                    <a:pt x="9669" y="3"/>
                    <a:pt x="21593" y="0"/>
                  </a:cubicBezTo>
                </a:path>
                <a:path w="21600" h="21600" stroke="0" extrusionOk="0">
                  <a:moveTo>
                    <a:pt x="0" y="21591"/>
                  </a:moveTo>
                  <a:cubicBezTo>
                    <a:pt x="4" y="9667"/>
                    <a:pt x="9669" y="3"/>
                    <a:pt x="2159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476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1461" y="1856"/>
              <a:ext cx="56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2028" y="1856"/>
              <a:ext cx="1" cy="119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1993" y="3016"/>
              <a:ext cx="70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" y="27"/>
                </a:cxn>
                <a:cxn ang="0">
                  <a:pos x="140" y="0"/>
                </a:cxn>
                <a:cxn ang="0">
                  <a:pos x="70" y="225"/>
                </a:cxn>
                <a:cxn ang="0">
                  <a:pos x="0" y="0"/>
                </a:cxn>
              </a:cxnLst>
              <a:rect l="0" t="0" r="r" b="b"/>
              <a:pathLst>
                <a:path w="140" h="225">
                  <a:moveTo>
                    <a:pt x="0" y="0"/>
                  </a:moveTo>
                  <a:lnTo>
                    <a:pt x="70" y="27"/>
                  </a:lnTo>
                  <a:lnTo>
                    <a:pt x="140" y="0"/>
                  </a:lnTo>
                  <a:lnTo>
                    <a:pt x="70" y="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 flipV="1">
              <a:off x="1447" y="1399"/>
              <a:ext cx="263" cy="17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1343" y="1559"/>
              <a:ext cx="312" cy="1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1268" y="1524"/>
              <a:ext cx="117" cy="79"/>
            </a:xfrm>
            <a:custGeom>
              <a:avLst/>
              <a:gdLst/>
              <a:ahLst/>
              <a:cxnLst>
                <a:cxn ang="0">
                  <a:pos x="234" y="31"/>
                </a:cxn>
                <a:cxn ang="0">
                  <a:pos x="179" y="83"/>
                </a:cxn>
                <a:cxn ang="0">
                  <a:pos x="175" y="158"/>
                </a:cxn>
                <a:cxn ang="0">
                  <a:pos x="0" y="0"/>
                </a:cxn>
                <a:cxn ang="0">
                  <a:pos x="234" y="31"/>
                </a:cxn>
              </a:cxnLst>
              <a:rect l="0" t="0" r="r" b="b"/>
              <a:pathLst>
                <a:path w="234" h="158">
                  <a:moveTo>
                    <a:pt x="234" y="31"/>
                  </a:moveTo>
                  <a:lnTo>
                    <a:pt x="179" y="83"/>
                  </a:lnTo>
                  <a:lnTo>
                    <a:pt x="175" y="158"/>
                  </a:lnTo>
                  <a:lnTo>
                    <a:pt x="0" y="0"/>
                  </a:lnTo>
                  <a:lnTo>
                    <a:pt x="234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4588" y="805"/>
              <a:ext cx="1" cy="23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4588" y="1980"/>
              <a:ext cx="273" cy="1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800" y="1908"/>
              <a:ext cx="230" cy="144"/>
            </a:xfrm>
            <a:custGeom>
              <a:avLst/>
              <a:gdLst/>
              <a:ahLst/>
              <a:cxnLst>
                <a:cxn ang="0">
                  <a:pos x="0" y="287"/>
                </a:cxn>
                <a:cxn ang="0">
                  <a:pos x="58" y="144"/>
                </a:cxn>
                <a:cxn ang="0">
                  <a:pos x="0" y="0"/>
                </a:cxn>
                <a:cxn ang="0">
                  <a:pos x="461" y="144"/>
                </a:cxn>
                <a:cxn ang="0">
                  <a:pos x="0" y="287"/>
                </a:cxn>
              </a:cxnLst>
              <a:rect l="0" t="0" r="r" b="b"/>
              <a:pathLst>
                <a:path w="461" h="287">
                  <a:moveTo>
                    <a:pt x="0" y="287"/>
                  </a:moveTo>
                  <a:lnTo>
                    <a:pt x="58" y="144"/>
                  </a:lnTo>
                  <a:lnTo>
                    <a:pt x="0" y="0"/>
                  </a:lnTo>
                  <a:lnTo>
                    <a:pt x="461" y="144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4700" y="2084"/>
              <a:ext cx="21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H-Times New Roman" charset="0"/>
                </a:rPr>
                <a:t>0.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4700" y="2296"/>
              <a:ext cx="45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H-Times New Roman" charset="0"/>
                </a:rPr>
                <a:t>rend</a:t>
              </a:r>
              <a:r>
                <a:rPr lang="hu-HU" sz="2200">
                  <a:solidFill>
                    <a:srgbClr val="000000"/>
                  </a:solidFill>
                </a:rPr>
                <a:t>ű</a:t>
              </a:r>
              <a:endParaRPr lang="en-US" sz="2400"/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4700" y="2508"/>
              <a:ext cx="82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H-Times New Roman" charset="0"/>
                </a:rPr>
                <a:t>tartomány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2250" y="507"/>
              <a:ext cx="20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pitchFamily="18" charset="0"/>
                </a:rPr>
                <a:t>V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2378" y="606"/>
              <a:ext cx="25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</a:rPr>
                <a:t>max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2581" y="507"/>
              <a:ext cx="3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pitchFamily="18" charset="0"/>
                </a:rPr>
                <a:t>= k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2813" y="606"/>
              <a:ext cx="10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2872" y="507"/>
              <a:ext cx="18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2980" y="606"/>
              <a:ext cx="13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1198" y="535"/>
              <a:ext cx="20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pitchFamily="18" charset="0"/>
                </a:rPr>
                <a:t>V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4684" y="3232"/>
              <a:ext cx="17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1835" y="3260"/>
              <a:ext cx="20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pitchFamily="18" charset="0"/>
                </a:rPr>
                <a:t>K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1963" y="3358"/>
              <a:ext cx="141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2055" y="3260"/>
              <a:ext cx="350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pitchFamily="18" charset="0"/>
                </a:rPr>
                <a:t> ; K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2321" y="3358"/>
              <a:ext cx="114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en-US" sz="2400">
                <a:latin typeface="Times New Roman" pitchFamily="18" charset="0"/>
              </a:endParaRPr>
            </a:p>
          </p:txBody>
        </p:sp>
      </p:grpSp>
      <p:pic>
        <p:nvPicPr>
          <p:cNvPr id="70" name="Picture 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8077200" cy="47926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</p:pic>
      <p:sp>
        <p:nvSpPr>
          <p:cNvPr id="72" name="Rectangle 73"/>
          <p:cNvSpPr>
            <a:spLocks noChangeArrowheads="1"/>
          </p:cNvSpPr>
          <p:nvPr/>
        </p:nvSpPr>
        <p:spPr bwMode="auto">
          <a:xfrm>
            <a:off x="762000" y="3200400"/>
            <a:ext cx="12747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S </a:t>
            </a:r>
            <a:r>
              <a:rPr lang="en-US" sz="2400" b="1">
                <a:latin typeface="Times New Roman" pitchFamily="18" charset="0"/>
                <a:sym typeface="Symbol" pitchFamily="18" charset="2"/>
              </a:rPr>
              <a:t></a:t>
            </a:r>
            <a:r>
              <a:rPr lang="en-US" sz="2400" b="1">
                <a:latin typeface="Times New Roman" pitchFamily="18" charset="0"/>
              </a:rPr>
              <a:t> Ks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73" name="Text Box 74"/>
          <p:cNvSpPr txBox="1">
            <a:spLocks noChangeArrowheads="1"/>
          </p:cNvSpPr>
          <p:nvPr/>
        </p:nvSpPr>
        <p:spPr bwMode="auto">
          <a:xfrm>
            <a:off x="7010400" y="2514600"/>
            <a:ext cx="182562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Ha  S </a:t>
            </a:r>
            <a:r>
              <a:rPr lang="en-US" sz="2400" b="1">
                <a:latin typeface="Times New Roman" pitchFamily="18" charset="0"/>
                <a:sym typeface="Symbol" pitchFamily="18" charset="2"/>
              </a:rPr>
              <a:t></a:t>
            </a:r>
            <a:r>
              <a:rPr lang="en-US" sz="2400" b="1">
                <a:latin typeface="Times New Roman" pitchFamily="18" charset="0"/>
              </a:rPr>
              <a:t> Ks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4" name="Text Box 75"/>
          <p:cNvSpPr txBox="1">
            <a:spLocks noChangeArrowheads="1"/>
          </p:cNvSpPr>
          <p:nvPr/>
        </p:nvSpPr>
        <p:spPr bwMode="auto">
          <a:xfrm>
            <a:off x="3581400" y="2819400"/>
            <a:ext cx="321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der</a:t>
            </a:r>
            <a:r>
              <a:rPr lang="hu-HU" sz="2400" b="1">
                <a:solidFill>
                  <a:srgbClr val="000099"/>
                </a:solidFill>
                <a:latin typeface="Times New Roman" pitchFamily="18" charset="0"/>
              </a:rPr>
              <a:t>ékszögű hiperbola</a:t>
            </a:r>
            <a:r>
              <a:rPr lang="hu-HU" sz="2400">
                <a:latin typeface="Times New Roman" pitchFamily="18" charset="0"/>
              </a:rPr>
              <a:t>  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5" name="Text Box 76"/>
          <p:cNvSpPr txBox="1">
            <a:spLocks noChangeArrowheads="1"/>
          </p:cNvSpPr>
          <p:nvPr/>
        </p:nvSpPr>
        <p:spPr bwMode="auto">
          <a:xfrm>
            <a:off x="3717925" y="5756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hu-HU" sz="2400">
              <a:latin typeface="Times New Roman" pitchFamily="18" charset="0"/>
            </a:endParaRPr>
          </a:p>
        </p:txBody>
      </p:sp>
      <p:sp>
        <p:nvSpPr>
          <p:cNvPr id="76" name="Text Box 77"/>
          <p:cNvSpPr txBox="1">
            <a:spLocks noChangeArrowheads="1"/>
          </p:cNvSpPr>
          <p:nvPr/>
        </p:nvSpPr>
        <p:spPr bwMode="auto">
          <a:xfrm>
            <a:off x="304800" y="4191000"/>
            <a:ext cx="5221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000099"/>
                </a:solidFill>
                <a:latin typeface="Times New Roman" pitchFamily="18" charset="0"/>
              </a:rPr>
              <a:t>látszólagos elsőrendű sebességi állandó</a:t>
            </a:r>
            <a:endParaRPr lang="en-US" sz="2400" b="1">
              <a:solidFill>
                <a:srgbClr val="000099"/>
              </a:solidFill>
              <a:latin typeface="Times New Roman" pitchFamily="18" charset="0"/>
            </a:endParaRPr>
          </a:p>
        </p:txBody>
      </p:sp>
      <p:graphicFrame>
        <p:nvGraphicFramePr>
          <p:cNvPr id="78" name="Object 79"/>
          <p:cNvGraphicFramePr>
            <a:graphicFrameLocks noChangeAspect="1"/>
          </p:cNvGraphicFramePr>
          <p:nvPr/>
        </p:nvGraphicFramePr>
        <p:xfrm>
          <a:off x="381000" y="5635625"/>
          <a:ext cx="2576513" cy="811213"/>
        </p:xfrm>
        <a:graphic>
          <a:graphicData uri="http://schemas.openxmlformats.org/presentationml/2006/ole">
            <p:oleObj spid="_x0000_s151553" name="Egyenlet" r:id="rId4" imgW="1371600" imgH="431640" progId="Equation.3">
              <p:embed/>
            </p:oleObj>
          </a:graphicData>
        </a:graphic>
      </p:graphicFrame>
      <p:sp>
        <p:nvSpPr>
          <p:cNvPr id="79" name="AutoShape 80"/>
          <p:cNvSpPr>
            <a:spLocks noChangeArrowheads="1"/>
          </p:cNvSpPr>
          <p:nvPr/>
        </p:nvSpPr>
        <p:spPr bwMode="auto">
          <a:xfrm rot="9744455">
            <a:off x="863591" y="5554831"/>
            <a:ext cx="793164" cy="969022"/>
          </a:xfrm>
          <a:prstGeom prst="wedgeEllipseCallout">
            <a:avLst>
              <a:gd name="adj1" fmla="val -67100"/>
              <a:gd name="adj2" fmla="val 140974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endParaRPr lang="hu-HU" sz="2400">
              <a:latin typeface="Times New Roman" pitchFamily="18" charset="0"/>
            </a:endParaRPr>
          </a:p>
        </p:txBody>
      </p:sp>
      <p:sp>
        <p:nvSpPr>
          <p:cNvPr id="81" name="Text Box 4"/>
          <p:cNvSpPr txBox="1">
            <a:spLocks noChangeArrowheads="1"/>
          </p:cNvSpPr>
          <p:nvPr/>
        </p:nvSpPr>
        <p:spPr bwMode="auto">
          <a:xfrm>
            <a:off x="3368824" y="188640"/>
            <a:ext cx="2232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rgbClr val="CC3300"/>
                </a:solidFill>
                <a:latin typeface="+mn-lt"/>
              </a:rPr>
              <a:t>Diszkusszió</a:t>
            </a:r>
            <a:endParaRPr lang="en-US" sz="2400" b="1" dirty="0">
              <a:solidFill>
                <a:srgbClr val="CC3300"/>
              </a:solidFill>
              <a:latin typeface="+mn-lt"/>
            </a:endParaRPr>
          </a:p>
        </p:txBody>
      </p:sp>
      <p:graphicFrame>
        <p:nvGraphicFramePr>
          <p:cNvPr id="151554" name="Object 2">
            <a:hlinkClick r:id="" action="ppaction://hlinkshowjump?jump=nextslide" highlightClick="1">
              <a:snd r:embed="rId5" name="bomb.wav"/>
            </a:hlinkClick>
          </p:cNvPr>
          <p:cNvGraphicFramePr>
            <a:graphicFrameLocks noChangeAspect="1"/>
          </p:cNvGraphicFramePr>
          <p:nvPr/>
        </p:nvGraphicFramePr>
        <p:xfrm>
          <a:off x="7185248" y="188640"/>
          <a:ext cx="2562225" cy="1047750"/>
        </p:xfrm>
        <a:graphic>
          <a:graphicData uri="http://schemas.openxmlformats.org/presentationml/2006/ole">
            <p:oleObj spid="_x0000_s151554" name="Equation" r:id="rId6" imgW="1054080" imgH="431640" progId="Equation.3">
              <p:embed/>
            </p:oleObj>
          </a:graphicData>
        </a:graphic>
      </p:graphicFrame>
      <p:grpSp>
        <p:nvGrpSpPr>
          <p:cNvPr id="106" name="Csoportba foglalás 105"/>
          <p:cNvGrpSpPr/>
          <p:nvPr/>
        </p:nvGrpSpPr>
        <p:grpSpPr>
          <a:xfrm>
            <a:off x="3080792" y="6042025"/>
            <a:ext cx="6552728" cy="815975"/>
            <a:chOff x="2000672" y="836712"/>
            <a:chExt cx="6552728" cy="815975"/>
          </a:xfrm>
        </p:grpSpPr>
        <p:sp>
          <p:nvSpPr>
            <p:cNvPr id="107" name="AutoShape 6"/>
            <p:cNvSpPr>
              <a:spLocks noChangeAspect="1" noChangeArrowheads="1"/>
            </p:cNvSpPr>
            <p:nvPr/>
          </p:nvSpPr>
          <p:spPr bwMode="auto">
            <a:xfrm>
              <a:off x="2000672" y="836712"/>
              <a:ext cx="6552728" cy="81597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 sz="2400" dirty="0">
                <a:solidFill>
                  <a:srgbClr val="CC3300"/>
                </a:solidFill>
              </a:endParaRPr>
            </a:p>
          </p:txBody>
        </p:sp>
        <p:sp>
          <p:nvSpPr>
            <p:cNvPr id="108" name="Rectangle 7"/>
            <p:cNvSpPr>
              <a:spLocks noChangeArrowheads="1"/>
            </p:cNvSpPr>
            <p:nvPr/>
          </p:nvSpPr>
          <p:spPr bwMode="auto">
            <a:xfrm>
              <a:off x="2037876" y="1082514"/>
              <a:ext cx="5820208" cy="369332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hu-HU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        </a:t>
              </a:r>
              <a:r>
                <a:rPr lang="en-US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E  </a:t>
              </a:r>
              <a:r>
                <a:rPr lang="en-US" sz="2400" b="1" dirty="0">
                  <a:solidFill>
                    <a:srgbClr val="CC3300"/>
                  </a:solidFill>
                  <a:latin typeface="Times New Roman" pitchFamily="18" charset="0"/>
                </a:rPr>
                <a:t>+  S    </a:t>
              </a:r>
              <a:r>
                <a:rPr lang="hu-HU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         </a:t>
              </a:r>
              <a:r>
                <a:rPr lang="en-US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CC3300"/>
                  </a:solidFill>
                  <a:latin typeface="Times New Roman" pitchFamily="18" charset="0"/>
                </a:rPr>
                <a:t>ES             </a:t>
              </a:r>
              <a:r>
                <a:rPr lang="en-US" sz="2400" b="1" dirty="0" smtClean="0">
                  <a:solidFill>
                    <a:srgbClr val="CC33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CC3300"/>
                  </a:solidFill>
                  <a:latin typeface="Times New Roman" pitchFamily="18" charset="0"/>
                </a:rPr>
                <a:t>E   +   P</a:t>
              </a:r>
            </a:p>
          </p:txBody>
        </p:sp>
        <p:grpSp>
          <p:nvGrpSpPr>
            <p:cNvPr id="109" name="Group 8"/>
            <p:cNvGrpSpPr>
              <a:grpSpLocks/>
            </p:cNvGrpSpPr>
            <p:nvPr/>
          </p:nvGrpSpPr>
          <p:grpSpPr bwMode="auto">
            <a:xfrm>
              <a:off x="3565514" y="1143063"/>
              <a:ext cx="832410" cy="180927"/>
              <a:chOff x="1229" y="425"/>
              <a:chExt cx="625" cy="251"/>
            </a:xfrm>
          </p:grpSpPr>
          <p:sp>
            <p:nvSpPr>
              <p:cNvPr id="123" name="Line 9"/>
              <p:cNvSpPr>
                <a:spLocks noChangeShapeType="1"/>
              </p:cNvSpPr>
              <p:nvPr/>
            </p:nvSpPr>
            <p:spPr bwMode="auto">
              <a:xfrm>
                <a:off x="1235" y="495"/>
                <a:ext cx="619" cy="1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124" name="Line 10"/>
              <p:cNvSpPr>
                <a:spLocks noChangeShapeType="1"/>
              </p:cNvSpPr>
              <p:nvPr/>
            </p:nvSpPr>
            <p:spPr bwMode="auto">
              <a:xfrm>
                <a:off x="1646" y="425"/>
                <a:ext cx="205" cy="70"/>
              </a:xfrm>
              <a:prstGeom prst="line">
                <a:avLst/>
              </a:prstGeom>
              <a:noFill/>
              <a:ln w="1460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125" name="Line 11"/>
              <p:cNvSpPr>
                <a:spLocks noChangeShapeType="1"/>
              </p:cNvSpPr>
              <p:nvPr/>
            </p:nvSpPr>
            <p:spPr bwMode="auto">
              <a:xfrm>
                <a:off x="1229" y="597"/>
                <a:ext cx="614" cy="1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126" name="Line 12"/>
              <p:cNvSpPr>
                <a:spLocks noChangeShapeType="1"/>
              </p:cNvSpPr>
              <p:nvPr/>
            </p:nvSpPr>
            <p:spPr bwMode="auto">
              <a:xfrm>
                <a:off x="1229" y="611"/>
                <a:ext cx="221" cy="65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</p:grpSp>
        <p:grpSp>
          <p:nvGrpSpPr>
            <p:cNvPr id="110" name="Group 13"/>
            <p:cNvGrpSpPr>
              <a:grpSpLocks/>
            </p:cNvGrpSpPr>
            <p:nvPr/>
          </p:nvGrpSpPr>
          <p:grpSpPr bwMode="auto">
            <a:xfrm>
              <a:off x="5025008" y="1124744"/>
              <a:ext cx="831078" cy="180927"/>
              <a:chOff x="2774" y="420"/>
              <a:chExt cx="624" cy="251"/>
            </a:xfrm>
          </p:grpSpPr>
          <p:sp>
            <p:nvSpPr>
              <p:cNvPr id="119" name="Line 14"/>
              <p:cNvSpPr>
                <a:spLocks noChangeShapeType="1"/>
              </p:cNvSpPr>
              <p:nvPr/>
            </p:nvSpPr>
            <p:spPr bwMode="auto">
              <a:xfrm>
                <a:off x="2779" y="489"/>
                <a:ext cx="619" cy="1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120" name="Line 15"/>
              <p:cNvSpPr>
                <a:spLocks noChangeShapeType="1"/>
              </p:cNvSpPr>
              <p:nvPr/>
            </p:nvSpPr>
            <p:spPr bwMode="auto">
              <a:xfrm>
                <a:off x="3190" y="420"/>
                <a:ext cx="206" cy="69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121" name="Line 16"/>
              <p:cNvSpPr>
                <a:spLocks noChangeShapeType="1"/>
              </p:cNvSpPr>
              <p:nvPr/>
            </p:nvSpPr>
            <p:spPr bwMode="auto">
              <a:xfrm>
                <a:off x="2774" y="591"/>
                <a:ext cx="613" cy="1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122" name="Line 17"/>
              <p:cNvSpPr>
                <a:spLocks noChangeShapeType="1"/>
              </p:cNvSpPr>
              <p:nvPr/>
            </p:nvSpPr>
            <p:spPr bwMode="auto">
              <a:xfrm>
                <a:off x="2774" y="605"/>
                <a:ext cx="221" cy="66"/>
              </a:xfrm>
              <a:prstGeom prst="line">
                <a:avLst/>
              </a:prstGeom>
              <a:noFill/>
              <a:ln w="1460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</p:grpSp>
        <p:sp>
          <p:nvSpPr>
            <p:cNvPr id="111" name="Rectangle 18"/>
            <p:cNvSpPr>
              <a:spLocks noChangeArrowheads="1"/>
            </p:cNvSpPr>
            <p:nvPr/>
          </p:nvSpPr>
          <p:spPr bwMode="auto">
            <a:xfrm>
              <a:off x="3738655" y="897261"/>
              <a:ext cx="186460" cy="2155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CC3300"/>
                  </a:solidFill>
                  <a:latin typeface="Times New Roman" pitchFamily="18" charset="0"/>
                </a:rPr>
                <a:t>k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112" name="Rectangle 19"/>
            <p:cNvSpPr>
              <a:spLocks noChangeArrowheads="1"/>
            </p:cNvSpPr>
            <p:nvPr/>
          </p:nvSpPr>
          <p:spPr bwMode="auto">
            <a:xfrm>
              <a:off x="3922451" y="1009710"/>
              <a:ext cx="107880" cy="138399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  <a:endParaRPr lang="en-US" sz="2400" b="1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113" name="Rectangle 20"/>
            <p:cNvSpPr>
              <a:spLocks noChangeArrowheads="1"/>
            </p:cNvSpPr>
            <p:nvPr/>
          </p:nvSpPr>
          <p:spPr bwMode="auto">
            <a:xfrm>
              <a:off x="3791930" y="1344894"/>
              <a:ext cx="186460" cy="2155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CC3300"/>
                  </a:solidFill>
                  <a:latin typeface="Times New Roman" pitchFamily="18" charset="0"/>
                </a:rPr>
                <a:t>k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114" name="Rectangle 21"/>
            <p:cNvSpPr>
              <a:spLocks noChangeArrowheads="1"/>
            </p:cNvSpPr>
            <p:nvPr/>
          </p:nvSpPr>
          <p:spPr bwMode="auto">
            <a:xfrm>
              <a:off x="3973062" y="1455901"/>
              <a:ext cx="179800" cy="138399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3300"/>
                  </a:solidFill>
                  <a:latin typeface="Times New Roman" pitchFamily="18" charset="0"/>
                </a:rPr>
                <a:t>-1</a:t>
              </a:r>
              <a:endParaRPr lang="en-US" sz="2400" b="1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115" name="Rectangle 22"/>
            <p:cNvSpPr>
              <a:spLocks noChangeArrowheads="1"/>
            </p:cNvSpPr>
            <p:nvPr/>
          </p:nvSpPr>
          <p:spPr bwMode="auto">
            <a:xfrm>
              <a:off x="5212799" y="852272"/>
              <a:ext cx="186460" cy="2155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CC3300"/>
                  </a:solidFill>
                  <a:latin typeface="Times New Roman" pitchFamily="18" charset="0"/>
                </a:rPr>
                <a:t>k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116" name="Rectangle 23"/>
            <p:cNvSpPr>
              <a:spLocks noChangeArrowheads="1"/>
            </p:cNvSpPr>
            <p:nvPr/>
          </p:nvSpPr>
          <p:spPr bwMode="auto">
            <a:xfrm>
              <a:off x="5396595" y="964721"/>
              <a:ext cx="107880" cy="138399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CC3300"/>
                  </a:solidFill>
                  <a:latin typeface="Times New Roman" pitchFamily="18" charset="0"/>
                </a:rPr>
                <a:t>2</a:t>
              </a:r>
              <a:endParaRPr lang="en-US" sz="2400" b="1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117" name="Rectangle 24"/>
            <p:cNvSpPr>
              <a:spLocks noChangeArrowheads="1"/>
            </p:cNvSpPr>
            <p:nvPr/>
          </p:nvSpPr>
          <p:spPr bwMode="auto">
            <a:xfrm>
              <a:off x="5336662" y="1290534"/>
              <a:ext cx="186460" cy="2155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CC3300"/>
                  </a:solidFill>
                  <a:latin typeface="Times New Roman" pitchFamily="18" charset="0"/>
                </a:rPr>
                <a:t>k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118" name="Rectangle 25"/>
            <p:cNvSpPr>
              <a:spLocks noChangeArrowheads="1"/>
            </p:cNvSpPr>
            <p:nvPr/>
          </p:nvSpPr>
          <p:spPr bwMode="auto">
            <a:xfrm>
              <a:off x="5517794" y="1402983"/>
              <a:ext cx="179800" cy="138399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 dirty="0">
                  <a:solidFill>
                    <a:srgbClr val="CC3300"/>
                  </a:solidFill>
                  <a:latin typeface="Times New Roman" pitchFamily="18" charset="0"/>
                </a:rPr>
                <a:t>-2</a:t>
              </a:r>
              <a:endParaRPr lang="en-US" sz="2400" b="1" dirty="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AutoShape 4" descr="data:image/jpeg;base64,/9j/4AAQSkZJRgABAQAAAQABAAD/2wCEAAkGBwgHBhUIBwgWFhQWGCAbGRcXGR0cIRwiIBsiIB4gHSIcHSkhJyEmHB8cIzIiJiorLzo6HSEzRD8sQygtLiwBCgoKDgwOGxAQGiwkHyU2MDcsMTQsLywvNyw3NTAsLCwzLDQsLzA3LTA3OC43LDc3NC8xLDcxLjcrKzA3LTIrL//AABEIALYBFAMBIgACEQEDEQH/xAAcAAEAAwEBAQEBAAAAAAAAAAAABAUGAwcCCAH/xABFEAABAwMDAQMJBQUGBAcAAAABAAIDBAURBhIhMRNBkxUXIlFVVmFx0QcyN0KzFCNSgdM2YnKCkbEzQ6O0FkRjg5Kh8P/EABgBAQEBAQEAAAAAAAAAAAAAAAADAQIE/8QAJBEBAAICAgECBwAAAAAAAAAAAAECAxEEMRIh8BMiQVFhcfH/2gAMAwEAAhEDEQA/APcUREBERAREQEREBEVLaL3NcbxPRSULo2xBhaX/AHnBxcM47h6PGeUF0okNypJ7lJbopgZYmtc9vqD87f8AXBXWsqoaKkfVVL8MY0ucT3ADJX50+zvWssv2uPuVXJhtY50Zz0AOOz7+7a1v+vrQfpFERAREQEREBERAREQEREBERAREQEREBERAREQEREBERAREQEREBERBGr7hRW2HtrhVsjaTjc9waM+rJKz1DebGNRy1jL9TESsjY1olaTlpf8e/cMLSVbhHTOkMJftBO0YycDOBnjJVdQXa319THFRxZ7SETBwAw1pIDc9+Sc4/wuQSL7aaa+2t1tri7s343hrtpcAQS3I5wcYOMcZC8ss+h7BcdfXS1/sYjZAKYwOj9F0RMWdzD693JzkE9cr2JYHSX4rXn5Uv6KDeMBawBzsnHX1r6REBERAREQEREBERAREQERQr1dqGx2x9yuk4ZFGMuccnvwOBySSQAB60E1RJLlRx3FtudUDtXDcGDk4H5iB0b3ZOB3LP23Vv/ibs3aSi3xE/vZ5Gua1mOrQ04c6Q+oeiOpPQG8tdoorWXvpYzvkO58jiXOef7zjzx0A6AcDCCeiIgIiICIiAiIgIiICIiAiIgIiICptP6fhss00sczndq/I3fkZyRG3+6HOef8yuUQFgdJfiteflS/orfLA6S/Fa8/Kl/RQb5ERAREQEREBERAREQERQa6601HUNoy8OmeCWRA+k7A5Pwb3bjxyEHavraa3UbquunDI2DLnO6D/96lnLjbhry0CGuZLDSPOTG4BskoBBYTnJY3I3bcBxw3OOWnnTUd1dqGnm1BVNc54lIgZ/wo9uwtxnl7wc/vCB1OAO/XoKrTOnrfpi0ttlpjIjBJ5OSSTySVaoiAiIgIiICIiAiIgIiICIiAiIgIiICIiAsDpL8Vrz8qX9Fb5YHSX4rXn5Uv6KDfIiICIiAiIgIiICLlVVMFHTOqaqUMY0Zc5xwAB3klUe6bVdDmGSanpy7rjZJM3+6T6TGn14DiOm3qg73O51761tvslJucRl8789nEM4/wA7+D6DSPiW8Zl2+z0VBVSVcMX72U5kkPLnY6DJ52joG9ApNHS09DStpaOEMY0Ya1owAF2QU9w/tLS/4Jv9mK4VPcP7S0v+Cb/ZiuEBERAREQEREBERAREQEREBERAREQEREBERAWB0l+K15+VL+it8sDpL8Vrz8qX9FBvkREBERAREQF5zB9pkz/tIfpWW0ODA4sa8bi4kD7xAGNh9fqwVrL3c7gwiksFEJZndXPO2KMDqXuHJOeAxuXfIcqpobdqGkrHV5tNG6eQASS9tLk4GMNzEdre8NBwM9/VBa263XCpqXVl+maQeGU7RlkYznLieXvzj0jgDuHUm7VB2+rPZ1J48n9FO31Z7OpPHk/ooL9FQdvqz2dSePJ/RTt9WezqTx5P6KDvcP7S0v+Cb/ZiuFiNRXC/2emOorhbYXNpY3nZFK4uduLQT6UbQA0AuPXor7S96deLY2Sra1k+MyQ8gx56AhwB4GBuxg93GEFyiKNc5XwW2SWJ2HNY4g/ENJCTOm1r5TEQkos7YbtPeJw7tixsbGlzXNw6Qub97BHEec4xySD0A5u2VlNI4NZUNJJwAHBc1vFo3CuXj3xW8bd/V3REXSIiIgIiICIiAiIgj19bT2+kdVVb8Nb1OCepwAAOSScAALnZ7hFdrVFcadpDZWB7Q7ggOGRn4qU8bmEYVbpaint2nKeiq24fHE1rgDnkDB5QWiIiAiIgLA6S/Fa8/Kl/RW+WB0l+K15+VL+ig3yIiAiKtvlwpaOl7Ger2PlyyPAy4uI42NHJI68dMZQT5ZooYjLLIA1oySTgADrkrPtqpdWUT46F8sFOXbe2A2vlbzu7LPpNaeB2hAPXGOHLMfZjoG8afdLJqS5mUPPoxB7nMPBBdIDwSQehyO/rjHpXTogi2230trom0dBCGsaMAcn5kk8kk8knJJySpSIgIiICIiD4lijmjMUzAWkYIIyD81GuFrpLg0ftEfpN+69pLXN/wubghTEQUxku1r/4zTUxfxNAEo+Jbw1/x27T6gV2rrjbn0AFTMQyZpA9FwOCMHjbkHnvCs1XXevkt8kL9o7N8oY8n8u7IaR/n2j/N8F1Wk3nxg3r1Vc1TZHhjo6sh0bCxp2u5aW4w70eR0PzChRm2Rua5lW0Y7Hox/wDyid35e8HCurVfIKqgbV1k0bBIXGMFwGWAna7n1twf5qeLhRl20VbM4BxuHQ4wevfkf6hL8aa21MdfxevKyRGon32+6Wphq4BNTvy09+COnHeuy+WPbI3cxwI9YX0uUBERAREQEREHKqp4aymdTVMYcx7S1zT0IIwQfmFU2zS9iscjqq2WxjHFpaSM8jqRyfgFdr4maXxFo7wUbHbH0lm0rX9l+z6cic6VjZHDaP3bXDILz6zngDqreHSGnIJmzQ2WEOaQQQwcEHII+RXCzWOezRwPpAM7GtqG54ccffB/iaePiDjuC+KY3fsWSyTyk7IXFpYPvOdh7T6OeG9R1HVSre0R80Pdl4+K1p+FaNR9++59/rX5aZERVeAREQFgdJfiteflS/orfLA6S/Fa8/Kl/RQb5FTaxF1OmZ/IEgbUbDsJIHPfgu4BxnBPCxv2Y1Wqr/pJ1PeKiSM7iG1Xolzm5HEfBB/NiTkdMB3VBtbzc6uDbTWei7aZ5IyTiOPABLpXd2AQdo9I93eR0orPBDWeUaoCSpLA0y46DvDASdjSedoPXrlYTRX2b3HTOu57wLkDTv3Yblxc7ccgPz1Lf4iST17yvTUBERAREQEREBERAREQFGuNDT3KhfRVjMseMOGcf/YUlFtZms7jsVs1lpZZGOGQIw1rQMYAY9rh1HraAoJ0pTODmPq5C1zSwtJGNrmhrgOMDIHz5PwWgRVryMterM1DjR04paVtO1xIaMAnHQdOnwXZEUpnc7loiIsBERAREQEREHzJvEZ7IDdjjPTPdlRbRWi42uOs2YL2glv8J/M0/EOyP5KYqiygU1bUUHcJO0aPhLlx/wCp2iC3REQEREBeGap1kdIa1vL6R4/aZRSiEFpcMiJu8nu4a7Iz34XsF5uVRSxdla6Mzzk4DAcNbnndI78rQOe8noASvJ4dJ0l/+0W51GpIHVEtMKd4ZD6AeTCCWgE8jgAZOTj4oM3S119+1+Btmq7qxk0GXhnZlrZG8AvcQT6bSQA3AGCfiv0LaqV9Da4qSWYvMcbWF5/MWtAJ/njK8+0HftI1WppjY7GaeZ2e1kk2x85+4GudnJPJDR3ZPcvS0BERARZ/XFVdKOwvqLTKxm0Zc9wJIGRwwdMnpk9PUVfMOWAn1IPpERAREQEREBERAREQEREBERAREQEREBERAREQFT3DNJf4KsH0ZA6F3zI3xk/Ite3/ANxXCotbVkFv06+sqX7dha5pwcBzSHNyQOASMZPHKC9RVWmr/RaltnlG25MZe5rSRjO04JA9RI4Uq53KjtVKaqvnDG5xz1JPRrQOS4ngNGSUEvp1VBHdn398tJZi9kbRt/a8DG7IyIg4YfgZ9PG0HH3uQvv9judzuYqaqq7OmYQ5kLMh0hGCHTOwCBnjshxxyTnaLpjWsaGMaAB0AQQrLaKOy0f7LQsOM5c5zi57yernucS5x+fwAwAAshpL8Vrz8qX9Fb5YHSX4rXn5Uv6KDXmzW01MlSaFhdKAJCRndtzjIPGRuPPVRnWCKE7rVWSwH1MduZ4cgcwf5Q0/FXCIKuJ16glDJ44pWE4LmkxuAz12ncDgc/eCV9yrqap7KmsU0rcD02PhA+WHytdx8laKj1BeH2SpZUzn9wWSB2Bkh7W724+bWvGPXtHeqY8dslvGvbJnSHd6q43W2PoJtMVIa8YJElNkf9dS23m6AYGlqjxKb+uulJeIqWkZFeapon2AvABwCRkgcdwB/kCVLfeLfGSJKpo24yTwOSQOenUEfPhbOG8TrUm4SKOaSembLNTOjcRyxxaS35lji3/Qldl/GuDm7h3r+qTRERAREQEREBERAREQEREBFWVF9oIL1HZ3S5mkyQ1vO0Bpdl3qBA47z/IkWaAiIg+JZI4YzJK8NaBkknAA9ZJUHy9Zva0His+ql1dNBW0zqarha9jxhzXDIIPUEFUHm/0h7uU/hhBaeXrN7Wg8Vn1Ty9Zva0His+qq/N/pD3cp/DCeb/SHu5T+GEFp5es3taDxWfVc6i72GqgdT1Fyp3McCHNMjCCD1B5Vf5v9Ie7lP4YVE3TOk7rWPobLpqAtblr6ns27GOHG1mR6bgeuOBzk5GEEu11Vk0Vp0W6y1kc/pu7KPtox98lwDnE4DR/EfV3lWFHUWiWSOuvd1pZKhgO0tkbsjznPZhzjg4O3fw4gd3RcaH7NtIUdK2DyHE/H5ntDnH4k/ThSPN/pD3cp/DCC08vWb2tB4rPqnl6ze1oPFZ9VV+b/AEh7uU/hhPN/pD3cp/DCC08vWb2tB4rPqsNpa7W2P7ULvPJcIgxwptrjI3DsQ84OcHB9S0cmgtHRxmR+nafAGT+7Hcsnb7XYJnUtXWaMpG0tY/ZC5vL27mudGZGlgGHtbng8ZA56oPQvL1m9rQeKz6p5es3taDxWfVVfm/0h7uU/hhPN/pD3cp/DCC08vWb2tB4rPquFbcdO18QhrK+me0ODsOkYRlpyD17ioXm/0h7uU/hhPN/pD3cp/DC2JmJ3A7VFTpyonM0l1hyf/WZ/A5nr/hcVDFLpTDgbrEQ7G4dsznDi4ZIOThxyMnuHqwu3m/0h7uU/hhPN/pD3cp/DCpXPkr6RaWahZsvlmawN8sQnHeZWfVf3y9Zva0His+qq/N/pD3cp/DCeb/SHu5T+GFJq08vWb2tB4rPqnl6ze1oPFZ9VV+b/AEh7uU/hhPN/pD3cp/DCC08vWb2tB4rPqnl6ze1oPFZ9VV+b/SHu5T+GE83+kPdyn8MILTy9Zva0His+qeXrN7Wg8Vn1VX5v9Ie7lP4YTzf6Q93KfwwgtPL1m9rQeKz6p5es3taDxWfVVfm/0h7uU/hhPN/pD3cp/DCC08vWb2tB4rPqsJqj7VYdLajFJWQNnpntDmSwPaXN7i1zc4JB56jghafzf6Q93KfwwsJqD7HPL+oTPD2NFSsw1rImbnP7y53QAnOOpwAOOqD0DTetdPalYPJNyY5x/IfRf/8AF3Pcei0CxWnPst0pYS2SOg7WRvO+b0zkd+Puj+QUnV9n0/WXKnN2sLaiWZ3ZMJwNoDXPOcuHADXdOUFjdqOSTUFHUQwZDZJC9wHTMLmgn+eArteZRWHRsx7eLRG6nMpi7ZoB5D9hdsDt+zeCN2PjjHK0OkLNp+iudQ+02FtPLC7snOGPSBa1/GCeCC3rzwg1iIiAiIgKNca+ktlG6suFQ2ONvVzjgcnAHzJwABySQF83SrkoqMzQUb5X9GxsxlxPTJPAHrceAoFBa56tsdZqRkb52OLmNZnZFkYAbu+84DPpkZ5djAOEHN8FwvdVHOah0NKAHhjQWySkjIEmQCxo/gHJ7yOhvGMbGzZG0ADoBwvpEBERAREQcqmLt6Z0OfvNI/1GFg7bS3GoobdYJLZIw0cjDNI5uGFsMbmNLHZw4vO0gDoM5xhegogIiICIiAiIgIiICIiAiIgIiICIiAiIgLPajIF+t2T/AOYf/wBtKtCuNTSU1WAKqBr9pyNwBwR0Iz3oMJLark6rMlLY3wVZlyaiCVrYXjd997O0y7LOC1zCck4P5lodOEG93DB/57P+3jWgXGmpKak3fssDWbjudtAGSepOO/4oOy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8182" name="AutoShape 6" descr="data:image/jpeg;base64,/9j/4AAQSkZJRgABAQAAAQABAAD/2wCEAAkGBwgHBhUIBwgWFhQWGCAbGRcXGR0cIRwiIBsiIB4gHSIcHSkhJyEmHB8cIzIiJiorLzo6HSEzRD8sQygtLiwBCgoKDgwOGxAQGiwkHyU2MDcsMTQsLywvNyw3NTAsLCwzLDQsLzA3LTA3OC43LDc3NC8xLDcxLjcrKzA3LTIrL//AABEIALYBFAMBIgACEQEDEQH/xAAcAAEAAwEBAQEBAAAAAAAAAAAABAUGAwcCCAH/xABFEAABAwMDAQMJBQUGBAcAAAABAAIDBAURBhIhMRNBkxUXIlFVVmFx0QcyN0KzFCNSgdM2YnKCkbEzQ6O0FkRjg5Kh8P/EABgBAQEBAQEAAAAAAAAAAAAAAAADAQIE/8QAJBEBAAICAgECBwAAAAAAAAAAAAECAxEEMRIh8BMiQVFhcfH/2gAMAwEAAhEDEQA/APcUREBERAREQEREBEVLaL3NcbxPRSULo2xBhaX/AHnBxcM47h6PGeUF0okNypJ7lJbopgZYmtc9vqD87f8AXBXWsqoaKkfVVL8MY0ucT3ADJX50+zvWssv2uPuVXJhtY50Zz0AOOz7+7a1v+vrQfpFERAREQEREBERAREQEREBERAREQEREBERAREQEREBERAREQEREBERBGr7hRW2HtrhVsjaTjc9waM+rJKz1DebGNRy1jL9TESsjY1olaTlpf8e/cMLSVbhHTOkMJftBO0YycDOBnjJVdQXa319THFRxZ7SETBwAw1pIDc9+Sc4/wuQSL7aaa+2t1tri7s343hrtpcAQS3I5wcYOMcZC8ss+h7BcdfXS1/sYjZAKYwOj9F0RMWdzD693JzkE9cr2JYHSX4rXn5Uv6KDeMBawBzsnHX1r6REBERAREQEREBERAREQERQr1dqGx2x9yuk4ZFGMuccnvwOBySSQAB60E1RJLlRx3FtudUDtXDcGDk4H5iB0b3ZOB3LP23Vv/ibs3aSi3xE/vZ5Gua1mOrQ04c6Q+oeiOpPQG8tdoorWXvpYzvkO58jiXOef7zjzx0A6AcDCCeiIgIiICIiAiIgIiICIiAiIgIiICptP6fhss00sczndq/I3fkZyRG3+6HOef8yuUQFgdJfiteflS/orfLA6S/Fa8/Kl/RQb5ERAREQEREBERAREQERQa6601HUNoy8OmeCWRA+k7A5Pwb3bjxyEHavraa3UbquunDI2DLnO6D/96lnLjbhry0CGuZLDSPOTG4BskoBBYTnJY3I3bcBxw3OOWnnTUd1dqGnm1BVNc54lIgZ/wo9uwtxnl7wc/vCB1OAO/XoKrTOnrfpi0ttlpjIjBJ5OSSTySVaoiAiIgIiICIiAiIgIiICIiAiIgIiICIiAsDpL8Vrz8qX9Fb5YHSX4rXn5Uv6KDfIiICIiAiIgIiICLlVVMFHTOqaqUMY0Zc5xwAB3klUe6bVdDmGSanpy7rjZJM3+6T6TGn14DiOm3qg73O51761tvslJucRl8789nEM4/wA7+D6DSPiW8Zl2+z0VBVSVcMX72U5kkPLnY6DJ52joG9ApNHS09DStpaOEMY0Ya1owAF2QU9w/tLS/4Jv9mK4VPcP7S0v+Cb/ZiuEBERAREQEREBERAREQEREBERAREQEREBERAWB0l+K15+VL+it8sDpL8Vrz8qX9FBvkREBERAREQF5zB9pkz/tIfpWW0ODA4sa8bi4kD7xAGNh9fqwVrL3c7gwiksFEJZndXPO2KMDqXuHJOeAxuXfIcqpobdqGkrHV5tNG6eQASS9tLk4GMNzEdre8NBwM9/VBa263XCpqXVl+maQeGU7RlkYznLieXvzj0jgDuHUm7VB2+rPZ1J48n9FO31Z7OpPHk/ooL9FQdvqz2dSePJ/RTt9WezqTx5P6KDvcP7S0v+Cb/ZiuFiNRXC/2emOorhbYXNpY3nZFK4uduLQT6UbQA0AuPXor7S96deLY2Sra1k+MyQ8gx56AhwB4GBuxg93GEFyiKNc5XwW2SWJ2HNY4g/ENJCTOm1r5TEQkos7YbtPeJw7tixsbGlzXNw6Qub97BHEec4xySD0A5u2VlNI4NZUNJJwAHBc1vFo3CuXj3xW8bd/V3REXSIiIgIiICIiAiIgj19bT2+kdVVb8Nb1OCepwAAOSScAALnZ7hFdrVFcadpDZWB7Q7ggOGRn4qU8bmEYVbpaint2nKeiq24fHE1rgDnkDB5QWiIiAiIgLA6S/Fa8/Kl/RW+WB0l+K15+VL+ig3yIiAiKtvlwpaOl7Ger2PlyyPAy4uI42NHJI68dMZQT5ZooYjLLIA1oySTgADrkrPtqpdWUT46F8sFOXbe2A2vlbzu7LPpNaeB2hAPXGOHLMfZjoG8afdLJqS5mUPPoxB7nMPBBdIDwSQehyO/rjHpXTogi2230trom0dBCGsaMAcn5kk8kk8knJJySpSIgIiICIiD4lijmjMUzAWkYIIyD81GuFrpLg0ftEfpN+69pLXN/wubghTEQUxku1r/4zTUxfxNAEo+Jbw1/x27T6gV2rrjbn0AFTMQyZpA9FwOCMHjbkHnvCs1XXevkt8kL9o7N8oY8n8u7IaR/n2j/N8F1Wk3nxg3r1Vc1TZHhjo6sh0bCxp2u5aW4w70eR0PzChRm2Rua5lW0Y7Hox/wDyid35e8HCurVfIKqgbV1k0bBIXGMFwGWAna7n1twf5qeLhRl20VbM4BxuHQ4wevfkf6hL8aa21MdfxevKyRGon32+6Wphq4BNTvy09+COnHeuy+WPbI3cxwI9YX0uUBERAREQEREHKqp4aymdTVMYcx7S1zT0IIwQfmFU2zS9iscjqq2WxjHFpaSM8jqRyfgFdr4maXxFo7wUbHbH0lm0rX9l+z6cic6VjZHDaP3bXDILz6zngDqreHSGnIJmzQ2WEOaQQQwcEHII+RXCzWOezRwPpAM7GtqG54ccffB/iaePiDjuC+KY3fsWSyTyk7IXFpYPvOdh7T6OeG9R1HVSre0R80Pdl4+K1p+FaNR9++59/rX5aZERVeAREQFgdJfiteflS/orfLA6S/Fa8/Kl/RQb5FTaxF1OmZ/IEgbUbDsJIHPfgu4BxnBPCxv2Y1Wqr/pJ1PeKiSM7iG1Xolzm5HEfBB/NiTkdMB3VBtbzc6uDbTWei7aZ5IyTiOPABLpXd2AQdo9I93eR0orPBDWeUaoCSpLA0y46DvDASdjSedoPXrlYTRX2b3HTOu57wLkDTv3Yblxc7ccgPz1Lf4iST17yvTUBERAREQEREBERAREQFGuNDT3KhfRVjMseMOGcf/YUlFtZms7jsVs1lpZZGOGQIw1rQMYAY9rh1HraAoJ0pTODmPq5C1zSwtJGNrmhrgOMDIHz5PwWgRVryMterM1DjR04paVtO1xIaMAnHQdOnwXZEUpnc7loiIsBERAREQEREHzJvEZ7IDdjjPTPdlRbRWi42uOs2YL2glv8J/M0/EOyP5KYqiygU1bUUHcJO0aPhLlx/wCp2iC3REQEREBeGap1kdIa1vL6R4/aZRSiEFpcMiJu8nu4a7Iz34XsF5uVRSxdla6Mzzk4DAcNbnndI78rQOe8noASvJ4dJ0l/+0W51GpIHVEtMKd4ZD6AeTCCWgE8jgAZOTj4oM3S119+1+Btmq7qxk0GXhnZlrZG8AvcQT6bSQA3AGCfiv0LaqV9Da4qSWYvMcbWF5/MWtAJ/njK8+0HftI1WppjY7GaeZ2e1kk2x85+4GudnJPJDR3ZPcvS0BERARZ/XFVdKOwvqLTKxm0Zc9wJIGRwwdMnpk9PUVfMOWAn1IPpERAREQEREBERAREQEREBERAREQEREBERAREQFT3DNJf4KsH0ZA6F3zI3xk/Ite3/ANxXCotbVkFv06+sqX7dha5pwcBzSHNyQOASMZPHKC9RVWmr/RaltnlG25MZe5rSRjO04JA9RI4Uq53KjtVKaqvnDG5xz1JPRrQOS4ngNGSUEvp1VBHdn398tJZi9kbRt/a8DG7IyIg4YfgZ9PG0HH3uQvv9judzuYqaqq7OmYQ5kLMh0hGCHTOwCBnjshxxyTnaLpjWsaGMaAB0AQQrLaKOy0f7LQsOM5c5zi57yernucS5x+fwAwAAshpL8Vrz8qX9Fb5YHSX4rXn5Uv6KDXmzW01MlSaFhdKAJCRndtzjIPGRuPPVRnWCKE7rVWSwH1MduZ4cgcwf5Q0/FXCIKuJ16glDJ44pWE4LmkxuAz12ncDgc/eCV9yrqap7KmsU0rcD02PhA+WHytdx8laKj1BeH2SpZUzn9wWSB2Bkh7W724+bWvGPXtHeqY8dslvGvbJnSHd6q43W2PoJtMVIa8YJElNkf9dS23m6AYGlqjxKb+uulJeIqWkZFeapon2AvABwCRkgcdwB/kCVLfeLfGSJKpo24yTwOSQOenUEfPhbOG8TrUm4SKOaSembLNTOjcRyxxaS35lji3/Qldl/GuDm7h3r+qTRERAREQEREBERAREQEREBFWVF9oIL1HZ3S5mkyQ1vO0Bpdl3qBA47z/IkWaAiIg+JZI4YzJK8NaBkknAA9ZJUHy9Zva0His+ql1dNBW0zqarha9jxhzXDIIPUEFUHm/0h7uU/hhBaeXrN7Wg8Vn1Ty9Zva0His+qq/N/pD3cp/DCeb/SHu5T+GEFp5es3taDxWfVc6i72GqgdT1Fyp3McCHNMjCCD1B5Vf5v9Ie7lP4YVE3TOk7rWPobLpqAtblr6ns27GOHG1mR6bgeuOBzk5GEEu11Vk0Vp0W6y1kc/pu7KPtox98lwDnE4DR/EfV3lWFHUWiWSOuvd1pZKhgO0tkbsjznPZhzjg4O3fw4gd3RcaH7NtIUdK2DyHE/H5ntDnH4k/ThSPN/pD3cp/DCC08vWb2tB4rPqnl6ze1oPFZ9VV+b/AEh7uU/hhPN/pD3cp/DCC08vWb2tB4rPqsNpa7W2P7ULvPJcIgxwptrjI3DsQ84OcHB9S0cmgtHRxmR+nafAGT+7Hcsnb7XYJnUtXWaMpG0tY/ZC5vL27mudGZGlgGHtbng8ZA56oPQvL1m9rQeKz6p5es3taDxWfVVfm/0h7uU/hhPN/pD3cp/DCC08vWb2tB4rPquFbcdO18QhrK+me0ODsOkYRlpyD17ioXm/0h7uU/hhPN/pD3cp/DC2JmJ3A7VFTpyonM0l1hyf/WZ/A5nr/hcVDFLpTDgbrEQ7G4dsznDi4ZIOThxyMnuHqwu3m/0h7uU/hhPN/pD3cp/DCpXPkr6RaWahZsvlmawN8sQnHeZWfVf3y9Zva0His+qq/N/pD3cp/DCeb/SHu5T+GFJq08vWb2tB4rPqnl6ze1oPFZ9VV+b/AEh7uU/hhPN/pD3cp/DCC08vWb2tB4rPqnl6ze1oPFZ9VV+b/SHu5T+GE83+kPdyn8MILTy9Zva0His+qeXrN7Wg8Vn1VX5v9Ie7lP4YTzf6Q93KfwwgtPL1m9rQeKz6p5es3taDxWfVVfm/0h7uU/hhPN/pD3cp/DCC08vWb2tB4rPqsJqj7VYdLajFJWQNnpntDmSwPaXN7i1zc4JB56jghafzf6Q93KfwwsJqD7HPL+oTPD2NFSsw1rImbnP7y53QAnOOpwAOOqD0DTetdPalYPJNyY5x/IfRf/8AF3Pcei0CxWnPst0pYS2SOg7WRvO+b0zkd+Puj+QUnV9n0/WXKnN2sLaiWZ3ZMJwNoDXPOcuHADXdOUFjdqOSTUFHUQwZDZJC9wHTMLmgn+eArteZRWHRsx7eLRG6nMpi7ZoB5D9hdsDt+zeCN2PjjHK0OkLNp+iudQ+02FtPLC7snOGPSBa1/GCeCC3rzwg1iIiAiIgKNca+ktlG6suFQ2ONvVzjgcnAHzJwABySQF83SrkoqMzQUb5X9GxsxlxPTJPAHrceAoFBa56tsdZqRkb52OLmNZnZFkYAbu+84DPpkZ5djAOEHN8FwvdVHOah0NKAHhjQWySkjIEmQCxo/gHJ7yOhvGMbGzZG0ADoBwvpEBERAREQcqmLt6Z0OfvNI/1GFg7bS3GoobdYJLZIw0cjDNI5uGFsMbmNLHZw4vO0gDoM5xhegogIiICIiAiIgIiICIiAiIgIiICIiAiIgLPajIF+t2T/AOYf/wBtKtCuNTSU1WAKqBr9pyNwBwR0Iz3oMJLark6rMlLY3wVZlyaiCVrYXjd997O0y7LOC1zCck4P5lodOEG93DB/57P+3jWgXGmpKak3fssDWbjudtAGSepOO/4oOy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8184" name="AutoShape 8" descr="data:image/jpeg;base64,/9j/4AAQSkZJRgABAQAAAQABAAD/2wCEAAkGBhASEBARERAUFRQVFxAVEBcSERUWEBEWFhgXFBcWFhIcGyYgFxsjGRgSHy8iIycpLiwsFR4xNTAqNyosLCkBCQoKDgwOGQ8PFy8kHCQuLCk1KSs1NTUpMCksLDUwMSwuNS81KTU1MTQuNTIpKSwpKTUqNCw1NTUsNTYsMi0uKf/AABEIAM8A9AMBIgACEQEDEQH/xAAbAAEBAAIDAQAAAAAAAAAAAAAABgQFAgMHAf/EAEUQAAIBAwMBBAUJBQUHBQAAAAECAwAEEQUSITEGExRBByJRYXEjMjVUcpGUstQzQlJigRVDU4KhJGNzg7Gz8BYlNESj/8QAGAEBAAMBAAAAAAAAAAAAAAAAAAECAwT/xAAoEQEAAgIBAQUJAAAAAAAAAAAAAQIDESESUmFx8PEEEyIxQVGRodH/2gAMAwEAAhEDEQA/APcaUpQKUpQKUpQKUpQKUpQKUpQK0+nay8l7e2xVQkC2hQjO496shbdzjjaMYArcVMaH9Lat9jTfyTUFPSlKBSlKBSlKBSlKBSlKBSlKBSlKBSlKBSlKBSlKBSlKBSlKBSlKBSlKBSoHQNRe1u9e7+5mmitltJQZnBKgwyTOFUAKo8sADoOtYGsXsmnQaJdXMknqNcm9G9vlJJ7eWZkIz62JAVUHpxjFB6bUxof0tq32NN/JNWs0PWxYQxC+aVrq6bxNyAGdbUTSLGoOT8nGrPHGAPMMQMAkbPQ/pbVvsab+Sagp61TdqrECY+MgPcjM+JkJiGcZcA5Xkgc1sbgDY2c4w2cZ3YxzjHOfhXhyxMlhqdnaqbi1W0YxTGweC5jcyri2dio744LNkD92g90VwQCDkHke8V9ryTWNW1FbqRY5LpZ1lsV0+BImNnPblU75pDs2n+83FmBXAxiuqx1+8e+KxXV3JKuqTw9zsJsxYhz3jM+zGVHmWyOMCg9gpXlvo/1XU5b7F1KwOLnxcEon9UhvkzEpgEUYHAG2RtynPJFc+1Go6qt5OsEmqCMMNgg060kgA2j5kjuGYZzyR7aD02SQKCzEAAEsScAAckk+Qrqjv4mYKsiFmUOoDqWKHo4GeV9/StT22Z/AXCxgl5AsSgAk/KMEPT3E1N2WoPYRXRaHvLhZ0jdiComi2FoynsAjVgFHAxVoruHfg9k97i6on4t6iPxz4c+fp6DWLBqsDlAk0bGRS8YWRSZEHBdQD6y5I5HHNSmpdsHkttRESgMO7hs2ByZHuHa3jfHs7wZ+ArU9t7Oezm0nwMTs6wXVjDtUkIXSJIXc44VSu4k/wmomNOTJjtit02jn+8vRbW8jkBMciOAzKxRgwDLwykg8EHqK7qkdP1jTtLih08zMGiWNSBDM7O8gZgxKoRvkZZCBnJOQK2S9tLImACYnv4+9gIhlKyrtZ8I2zBbarHZ87jGM1DNvKVgaPrtvdIZLeQSICAWUNtyVV8BiADgMucdDkHBBFZ9ApSlApSlApSlApSlApSlApSlApSlBg3GiW0gmDwRnvtgn9UAzBOFDkcsAOBny4rtvdNhmCiaJJArK6CRFYK69GAI4IyeffWTSg0GrdkI7i5Wd5HAxAssYCd3MIJTPEGJXcAJGJIBG7AB9+Pof0tq32NN/JNVPUxof0tq32NN/JNQU9KUoFYem6RDbiUQps7ySSaTljukkOXbknGcDgcVmUoFanVtYaK5sIQoIuJJkcnOVCQSTZHvygHPkTW2qZ7Wnbc6PJ5C7ZD/zba4Qf67fvoKase6sY5Nm9Q2xg65zwwBXPv4Y/fWRSiYmYncMOx0mGH9lGF9WNOCfmx7tg5Plub76zKUom1ptO7TuWlu+yVvJObht+8vaScPhd1t3nd8ez5R8+3itZbejOyjeF4zMrRLGsZEuSuxJI1bJU8hZX92cHGara4u4UEk4ABJJ6ADqaKtb2f7OQ2UbRQbxGW3BWcsFO0BipPI3EbjzyzMfM1idoe3NjZBu9nUyAqBBEQ907NyqrCDuyffge+p+b0m+MPcaLEbiY/PllR47S2XJAeRmALZwSFHX/Su/sp6LorW6N/PcSXF24cyMyosQkc+u6IBkccDngZ/oGz7KXGpzPJcXiJbwuqi3tgN08fOd8svkxHG3HHHQg5paUoFKUoFKUoFKUoFKUoFKUoFKUoFKUoFTGh/S2rfY038k1U9TGh/S2rfY038k1BT0pSgUpSgVM+kRCLB51GWtZLe6Hwt5Fkf/APMSD+tU1ddzbrIjo4yrBlYHoVYYI+4mg5RyBgGByCAQR0IPINcqmuwNw3hPCyHMtm72smerCLHdP/mhMTf1NUtApSozWfSbbrI9rZI95ehmjEMSsFVl4YyTEbVRTwSCcHjjyDddou19lYhDdzrFv3d2CrMzbcE4VQTgZHPvFSv/ALhrP+JY6cf8t9eqf+zGR/Ug+YPHbbejM3bi61mXxE/BSKNmS0tlznu0UEF/LJbrjz6m+oNT2d7KWdijJaQiNXIZ8MzMxAwMsxJ6eXvNbalKBSlKBSlKBSlKBSlKBSlKBSlKBSlKBSlKBUxof0tq32NN/JNVPUxof0tq32NN/JNQU9KUoFKUoFKUoJLVplsdRju2IW3u1EF0x4WOaIM8EjHy3L3kZPtEdbzUu0NrbwC4nmWOI7NrPkA7+VAGMkkeWPI1Hek7WdIkVrG7EktwVBhitkc3O58bQjAbQSQp2scHaCQeK6Yewd3qaI2sSNHEoXw9pbvgRkDaJJpf35MZ4HAyfaRQZE3aS91Vmi0vMFqCVlvpEO5/IraxnBJ6+uenuOM7zst6PrGwdpYEcyuu2SWWRnkk5DMTk4BZgCcAZIFbzT7COCKOGJdscaqka5J2qowBk8ngedZFApSlApSlApSlApSlApWt/t+HxbWZJEqxLO2RhNjOYx63t3DpXZqOt28EZlmlVEDKhYnI3sQoXjPOSOKDOpXDv1yBuGSMqMjJHtA8xXzxCcncvAyeRwORk+7IP3Gg7KV1i4T1fXX1vmesPW+Ht/pTv1yBuGTnAyMnHXj3UHZSsPTdYguA7QSq4R3jcr0DqcMP6GsygUpWotu1dpJdyWSS7p41Z5FCPtUKVB9fG0kFl4B86Db0rUTdqIFjupDu2W8ghkIXO58R8Jz62DIq/EEeVZNjrEczypHuPdNsdsfJ7/NVb94jzx0qdLxjvNevXH38+MM6pjQ/pbVvsab+SaqepjQ/pbVvsab+SaoUU9KUoFKVou0fbiwsCq3VwEZlZkTazOwHsVQep4GcZNBtNS1GK3iknmcJHGCzs3RQP+vwFRdz6QZb4+H0RO9Ygd7dSoy2lqD7QwBkkx+7j7+RXQ2nX2tc3KvZ6cSCsHS8uwDkGZv7pOh2jn/Q1aaDoFvZwLb20eyNdxAyWJLHJJYkkkn20Gg7P+jS1gmS7maS5vQSzXEztksRtysQO1QBkAYOB51X0pQKUpQKUpQKUpQKUpQKUpQebdv+x15cz6g8EQZZbCCCImRFzKlz3pHJGMLzk8Vga36NZSuqJb2kXdvJpc1nHujVGaFdtxtBOEZgWBJxuyetesVOazcSHUtMhV2C4vZ5QGIDiNEiUMB1G6YHB81FBGN2DuzqSTtAyxGSwlhML2gNmsSopgJYbwi4YYiO1genNcE9G9wlgmLVHl8aZ7uAyqBeW6yStHGXyVwA4YKeM5zzXrNKDyPWuwN3NcrKLVooWjtFijgezEmnmJtxVWcHYN3r5hIzkg5rE0rs5Lc3ty0NogaPWJpHvDKgeKONgzwhPnncD0Hqnec4xXs9fFQDOABnk48z7aCM9H3Zh7MahE1pHFvnlaGRGTE8TM5jXC+soQHGD03HFabsl6O7q2vIJ5LayRULbmhvNQklGUZfVSVih5IHPlnzxXptKDUa/wBnFujETcXMPdkkeGnMQfOOHwPWHH+prX3GkzDWFvBHmFbGWIkMu4yGZZAoTOeVB56VT0oIlezVw+nWlu6kPLMk9/hgrIZHa4mw2eSHYKMZ6Csd7m6sILaHhVimuC2NjGe1i+VJ/lOwn2HK++r6vhUVaLO3D7XNKxjtWJrE71361toeyGoTypceIbLrKNowBsR4opVTgfu7yMnmsfQ/pbVvsab+SaqYCpnQ/pbVvsab+Saolz5bxe82iNdynpWt13tHa2UYlupliQsFUtnljk4AAJPAJ/pUg+sX+rkpYl7Sx5D3bKRc3I6EWyH5in+M/wBOhBhkyb/0owyN4fS0N7dEsoVAywRY4MksxAATPmCc+0ZzXHTPRkskyXuqTG6u1ZGXazJawbDuWOOIYyoY59bqecdc7vsp2HstOWRbWMqZNneMzs7vsBC5JPA5Y4GPnGt/QKUpQKUpQKUpQKUpQKUpQKUpQKUpQKl2OdcX+SwbH/MuFz/2hVRUuvGut/NYJj/LcNn8woKilKUClKUClKUClKUClK4u4AJJAAySTwAB5k0HKvOb/thFY6pqQKPNPMmnrbQQqWlmYJLnH8KjIyx6e+sq97Z3N9I9toyqQpKz30gzaw+0Qj++f4cdOoORNQ9nL6zu746dKZrpDp3fPcqsj3CziXvCXI3IN4jPBAABznGQG+Ho+n1IifWpD/uLS3crDbA+bSDmSTHBOcdceWL62tkjRI0UKiKqoB0VVGAB8ABWo7Mdpo7lTGzFbmMAXMMkfdTxn2mLcfVPkyllPka3lApSlApSlApSlApSlApSlApSlApSlApSlAqY1Q93rGnv/iwX8B+IMM6j7kl+6qepft8e7ht7wf8A1LiCZ8de6JME39BFK5/y0FRSgpQKUpQKUpQKUqN17t4xmay0yIXV2OJDn/ZbT+aeUeY/gHPGODwQ3naTtTa2MXe3Mm0HiNQN0srfwxoOWPT7+cVKJol9q5D6gGtbHgpZoxE9wOoN1IPmj+Qf1wRk7Xs32DWKXxl7Kbu9I5lkHycP8lvH0jUe3r16ZxVZQdFlZRwxpFEipGgwiooCqPYAKn9D+ltW+xpv5Jqp6mND+ltW+xpv5JqDZa52YtrvaZUIkT9jLGxjuIT7Y5lwy/DofMGtWun6vb8RXMF2g6LdqYbgD2eIiBVviYx8aqaUE7aa7qBkRJdKdQWUM8d3byRoCcFiCUcgdeFzx0rUdttdmtr+0aN22raarM0e5hFI0MaOm9QecHPwyauawb/RLeZg8sKuwSWMFhkhJRtkX4MODQecX/pH1Hw1z8nBFIbCHULZ42d9kbsEZXDLgyDJI42+Rz1rJvfSNfxNHAtoJ5kt4J7gQxXEnfd4xwsRRCI/UGSz8bjgDzq4/wDTFn9Wj/YC15XI8OORFj+D3ViSdg9NZYUayhIhG2HK8ouS23PUjcScHIyTQTV56SLqMajKbaIw2sxto8yMskkztEsZcEYRArsWPtwABya+67261G2kitfDxS3JhkuHEEV1JG6h9iRxqqlgxwcu3qrx7asm7PWpS4jNvGUuGZ7hSoKyscAswPU8L9wrAk7AaY0UcLWURjjLmMFc7N/LYbOcHzGcGgltV9Jd5Gb6RLWEQ2YsJJ1meRLorcxo5RVxgOrMw59gGM1uOx+tXs1/qsc7RGGCVUiCgh0yqso+aMgqSSSc7sgcV3R+jmzN7cXk0ccxkNs0KvEMW/cxiP1Tn1gcKcEcbRW8g0K2S4kukhRZ5FCyyAYd1GMBvb0X7hQRsPpNmN4tt3NlgziHI1aAzY7zZkQbclsc7OueKqO2Cy+CuGhnaF0jkcOiqXwilio3AgZxjOMjyrKGgWgfvBbQ7927d3Me/dnO7djOc85rLngV0ZHUMrBlYHoykYIPxGaCLstUmms9Ci71+9uRayzuGIdo4YhPKSw5wziJD7RKRXG41C4a4urBJnEklyhVgx3QW/dJLIyH93+Ee96rLbRLeNoWSMKYYjBDgnbHEShKKucD5kfPX1RXammwrK84jUSuArvj12AxgE+zgfcK1x3iu9x6sstJvrU+jjFqcHCieMnIUDvVLEnoOuSTg+84rkmowt82WM+ts4dT63J29euAePdU9D2CjXae8GQIhnuhnKXJuc5z1Odnw591dbdgdyzLJcswlMXeHu/lCI2kcEMWIVsuBkADC4AGat04u0z683Y/asjkVgGUgggEEHIIPmD50rrs4CkcaEglVVSVUKDgYyEHC/DypWMuiPk7qx9QskmilhkGUkR0ce1XBUj7iayKVCU72Fvna17iY5ntGa2uM9WMeNknweMxv/mNUVSfaA+Bu01EfsJAkGo+xFB+RuT9hmKMf4Xz+7VWDQfaUpQKxNU1WC2iea4lWONRlmc4A93vJ8gOTWk7UduorR1t4ka5vH/ZW0PMh/mkbpGnnk+XlWt0vsNNcSpeaw6zyr60Fsn/AMK0+CH9q/8AM2f64BoMXxeoazxD3ljpx6ykbb68X/dL/cxn+I8n38irHQuz9tZwrBbRLGg8h85j5szdWb3mtjSgUpSgVMaH9Lat9jTfyTVT1MaH9Lat9jTfyTUFPSlKBSlKBSlKBSlKBSlKBSlKBSlKBSlKBSlKBSlaPUptUErC3hs2i42Ga4nSU8DO5VhYDnPQnjFBuJ4FdWR1DKwKurDKspGCCPMEZFR1tqv9k5trtm8GAxsZzltiqC3hZT/GoB2E/PAx84c5/f639X078Xc/p61mvaFqV7H3V1Z6dInPHjbxfZ5rAD5D7qC1kuEVC7MoQAsWYgKFHOSx4Ax51C3Hau71Nmg0j5OAErNfyJ6g9q20Z/aN/MeB9xrVaj2F1m4MEdw1pJaQqipbeLuFSTYAFaeUQbpiMe4f65qbcaxGqpHa6aiKAFVbm4VVA6AKLfAFBm9l+x1tYowiBaV+Z55TvuJ26kvIeevkOK3tTPiNb+r6d+Luf09PEa39X078Xc/p6CmpUz4jW/q+nfi7n9PTxGt/V9O/F3P6egpqVM+I1v6vp34u5/T08Rrf1fTvxdz+noKapjQ/pbVvsab+SavviNb+r6d+Luf09a6z03Wo7q6uRFp5M4t1ZfFXGE7kOBg+H5zuP3UFvSpnxGt/V9O/F3P6eniNb+r6d+Luf09BTUqZ8Rrf1fTvxdz+np4jW/q+nfi7n9PQU1KmfEa39X078Xc/p6eI1v6vp34u5/T0FNSpnxGt/V9P/F3P6evhudb/AMDTvxdz+noKelTHidb69xp34u5/T08Trf8Agad+Luf09BT0qZ8Rrf1fTvxdz+np4jW/q+nfi7n9PQU1KmfEa39X078Xc/p6eI1v6vp34u5/T0FNStLpUupGT/aorRY8HmCeZ5N3GPVaJRjr51uqBSlKBSlKBSlKBSlKBSlKBSlKBSlKBXmPZJ7j+00yZ++3ar/aYcy9yE71fB7Q3qAbcbNn7u6vTqUClKUClKUClKUEP27tcX2jTCSQE3ccRUSsIduyVye6ztLE7cnrhQKxe0fy0PaK44IitZbOI/8ADheaYj4ySqp/4NX7xKcEqDg5XIBwfaPYax7jSoXhlgaNe7lEolUDaH7zPeZ245bLZPXmg899JWnQLBYMZLNUgSZhZ3T91b3S7FB2BSPXT90YIy/37LdFKezdwlv3W5yI1YZkijNlOwj3kZK8L8cA1Xx6RAI44zGGWMAR95mQrj+Z8kn3k18utHhkmhndSZIdxhO9wqFlKE7AdpO1mGSCeTQZtKUoFKUoFKUoFKUoInVpbhZ7k2+oxiQvjupXAWMFYNqjflRjEjHAJPeYHPI52uozlo2bVrUrviLIqxgvGu/eACNwZsJ8MMPfW4v9LJLstrbsxbILRqSRtOWYnBLZCj/zNdUmkvzttLXOVzmJcEetkj2nAjHOOpoNZZibu9p1KGV0a4fiZvXVopQFYKd21WMTgryApA6AndabrdusEKyXkLOEjDs0yBmYKMk5wcnk8gfCuA0llIZLW3BVn7vA2jYwI8hw/qx5OOldA0xwONOtOOgBXrjHB2cef/nUNiO0dpzi4jOGCHDggMQzDJHQYVznp6p9hpF2ks2GRcxYxnmRVxxu88eWD8DWFNpz4wtjbHjJztxv9ZRxt59U55x84jzzRtJIPq2NqeTglUAA6DHqknjHs6n2DIb4HPNfa1MF1d4XNtGq+oMd6MgE46AY9UY+OK21ApSlApSlApSlApSlApSlApSlApSlApSlApSlApSlApSlApSl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8186" name="AutoShape 10" descr="data:image/jpeg;base64,/9j/4AAQSkZJRgABAQAAAQABAAD/2wCEAAkGBhASEBARERAUFRQVFxAVEBcSERUWEBEWFhgXFBcWFhIcGyYgFxsjGRgSHy8iIycpLiwsFR4xNTAqNyosLCkBCQoKDgwOGQ8PFy8kHCQuLCk1KSs1NTUpMCksLDUwMSwuNS81KTU1MTQuNTIpKSwpKTUqNCw1NTUsNTYsMi0uKf/AABEIAM8A9AMBIgACEQEDEQH/xAAbAAEBAAIDAQAAAAAAAAAAAAAABgQFAgMHAf/EAEUQAAIBAwMBBAUJBQUHBQAAAAECAwAEEQUSITEGExRBByJRYXEjMjVUcpGUstQzQlJigRVDU4KhJGNzg7Gz8BYlNESj/8QAGAEBAAMBAAAAAAAAAAAAAAAAAAECAwT/xAAoEQEAAgIBAQUJAAAAAAAAAAAAAQIDESESUmFx8PEEEyIxQVGRodH/2gAMAwEAAhEDEQA/APcaUpQKUpQKUpQKUpQKUpQKUpQK0+nay8l7e2xVQkC2hQjO496shbdzjjaMYArcVMaH9Lat9jTfyTUFPSlKBSlKBSlKBSlKBSlKBSlKBSlKBSlKBSlKBSlKBSlKBSlKBSlKBSlKBSoHQNRe1u9e7+5mmitltJQZnBKgwyTOFUAKo8sADoOtYGsXsmnQaJdXMknqNcm9G9vlJJ7eWZkIz62JAVUHpxjFB6bUxof0tq32NN/JNWs0PWxYQxC+aVrq6bxNyAGdbUTSLGoOT8nGrPHGAPMMQMAkbPQ/pbVvsab+Sagp61TdqrECY+MgPcjM+JkJiGcZcA5Xkgc1sbgDY2c4w2cZ3YxzjHOfhXhyxMlhqdnaqbi1W0YxTGweC5jcyri2dio744LNkD92g90VwQCDkHke8V9ryTWNW1FbqRY5LpZ1lsV0+BImNnPblU75pDs2n+83FmBXAxiuqx1+8e+KxXV3JKuqTw9zsJsxYhz3jM+zGVHmWyOMCg9gpXlvo/1XU5b7F1KwOLnxcEon9UhvkzEpgEUYHAG2RtynPJFc+1Go6qt5OsEmqCMMNgg060kgA2j5kjuGYZzyR7aD02SQKCzEAAEsScAAckk+Qrqjv4mYKsiFmUOoDqWKHo4GeV9/StT22Z/AXCxgl5AsSgAk/KMEPT3E1N2WoPYRXRaHvLhZ0jdiComi2FoynsAjVgFHAxVoruHfg9k97i6on4t6iPxz4c+fp6DWLBqsDlAk0bGRS8YWRSZEHBdQD6y5I5HHNSmpdsHkttRESgMO7hs2ByZHuHa3jfHs7wZ+ArU9t7Oezm0nwMTs6wXVjDtUkIXSJIXc44VSu4k/wmomNOTJjtit02jn+8vRbW8jkBMciOAzKxRgwDLwykg8EHqK7qkdP1jTtLih08zMGiWNSBDM7O8gZgxKoRvkZZCBnJOQK2S9tLImACYnv4+9gIhlKyrtZ8I2zBbarHZ87jGM1DNvKVgaPrtvdIZLeQSICAWUNtyVV8BiADgMucdDkHBBFZ9ApSlApSlApSlApSlApSlApSlApSlBg3GiW0gmDwRnvtgn9UAzBOFDkcsAOBny4rtvdNhmCiaJJArK6CRFYK69GAI4IyeffWTSg0GrdkI7i5Wd5HAxAssYCd3MIJTPEGJXcAJGJIBG7AB9+Pof0tq32NN/JNVPUxof0tq32NN/JNQU9KUoFYem6RDbiUQps7ySSaTljukkOXbknGcDgcVmUoFanVtYaK5sIQoIuJJkcnOVCQSTZHvygHPkTW2qZ7Wnbc6PJ5C7ZD/zba4Qf67fvoKase6sY5Nm9Q2xg65zwwBXPv4Y/fWRSiYmYncMOx0mGH9lGF9WNOCfmx7tg5Plub76zKUom1ptO7TuWlu+yVvJObht+8vaScPhd1t3nd8ez5R8+3itZbejOyjeF4zMrRLGsZEuSuxJI1bJU8hZX92cHGara4u4UEk4ABJJ6ADqaKtb2f7OQ2UbRQbxGW3BWcsFO0BipPI3EbjzyzMfM1idoe3NjZBu9nUyAqBBEQ907NyqrCDuyffge+p+b0m+MPcaLEbiY/PllR47S2XJAeRmALZwSFHX/Su/sp6LorW6N/PcSXF24cyMyosQkc+u6IBkccDngZ/oGz7KXGpzPJcXiJbwuqi3tgN08fOd8svkxHG3HHHQg5paUoFKUoFKUoFKUoFKUoFKUoFKUoFKUoFTGh/S2rfY038k1U9TGh/S2rfY038k1BT0pSgUpSgVM+kRCLB51GWtZLe6Hwt5Fkf/APMSD+tU1ddzbrIjo4yrBlYHoVYYI+4mg5RyBgGByCAQR0IPINcqmuwNw3hPCyHMtm72smerCLHdP/mhMTf1NUtApSozWfSbbrI9rZI95ehmjEMSsFVl4YyTEbVRTwSCcHjjyDddou19lYhDdzrFv3d2CrMzbcE4VQTgZHPvFSv/ALhrP+JY6cf8t9eqf+zGR/Ug+YPHbbejM3bi61mXxE/BSKNmS0tlznu0UEF/LJbrjz6m+oNT2d7KWdijJaQiNXIZ8MzMxAwMsxJ6eXvNbalKBSlKBSlKBSlKBSlKBSlKBSlKBSlKBSlKBUxof0tq32NN/JNVPUxof0tq32NN/JNQU9KUoFKUoFKUoJLVplsdRju2IW3u1EF0x4WOaIM8EjHy3L3kZPtEdbzUu0NrbwC4nmWOI7NrPkA7+VAGMkkeWPI1Hek7WdIkVrG7EktwVBhitkc3O58bQjAbQSQp2scHaCQeK6Yewd3qaI2sSNHEoXw9pbvgRkDaJJpf35MZ4HAyfaRQZE3aS91Vmi0vMFqCVlvpEO5/IraxnBJ6+uenuOM7zst6PrGwdpYEcyuu2SWWRnkk5DMTk4BZgCcAZIFbzT7COCKOGJdscaqka5J2qowBk8ngedZFApSlApSlApSlApSlApWt/t+HxbWZJEqxLO2RhNjOYx63t3DpXZqOt28EZlmlVEDKhYnI3sQoXjPOSOKDOpXDv1yBuGSMqMjJHtA8xXzxCcncvAyeRwORk+7IP3Gg7KV1i4T1fXX1vmesPW+Ht/pTv1yBuGTnAyMnHXj3UHZSsPTdYguA7QSq4R3jcr0DqcMP6GsygUpWotu1dpJdyWSS7p41Z5FCPtUKVB9fG0kFl4B86Db0rUTdqIFjupDu2W8ghkIXO58R8Jz62DIq/EEeVZNjrEczypHuPdNsdsfJ7/NVb94jzx0qdLxjvNevXH38+MM6pjQ/pbVvsab+SaqepjQ/pbVvsab+SaoUU9KUoFKVou0fbiwsCq3VwEZlZkTazOwHsVQep4GcZNBtNS1GK3iknmcJHGCzs3RQP+vwFRdz6QZb4+H0RO9Ygd7dSoy2lqD7QwBkkx+7j7+RXQ2nX2tc3KvZ6cSCsHS8uwDkGZv7pOh2jn/Q1aaDoFvZwLb20eyNdxAyWJLHJJYkkkn20Gg7P+jS1gmS7maS5vQSzXEztksRtysQO1QBkAYOB51X0pQKUpQKUpQKUpQKUpQKUpQebdv+x15cz6g8EQZZbCCCImRFzKlz3pHJGMLzk8Vga36NZSuqJb2kXdvJpc1nHujVGaFdtxtBOEZgWBJxuyetesVOazcSHUtMhV2C4vZ5QGIDiNEiUMB1G6YHB81FBGN2DuzqSTtAyxGSwlhML2gNmsSopgJYbwi4YYiO1genNcE9G9wlgmLVHl8aZ7uAyqBeW6yStHGXyVwA4YKeM5zzXrNKDyPWuwN3NcrKLVooWjtFijgezEmnmJtxVWcHYN3r5hIzkg5rE0rs5Lc3ty0NogaPWJpHvDKgeKONgzwhPnncD0Hqnec4xXs9fFQDOABnk48z7aCM9H3Zh7MahE1pHFvnlaGRGTE8TM5jXC+soQHGD03HFabsl6O7q2vIJ5LayRULbmhvNQklGUZfVSVih5IHPlnzxXptKDUa/wBnFujETcXMPdkkeGnMQfOOHwPWHH+prX3GkzDWFvBHmFbGWIkMu4yGZZAoTOeVB56VT0oIlezVw+nWlu6kPLMk9/hgrIZHa4mw2eSHYKMZ6Csd7m6sILaHhVimuC2NjGe1i+VJ/lOwn2HK++r6vhUVaLO3D7XNKxjtWJrE71361toeyGoTypceIbLrKNowBsR4opVTgfu7yMnmsfQ/pbVvsab+SaqYCpnQ/pbVvsab+Saolz5bxe82iNdynpWt13tHa2UYlupliQsFUtnljk4AAJPAJ/pUg+sX+rkpYl7Sx5D3bKRc3I6EWyH5in+M/wBOhBhkyb/0owyN4fS0N7dEsoVAywRY4MksxAATPmCc+0ZzXHTPRkskyXuqTG6u1ZGXazJawbDuWOOIYyoY59bqecdc7vsp2HstOWRbWMqZNneMzs7vsBC5JPA5Y4GPnGt/QKUpQKUpQKUpQKUpQKUpQKUpQKUpQKl2OdcX+SwbH/MuFz/2hVRUuvGut/NYJj/LcNn8woKilKUClKUClKUClKUClK4u4AJJAAySTwAB5k0HKvOb/thFY6pqQKPNPMmnrbQQqWlmYJLnH8KjIyx6e+sq97Z3N9I9toyqQpKz30gzaw+0Qj++f4cdOoORNQ9nL6zu746dKZrpDp3fPcqsj3CziXvCXI3IN4jPBAABznGQG+Ho+n1IifWpD/uLS3crDbA+bSDmSTHBOcdceWL62tkjRI0UKiKqoB0VVGAB8ABWo7Mdpo7lTGzFbmMAXMMkfdTxn2mLcfVPkyllPka3lApSlApSlApSlApSlApSlApSlApSlApSlAqY1Q93rGnv/iwX8B+IMM6j7kl+6qepft8e7ht7wf8A1LiCZ8de6JME39BFK5/y0FRSgpQKUpQKUpQKUqN17t4xmay0yIXV2OJDn/ZbT+aeUeY/gHPGODwQ3naTtTa2MXe3Mm0HiNQN0srfwxoOWPT7+cVKJol9q5D6gGtbHgpZoxE9wOoN1IPmj+Qf1wRk7Xs32DWKXxl7Kbu9I5lkHycP8lvH0jUe3r16ZxVZQdFlZRwxpFEipGgwiooCqPYAKn9D+ltW+xpv5Jqp6mND+ltW+xpv5JqDZa52YtrvaZUIkT9jLGxjuIT7Y5lwy/DofMGtWun6vb8RXMF2g6LdqYbgD2eIiBVviYx8aqaUE7aa7qBkRJdKdQWUM8d3byRoCcFiCUcgdeFzx0rUdttdmtr+0aN22raarM0e5hFI0MaOm9QecHPwyauawb/RLeZg8sKuwSWMFhkhJRtkX4MODQecX/pH1Hw1z8nBFIbCHULZ42d9kbsEZXDLgyDJI42+Rz1rJvfSNfxNHAtoJ5kt4J7gQxXEnfd4xwsRRCI/UGSz8bjgDzq4/wDTFn9Wj/YC15XI8OORFj+D3ViSdg9NZYUayhIhG2HK8ouS23PUjcScHIyTQTV56SLqMajKbaIw2sxto8yMskkztEsZcEYRArsWPtwABya+67261G2kitfDxS3JhkuHEEV1JG6h9iRxqqlgxwcu3qrx7asm7PWpS4jNvGUuGZ7hSoKyscAswPU8L9wrAk7AaY0UcLWURjjLmMFc7N/LYbOcHzGcGgltV9Jd5Gb6RLWEQ2YsJJ1meRLorcxo5RVxgOrMw59gGM1uOx+tXs1/qsc7RGGCVUiCgh0yqso+aMgqSSSc7sgcV3R+jmzN7cXk0ccxkNs0KvEMW/cxiP1Tn1gcKcEcbRW8g0K2S4kukhRZ5FCyyAYd1GMBvb0X7hQRsPpNmN4tt3NlgziHI1aAzY7zZkQbclsc7OueKqO2Cy+CuGhnaF0jkcOiqXwilio3AgZxjOMjyrKGgWgfvBbQ7927d3Me/dnO7djOc85rLngV0ZHUMrBlYHoykYIPxGaCLstUmms9Ci71+9uRayzuGIdo4YhPKSw5wziJD7RKRXG41C4a4urBJnEklyhVgx3QW/dJLIyH93+Ee96rLbRLeNoWSMKYYjBDgnbHEShKKucD5kfPX1RXammwrK84jUSuArvj12AxgE+zgfcK1x3iu9x6sstJvrU+jjFqcHCieMnIUDvVLEnoOuSTg+84rkmowt82WM+ts4dT63J29euAePdU9D2CjXae8GQIhnuhnKXJuc5z1Odnw591dbdgdyzLJcswlMXeHu/lCI2kcEMWIVsuBkADC4AGat04u0z683Y/asjkVgGUgggEEHIIPmD50rrs4CkcaEglVVSVUKDgYyEHC/DypWMuiPk7qx9QskmilhkGUkR0ce1XBUj7iayKVCU72Fvna17iY5ntGa2uM9WMeNknweMxv/mNUVSfaA+Bu01EfsJAkGo+xFB+RuT9hmKMf4Xz+7VWDQfaUpQKxNU1WC2iea4lWONRlmc4A93vJ8gOTWk7UduorR1t4ka5vH/ZW0PMh/mkbpGnnk+XlWt0vsNNcSpeaw6zyr60Fsn/AMK0+CH9q/8AM2f64BoMXxeoazxD3ljpx6ykbb68X/dL/cxn+I8n38irHQuz9tZwrBbRLGg8h85j5szdWb3mtjSgUpSgVMaH9Lat9jTfyTVT1MaH9Lat9jTfyTUFPSlKBSlKBSlKBSlKBSlKBSlKBSlKBSlKBSlKBSlaPUptUErC3hs2i42Ga4nSU8DO5VhYDnPQnjFBuJ4FdWR1DKwKurDKspGCCPMEZFR1tqv9k5trtm8GAxsZzltiqC3hZT/GoB2E/PAx84c5/f639X078Xc/p61mvaFqV7H3V1Z6dInPHjbxfZ5rAD5D7qC1kuEVC7MoQAsWYgKFHOSx4Ax51C3Hau71Nmg0j5OAErNfyJ6g9q20Z/aN/MeB9xrVaj2F1m4MEdw1pJaQqipbeLuFSTYAFaeUQbpiMe4f65qbcaxGqpHa6aiKAFVbm4VVA6AKLfAFBm9l+x1tYowiBaV+Z55TvuJ26kvIeevkOK3tTPiNb+r6d+Luf09PEa39X078Xc/p6CmpUz4jW/q+nfi7n9PTxGt/V9O/F3P6egpqVM+I1v6vp34u5/T08Rrf1fTvxdz+noKapjQ/pbVvsab+SavviNb+r6d+Luf09a6z03Wo7q6uRFp5M4t1ZfFXGE7kOBg+H5zuP3UFvSpnxGt/V9O/F3P6eniNb+r6d+Luf09BTUqZ8Rrf1fTvxdz+np4jW/q+nfi7n9PQU1KmfEa39X078Xc/p6eI1v6vp34u5/T0FNSpnxGt/V9P/F3P6evhudb/AMDTvxdz+noKelTHidb69xp34u5/T08Trf8Agad+Luf09BT0qZ8Rrf1fTvxdz+np4jW/q+nfi7n9PQU1KmfEa39X078Xc/p6eI1v6vp34u5/T0FNStLpUupGT/aorRY8HmCeZ5N3GPVaJRjr51uqBSlKBSlKBSlKBSlKBSlKBSlKBSlKBXmPZJ7j+00yZ++3ar/aYcy9yE71fB7Q3qAbcbNn7u6vTqUClKUClKUClKUEP27tcX2jTCSQE3ccRUSsIduyVye6ztLE7cnrhQKxe0fy0PaK44IitZbOI/8ADheaYj4ySqp/4NX7xKcEqDg5XIBwfaPYax7jSoXhlgaNe7lEolUDaH7zPeZ245bLZPXmg899JWnQLBYMZLNUgSZhZ3T91b3S7FB2BSPXT90YIy/37LdFKezdwlv3W5yI1YZkijNlOwj3kZK8L8cA1Xx6RAI44zGGWMAR95mQrj+Z8kn3k18utHhkmhndSZIdxhO9wqFlKE7AdpO1mGSCeTQZtKUoFKUoFKUoFKUoInVpbhZ7k2+oxiQvjupXAWMFYNqjflRjEjHAJPeYHPI52uozlo2bVrUrviLIqxgvGu/eACNwZsJ8MMPfW4v9LJLstrbsxbILRqSRtOWYnBLZCj/zNdUmkvzttLXOVzmJcEetkj2nAjHOOpoNZZibu9p1KGV0a4fiZvXVopQFYKd21WMTgryApA6AndabrdusEKyXkLOEjDs0yBmYKMk5wcnk8gfCuA0llIZLW3BVn7vA2jYwI8hw/qx5OOldA0xwONOtOOgBXrjHB2cef/nUNiO0dpzi4jOGCHDggMQzDJHQYVznp6p9hpF2ks2GRcxYxnmRVxxu88eWD8DWFNpz4wtjbHjJztxv9ZRxt59U55x84jzzRtJIPq2NqeTglUAA6DHqknjHs6n2DIb4HPNfa1MF1d4XNtGq+oMd6MgE46AY9UY+OK21ApSlApSlApSlApSlApSlApSlApSlApSlApSlApSlApSlApSl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78188" name="Picture 12" descr="http://users.rcn.com/jkimball.ma.ultranet/BiologyPages/L/Lineweaver_Bur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8864" y="1268760"/>
            <a:ext cx="5445824" cy="4805139"/>
          </a:xfrm>
          <a:prstGeom prst="rect">
            <a:avLst/>
          </a:prstGeom>
          <a:noFill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152800" y="260648"/>
            <a:ext cx="4248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2400" b="1" dirty="0" err="1" smtClean="0">
                <a:solidFill>
                  <a:srgbClr val="CC3300"/>
                </a:solidFill>
                <a:latin typeface="+mn-lt"/>
              </a:rPr>
              <a:t>Linewaver</a:t>
            </a:r>
            <a:r>
              <a:rPr lang="hu-HU" sz="2400" b="1" dirty="0" smtClean="0">
                <a:solidFill>
                  <a:srgbClr val="CC3300"/>
                </a:solidFill>
                <a:latin typeface="+mn-lt"/>
              </a:rPr>
              <a:t> – </a:t>
            </a:r>
            <a:r>
              <a:rPr lang="hu-HU" sz="2400" b="1" dirty="0" err="1" smtClean="0">
                <a:solidFill>
                  <a:srgbClr val="CC3300"/>
                </a:solidFill>
                <a:latin typeface="+mn-lt"/>
              </a:rPr>
              <a:t>Burk</a:t>
            </a:r>
            <a:r>
              <a:rPr lang="hu-HU" sz="2400" b="1" dirty="0" smtClean="0">
                <a:solidFill>
                  <a:srgbClr val="CC3300"/>
                </a:solidFill>
                <a:latin typeface="+mn-lt"/>
              </a:rPr>
              <a:t> ábrázolás</a:t>
            </a:r>
            <a:endParaRPr lang="en-US" sz="2400" b="1" dirty="0">
              <a:solidFill>
                <a:srgbClr val="CC3300"/>
              </a:solidFill>
              <a:latin typeface="+mn-lt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20" y="1628800"/>
            <a:ext cx="2505347" cy="94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520" y="2708920"/>
            <a:ext cx="3545301" cy="89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520" y="3717032"/>
            <a:ext cx="3167136" cy="10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ia számának helye 4"/>
          <p:cNvSpPr txBox="1">
            <a:spLocks noGrp="1"/>
          </p:cNvSpPr>
          <p:nvPr/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84D9988-38AD-4F00-85DD-1632E95B2399}" type="slidenum">
              <a:rPr lang="hu-HU" sz="1200">
                <a:solidFill>
                  <a:srgbClr val="CC3300"/>
                </a:solidFill>
              </a:rPr>
              <a:pPr algn="r"/>
              <a:t>19</a:t>
            </a:fld>
            <a:endParaRPr lang="hu-HU" sz="1200">
              <a:solidFill>
                <a:srgbClr val="CC3300"/>
              </a:solidFill>
            </a:endParaRPr>
          </a:p>
        </p:txBody>
      </p:sp>
      <p:pic>
        <p:nvPicPr>
          <p:cNvPr id="8" name="Kép 7" descr="Fishbone biotechnologi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5999" cy="648607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72480" y="0"/>
            <a:ext cx="338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CC3300"/>
                </a:solidFill>
              </a:rPr>
              <a:t>A tananyag szerkezete:</a:t>
            </a:r>
            <a:endParaRPr lang="hu-HU" sz="2400" dirty="0">
              <a:solidFill>
                <a:srgbClr val="CC3300"/>
              </a:solidFill>
            </a:endParaRPr>
          </a:p>
        </p:txBody>
      </p:sp>
      <p:sp>
        <p:nvSpPr>
          <p:cNvPr id="5" name="Ellipszis 4"/>
          <p:cNvSpPr/>
          <p:nvPr/>
        </p:nvSpPr>
        <p:spPr bwMode="auto">
          <a:xfrm>
            <a:off x="4160912" y="3573016"/>
            <a:ext cx="1872208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ia számának helye 4"/>
          <p:cNvSpPr txBox="1">
            <a:spLocks noGrp="1"/>
          </p:cNvSpPr>
          <p:nvPr/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84D9988-38AD-4F00-85DD-1632E95B2399}" type="slidenum">
              <a:rPr lang="hu-HU" sz="1200">
                <a:solidFill>
                  <a:srgbClr val="CC3300"/>
                </a:solidFill>
              </a:rPr>
              <a:pPr algn="r"/>
              <a:t>2</a:t>
            </a:fld>
            <a:endParaRPr lang="hu-HU" sz="1200">
              <a:solidFill>
                <a:srgbClr val="CC3300"/>
              </a:solidFill>
            </a:endParaRPr>
          </a:p>
        </p:txBody>
      </p:sp>
      <p:pic>
        <p:nvPicPr>
          <p:cNvPr id="8" name="Kép 7" descr="Fishbone biotechnologi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5999" cy="648607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72480" y="0"/>
            <a:ext cx="338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CC3300"/>
                </a:solidFill>
              </a:rPr>
              <a:t>A tananyag szerkezete:</a:t>
            </a:r>
            <a:endParaRPr lang="hu-HU" sz="2400" dirty="0">
              <a:solidFill>
                <a:srgbClr val="CC3300"/>
              </a:solidFill>
            </a:endParaRPr>
          </a:p>
        </p:txBody>
      </p:sp>
      <p:sp>
        <p:nvSpPr>
          <p:cNvPr id="5" name="Ellipszis 4"/>
          <p:cNvSpPr/>
          <p:nvPr/>
        </p:nvSpPr>
        <p:spPr bwMode="auto">
          <a:xfrm>
            <a:off x="4016896" y="5589240"/>
            <a:ext cx="1872208" cy="5760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96816" y="188640"/>
            <a:ext cx="31454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b="1" dirty="0" smtClean="0">
                <a:solidFill>
                  <a:srgbClr val="CC3300"/>
                </a:solidFill>
                <a:latin typeface="+mn-lt"/>
              </a:rPr>
              <a:t>Enzimek elnevezése</a:t>
            </a:r>
            <a:endParaRPr lang="en-US" sz="2400" b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76536" y="836712"/>
            <a:ext cx="2114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CC3300"/>
                </a:solidFill>
                <a:latin typeface="+mn-lt"/>
              </a:rPr>
              <a:t>1. S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 – </a:t>
            </a:r>
            <a:r>
              <a:rPr lang="en-US" sz="2000" b="1" dirty="0" err="1">
                <a:solidFill>
                  <a:srgbClr val="CC3300"/>
                </a:solidFill>
                <a:latin typeface="+mn-lt"/>
              </a:rPr>
              <a:t>ut</a:t>
            </a:r>
            <a:r>
              <a:rPr lang="hu-HU" sz="2000" b="1" dirty="0" err="1">
                <a:solidFill>
                  <a:srgbClr val="CC3300"/>
                </a:solidFill>
                <a:latin typeface="+mn-lt"/>
              </a:rPr>
              <a:t>án</a:t>
            </a:r>
            <a:r>
              <a:rPr lang="hu-HU" sz="2000" b="1" dirty="0">
                <a:solidFill>
                  <a:srgbClr val="CC3300"/>
                </a:solidFill>
                <a:latin typeface="+mn-lt"/>
              </a:rPr>
              <a:t> </a:t>
            </a:r>
            <a:r>
              <a:rPr lang="hu-HU" sz="2000" b="1" dirty="0" smtClean="0">
                <a:solidFill>
                  <a:srgbClr val="CC3300"/>
                </a:solidFill>
                <a:latin typeface="+mn-lt"/>
              </a:rPr>
              <a:t>:       </a:t>
            </a:r>
            <a:endParaRPr lang="en-US" sz="2000" b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735288" y="818456"/>
            <a:ext cx="1710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CC3300"/>
                </a:solidFill>
                <a:latin typeface="+mn-lt"/>
              </a:rPr>
              <a:t>urea </a:t>
            </a:r>
            <a:r>
              <a:rPr lang="en-US" sz="2000" b="1">
                <a:solidFill>
                  <a:srgbClr val="CC3300"/>
                </a:solidFill>
                <a:latin typeface="+mn-lt"/>
              </a:rPr>
              <a:t> + viz    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4275163" y="1005781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hu-HU" sz="2000" b="1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4275163" y="1081981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hu-HU" sz="2000" b="1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884763" y="853381"/>
            <a:ext cx="1563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C3300"/>
                </a:solidFill>
                <a:latin typeface="+mn-lt"/>
              </a:rPr>
              <a:t>CO</a:t>
            </a:r>
            <a:r>
              <a:rPr lang="en-US" sz="2000" b="1" baseline="-25000">
                <a:solidFill>
                  <a:srgbClr val="CC3300"/>
                </a:solidFill>
                <a:latin typeface="+mn-lt"/>
              </a:rPr>
              <a:t>2</a:t>
            </a:r>
            <a:r>
              <a:rPr lang="en-US" sz="2000" b="1">
                <a:solidFill>
                  <a:srgbClr val="CC3300"/>
                </a:solidFill>
                <a:latin typeface="+mn-lt"/>
              </a:rPr>
              <a:t> + 2NH</a:t>
            </a:r>
            <a:r>
              <a:rPr lang="en-US" sz="2000" b="1" baseline="-25000">
                <a:solidFill>
                  <a:srgbClr val="CC3300"/>
                </a:solidFill>
                <a:latin typeface="+mn-lt"/>
              </a:rPr>
              <a:t>3</a:t>
            </a:r>
          </a:p>
        </p:txBody>
      </p:sp>
      <p:cxnSp>
        <p:nvCxnSpPr>
          <p:cNvPr id="8" name="AutoShape 10"/>
          <p:cNvCxnSpPr>
            <a:cxnSpLocks noChangeShapeType="1"/>
          </p:cNvCxnSpPr>
          <p:nvPr/>
        </p:nvCxnSpPr>
        <p:spPr bwMode="auto">
          <a:xfrm>
            <a:off x="3055963" y="1310581"/>
            <a:ext cx="838200" cy="381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944888" y="1484784"/>
            <a:ext cx="8547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CC3300"/>
                </a:solidFill>
                <a:latin typeface="+mn-lt"/>
              </a:rPr>
              <a:t>ure</a:t>
            </a:r>
            <a:r>
              <a:rPr lang="hu-HU" sz="2000" b="1" dirty="0" err="1">
                <a:solidFill>
                  <a:srgbClr val="CC3300"/>
                </a:solidFill>
                <a:latin typeface="+mn-lt"/>
              </a:rPr>
              <a:t>áz</a:t>
            </a:r>
            <a:endParaRPr lang="en-US" sz="2000" b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776536" y="2284512"/>
            <a:ext cx="69672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CC3300"/>
                </a:solidFill>
                <a:latin typeface="+mn-lt"/>
              </a:rPr>
              <a:t>2</a:t>
            </a:r>
            <a:r>
              <a:rPr lang="hu-HU" sz="2000" b="1" dirty="0" smtClean="0">
                <a:solidFill>
                  <a:srgbClr val="CC3300"/>
                </a:solidFill>
                <a:latin typeface="+mn-lt"/>
              </a:rPr>
              <a:t>. Reakció </a:t>
            </a:r>
            <a:r>
              <a:rPr lang="hu-HU" sz="2000" b="1" dirty="0">
                <a:solidFill>
                  <a:srgbClr val="CC3300"/>
                </a:solidFill>
                <a:latin typeface="+mn-lt"/>
              </a:rPr>
              <a:t>(és S) </a:t>
            </a:r>
            <a:r>
              <a:rPr lang="hu-HU" sz="2000" b="1" dirty="0" smtClean="0">
                <a:solidFill>
                  <a:srgbClr val="CC3300"/>
                </a:solidFill>
                <a:latin typeface="+mn-lt"/>
              </a:rPr>
              <a:t>után:  </a:t>
            </a:r>
            <a:r>
              <a:rPr lang="hu-HU" sz="2000" b="1" dirty="0" err="1" smtClean="0">
                <a:solidFill>
                  <a:srgbClr val="CC3300"/>
                </a:solidFill>
                <a:latin typeface="+mn-lt"/>
              </a:rPr>
              <a:t>EtOH</a:t>
            </a:r>
            <a:r>
              <a:rPr lang="hu-HU" sz="2000" b="1" dirty="0" smtClean="0">
                <a:solidFill>
                  <a:srgbClr val="CC3300"/>
                </a:solidFill>
                <a:latin typeface="+mn-lt"/>
              </a:rPr>
              <a:t>               </a:t>
            </a:r>
            <a:r>
              <a:rPr lang="hu-HU" sz="2000" b="1" dirty="0" err="1">
                <a:solidFill>
                  <a:srgbClr val="CC3300"/>
                </a:solidFill>
                <a:latin typeface="+mn-lt"/>
              </a:rPr>
              <a:t>AcO</a:t>
            </a:r>
            <a:r>
              <a:rPr lang="hu-HU" sz="2000" b="1" dirty="0">
                <a:solidFill>
                  <a:srgbClr val="CC3300"/>
                </a:solidFill>
                <a:latin typeface="+mn-lt"/>
              </a:rPr>
              <a:t>              </a:t>
            </a:r>
            <a:r>
              <a:rPr lang="hu-HU" sz="2000" b="1" dirty="0" err="1">
                <a:solidFill>
                  <a:srgbClr val="CC3300"/>
                </a:solidFill>
                <a:latin typeface="+mn-lt"/>
              </a:rPr>
              <a:t>AcOH</a:t>
            </a:r>
            <a:endParaRPr lang="en-US" sz="2000" b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591272" y="2834680"/>
            <a:ext cx="28360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CC3300"/>
                </a:solidFill>
                <a:latin typeface="+mn-lt"/>
              </a:rPr>
              <a:t>alkohol</a:t>
            </a:r>
            <a:r>
              <a:rPr lang="en-US" sz="2000" b="1">
                <a:solidFill>
                  <a:srgbClr val="CC3300"/>
                </a:solidFill>
                <a:latin typeface="+mn-lt"/>
              </a:rPr>
              <a:t>-</a:t>
            </a:r>
            <a:r>
              <a:rPr lang="hu-HU" sz="2000" b="1">
                <a:solidFill>
                  <a:srgbClr val="CC3300"/>
                </a:solidFill>
                <a:latin typeface="+mn-lt"/>
              </a:rPr>
              <a:t>dehidrogenáz</a:t>
            </a:r>
            <a:endParaRPr lang="en-US" sz="2000" b="1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592960" y="2492896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 sz="2000" b="1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6177136" y="2492896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 sz="2000" b="1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953000" y="1412776"/>
            <a:ext cx="1444626" cy="40011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CC3300"/>
                </a:solidFill>
                <a:latin typeface="+mn-lt"/>
              </a:rPr>
              <a:t>S</a:t>
            </a:r>
            <a:r>
              <a:rPr lang="en-US" sz="2000" b="1">
                <a:solidFill>
                  <a:srgbClr val="CC3300"/>
                </a:solidFill>
                <a:latin typeface="+mn-lt"/>
              </a:rPr>
              <a:t>-n</a:t>
            </a:r>
            <a:r>
              <a:rPr lang="hu-HU" sz="2000" b="1">
                <a:solidFill>
                  <a:srgbClr val="CC3300"/>
                </a:solidFill>
                <a:latin typeface="+mn-lt"/>
              </a:rPr>
              <a:t>év </a:t>
            </a:r>
            <a:r>
              <a:rPr lang="en-US" sz="2000" b="1">
                <a:solidFill>
                  <a:srgbClr val="CC3300"/>
                </a:solidFill>
                <a:latin typeface="+mn-lt"/>
              </a:rPr>
              <a:t>+ </a:t>
            </a:r>
            <a:r>
              <a:rPr lang="hu-HU" sz="2000" b="1">
                <a:solidFill>
                  <a:srgbClr val="CC3300"/>
                </a:solidFill>
                <a:latin typeface="+mn-lt"/>
              </a:rPr>
              <a:t>áz</a:t>
            </a:r>
            <a:endParaRPr lang="en-US" sz="2000" b="1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660976" y="2834680"/>
            <a:ext cx="3324472" cy="40011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CC3300"/>
                </a:solidFill>
                <a:latin typeface="+mn-lt"/>
              </a:rPr>
              <a:t>   (</a:t>
            </a:r>
            <a:r>
              <a:rPr lang="hu-HU" sz="2000" b="1" dirty="0">
                <a:solidFill>
                  <a:srgbClr val="CC3300"/>
                </a:solidFill>
                <a:latin typeface="+mn-lt"/>
              </a:rPr>
              <a:t>S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-n</a:t>
            </a:r>
            <a:r>
              <a:rPr lang="hu-HU" sz="2000" b="1" dirty="0">
                <a:solidFill>
                  <a:srgbClr val="CC3300"/>
                </a:solidFill>
                <a:latin typeface="+mn-lt"/>
              </a:rPr>
              <a:t>év)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+</a:t>
            </a:r>
            <a:r>
              <a:rPr lang="hu-HU" sz="2000" b="1" dirty="0">
                <a:solidFill>
                  <a:srgbClr val="CC3300"/>
                </a:solidFill>
                <a:latin typeface="+mn-lt"/>
              </a:rPr>
              <a:t>reakciónév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+ </a:t>
            </a:r>
            <a:r>
              <a:rPr lang="hu-HU" sz="2000" b="1" dirty="0" err="1">
                <a:solidFill>
                  <a:srgbClr val="CC3300"/>
                </a:solidFill>
                <a:latin typeface="+mn-lt"/>
              </a:rPr>
              <a:t>áz</a:t>
            </a:r>
            <a:endParaRPr lang="en-US" sz="2000" b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776536" y="5085184"/>
            <a:ext cx="735169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 dirty="0" smtClean="0">
                <a:solidFill>
                  <a:srgbClr val="CC3300"/>
                </a:solidFill>
                <a:latin typeface="+mn-lt"/>
              </a:rPr>
              <a:t>4</a:t>
            </a:r>
            <a:r>
              <a:rPr lang="en-US" sz="2000" b="1" dirty="0" smtClean="0">
                <a:solidFill>
                  <a:srgbClr val="CC3300"/>
                </a:solidFill>
                <a:latin typeface="+mn-lt"/>
              </a:rPr>
              <a:t>.</a:t>
            </a:r>
            <a:r>
              <a:rPr lang="en-US" sz="2000" b="1" dirty="0" err="1" smtClean="0">
                <a:solidFill>
                  <a:srgbClr val="CC3300"/>
                </a:solidFill>
                <a:latin typeface="+mn-lt"/>
              </a:rPr>
              <a:t>Trivi</a:t>
            </a:r>
            <a:r>
              <a:rPr lang="hu-HU" sz="2000" b="1" dirty="0" err="1">
                <a:solidFill>
                  <a:srgbClr val="CC3300"/>
                </a:solidFill>
                <a:latin typeface="+mn-lt"/>
              </a:rPr>
              <a:t>ális</a:t>
            </a:r>
            <a:r>
              <a:rPr lang="hu-HU" sz="2000" b="1" dirty="0">
                <a:solidFill>
                  <a:srgbClr val="CC3300"/>
                </a:solidFill>
                <a:latin typeface="+mn-lt"/>
              </a:rPr>
              <a:t> nevek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:     </a:t>
            </a:r>
            <a:r>
              <a:rPr lang="hu-HU" sz="2000" b="1" dirty="0" smtClean="0">
                <a:solidFill>
                  <a:srgbClr val="CC3300"/>
                </a:solidFill>
                <a:latin typeface="+mn-lt"/>
              </a:rPr>
              <a:t>alapnév</a:t>
            </a:r>
            <a:r>
              <a:rPr lang="en-US" sz="2000" b="1" dirty="0" smtClean="0">
                <a:solidFill>
                  <a:srgbClr val="CC3300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+  -</a:t>
            </a:r>
            <a:r>
              <a:rPr lang="en-US" sz="2000" b="1" dirty="0" smtClean="0">
                <a:solidFill>
                  <a:srgbClr val="CC3300"/>
                </a:solidFill>
                <a:latin typeface="+mn-lt"/>
              </a:rPr>
              <a:t>in</a:t>
            </a:r>
            <a:endParaRPr lang="hu-HU" sz="2000" b="1" dirty="0" smtClean="0">
              <a:solidFill>
                <a:srgbClr val="CC3300"/>
              </a:solidFill>
              <a:latin typeface="+mn-lt"/>
            </a:endParaRPr>
          </a:p>
          <a:p>
            <a:endParaRPr lang="en-US" sz="2000" b="1" dirty="0">
              <a:solidFill>
                <a:srgbClr val="CC3300"/>
              </a:solidFill>
              <a:latin typeface="+mn-lt"/>
            </a:endParaRPr>
          </a:p>
          <a:p>
            <a:r>
              <a:rPr lang="en-US" sz="2000" b="1" dirty="0">
                <a:solidFill>
                  <a:srgbClr val="CC3300"/>
                </a:solidFill>
                <a:latin typeface="+mn-lt"/>
              </a:rPr>
              <a:t>                        </a:t>
            </a:r>
            <a:r>
              <a:rPr lang="en-US" sz="2000" b="1" dirty="0" err="1">
                <a:solidFill>
                  <a:srgbClr val="CC3300"/>
                </a:solidFill>
                <a:latin typeface="+mn-lt"/>
              </a:rPr>
              <a:t>pepszin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, </a:t>
            </a:r>
            <a:r>
              <a:rPr lang="en-US" sz="2000" b="1" dirty="0" err="1">
                <a:solidFill>
                  <a:srgbClr val="CC3300"/>
                </a:solidFill>
                <a:latin typeface="+mn-lt"/>
              </a:rPr>
              <a:t>tripszin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, rennin            </a:t>
            </a:r>
            <a:r>
              <a:rPr lang="en-US" sz="2000" b="1" dirty="0" err="1">
                <a:solidFill>
                  <a:srgbClr val="CC3300"/>
                </a:solidFill>
                <a:latin typeface="+mn-lt"/>
              </a:rPr>
              <a:t>feh</a:t>
            </a:r>
            <a:r>
              <a:rPr lang="hu-HU" sz="2000" b="1" dirty="0">
                <a:solidFill>
                  <a:srgbClr val="CC3300"/>
                </a:solidFill>
                <a:latin typeface="+mn-lt"/>
              </a:rPr>
              <a:t>é</a:t>
            </a:r>
            <a:r>
              <a:rPr lang="en-US" sz="2000" b="1" dirty="0" err="1">
                <a:solidFill>
                  <a:srgbClr val="CC3300"/>
                </a:solidFill>
                <a:latin typeface="+mn-lt"/>
              </a:rPr>
              <a:t>rjebont</a:t>
            </a:r>
            <a:r>
              <a:rPr lang="hu-HU" sz="2000" b="1" dirty="0">
                <a:solidFill>
                  <a:srgbClr val="CC3300"/>
                </a:solidFill>
                <a:latin typeface="+mn-lt"/>
              </a:rPr>
              <a:t>ók</a:t>
            </a:r>
            <a:endParaRPr lang="en-US" sz="2000" b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3080792" y="5013176"/>
            <a:ext cx="2016224" cy="5334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sz="2000" b="1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776536" y="3717032"/>
            <a:ext cx="9030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 dirty="0" smtClean="0">
                <a:solidFill>
                  <a:srgbClr val="CC3300"/>
                </a:solidFill>
                <a:latin typeface="+mn-lt"/>
              </a:rPr>
              <a:t>3. Reakció </a:t>
            </a:r>
            <a:r>
              <a:rPr lang="hu-HU" sz="2000" b="1" dirty="0">
                <a:solidFill>
                  <a:srgbClr val="CC3300"/>
                </a:solidFill>
                <a:latin typeface="+mn-lt"/>
              </a:rPr>
              <a:t>(és </a:t>
            </a:r>
            <a:r>
              <a:rPr lang="hu-HU" sz="2000" b="1" dirty="0" smtClean="0">
                <a:solidFill>
                  <a:srgbClr val="CC3300"/>
                </a:solidFill>
                <a:latin typeface="+mn-lt"/>
              </a:rPr>
              <a:t>P): után </a:t>
            </a:r>
            <a:r>
              <a:rPr lang="hu-HU" sz="2000" b="1" dirty="0" err="1" smtClean="0">
                <a:solidFill>
                  <a:srgbClr val="CC3300"/>
                </a:solidFill>
                <a:latin typeface="+mn-lt"/>
              </a:rPr>
              <a:t>Glutamát</a:t>
            </a:r>
            <a:r>
              <a:rPr lang="hu-HU" sz="2000" b="1" dirty="0" smtClean="0">
                <a:solidFill>
                  <a:srgbClr val="CC3300"/>
                </a:solidFill>
                <a:latin typeface="+mn-lt"/>
              </a:rPr>
              <a:t> + ATP + NH3 → Glutamin + ADP + foszfát</a:t>
            </a:r>
            <a:endParaRPr lang="hu-HU" sz="2000" b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2689866" y="4267200"/>
            <a:ext cx="2446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 dirty="0" smtClean="0">
                <a:solidFill>
                  <a:srgbClr val="CC3300"/>
                </a:solidFill>
                <a:latin typeface="+mn-lt"/>
              </a:rPr>
              <a:t>Glutamin </a:t>
            </a:r>
            <a:r>
              <a:rPr lang="hu-HU" sz="2000" b="1" dirty="0" err="1" smtClean="0">
                <a:solidFill>
                  <a:srgbClr val="CC3300"/>
                </a:solidFill>
                <a:latin typeface="+mn-lt"/>
              </a:rPr>
              <a:t>szintetáz</a:t>
            </a:r>
            <a:endParaRPr lang="en-US" sz="2000" b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5241032" y="4293096"/>
            <a:ext cx="3225878" cy="40011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CC3300"/>
                </a:solidFill>
                <a:latin typeface="+mn-lt"/>
              </a:rPr>
              <a:t>   (P</a:t>
            </a:r>
            <a:r>
              <a:rPr lang="en-US" sz="2000" b="1" dirty="0" smtClean="0">
                <a:solidFill>
                  <a:srgbClr val="CC3300"/>
                </a:solidFill>
                <a:latin typeface="+mn-lt"/>
              </a:rPr>
              <a:t>-n</a:t>
            </a:r>
            <a:r>
              <a:rPr lang="hu-HU" sz="2000" b="1" dirty="0">
                <a:solidFill>
                  <a:srgbClr val="CC3300"/>
                </a:solidFill>
                <a:latin typeface="+mn-lt"/>
              </a:rPr>
              <a:t>év)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+</a:t>
            </a:r>
            <a:r>
              <a:rPr lang="hu-HU" sz="2000" b="1" dirty="0">
                <a:solidFill>
                  <a:srgbClr val="CC3300"/>
                </a:solidFill>
                <a:latin typeface="+mn-lt"/>
              </a:rPr>
              <a:t>reakciónév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+ </a:t>
            </a:r>
            <a:r>
              <a:rPr lang="hu-HU" sz="2000" b="1" dirty="0" err="1">
                <a:solidFill>
                  <a:srgbClr val="CC3300"/>
                </a:solidFill>
                <a:latin typeface="+mn-lt"/>
              </a:rPr>
              <a:t>áz</a:t>
            </a:r>
            <a:endParaRPr lang="en-US" sz="2000" b="1" dirty="0">
              <a:solidFill>
                <a:srgbClr val="CC33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4800" y="2321114"/>
            <a:ext cx="815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53958" anchor="ctr">
            <a:spAutoFit/>
          </a:bodyPr>
          <a:lstStyle/>
          <a:p>
            <a:pPr algn="ctr">
              <a:tabLst>
                <a:tab pos="720725" algn="l"/>
              </a:tabLst>
            </a:pPr>
            <a:r>
              <a:rPr lang="en-US" sz="2400">
                <a:solidFill>
                  <a:srgbClr val="CC3300"/>
                </a:solidFill>
                <a:cs typeface="Arial" pitchFamily="34" charset="0"/>
              </a:rPr>
              <a:t>		</a:t>
            </a:r>
          </a:p>
          <a:p>
            <a:pPr algn="ctr">
              <a:tabLst>
                <a:tab pos="720725" algn="l"/>
              </a:tabLst>
            </a:pPr>
            <a:r>
              <a:rPr lang="en-US" sz="2400">
                <a:solidFill>
                  <a:srgbClr val="CC3300"/>
                </a:solidFill>
                <a:cs typeface="Arial" pitchFamily="34" charset="0"/>
              </a:rPr>
              <a:t> </a:t>
            </a:r>
            <a:r>
              <a:rPr lang="en-US" sz="2400" b="1">
                <a:solidFill>
                  <a:srgbClr val="CC3300"/>
                </a:solidFill>
                <a:cs typeface="Arial" pitchFamily="34" charset="0"/>
              </a:rPr>
              <a:t>E.C.1.1.1.49. D-glucose-6P: NADP 1-oxydoreductase</a:t>
            </a:r>
          </a:p>
          <a:p>
            <a:pPr algn="ctr">
              <a:tabLst>
                <a:tab pos="720725" algn="l"/>
              </a:tabLst>
            </a:pPr>
            <a:r>
              <a:rPr lang="en-US" sz="2400">
                <a:solidFill>
                  <a:srgbClr val="CC3300"/>
                </a:solidFill>
                <a:cs typeface="Arial" pitchFamily="34" charset="0"/>
              </a:rPr>
              <a:t>       		              </a:t>
            </a:r>
          </a:p>
          <a:p>
            <a:pPr algn="ctr">
              <a:tabLst>
                <a:tab pos="720725" algn="l"/>
              </a:tabLst>
            </a:pPr>
            <a:r>
              <a:rPr lang="en-US" sz="2400">
                <a:solidFill>
                  <a:srgbClr val="CC3300"/>
                </a:solidFill>
                <a:cs typeface="Arial" pitchFamily="34" charset="0"/>
              </a:rPr>
              <a:t>		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321152" y="4293096"/>
            <a:ext cx="30412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  <a:cs typeface="Arial" pitchFamily="34" charset="0"/>
              </a:rPr>
              <a:t>a </a:t>
            </a:r>
            <a:r>
              <a:rPr lang="en-US" sz="2400" b="1" dirty="0" err="1">
                <a:solidFill>
                  <a:srgbClr val="CC3300"/>
                </a:solidFill>
                <a:cs typeface="Arial" pitchFamily="34" charset="0"/>
              </a:rPr>
              <a:t>reakció</a:t>
            </a:r>
            <a:r>
              <a:rPr lang="en-US" sz="2400" b="1" dirty="0">
                <a:solidFill>
                  <a:srgbClr val="CC3300"/>
                </a:solidFill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cs typeface="Arial" pitchFamily="34" charset="0"/>
              </a:rPr>
              <a:t>mibenléte</a:t>
            </a:r>
            <a:endParaRPr lang="en-US" sz="2400" b="1" dirty="0">
              <a:solidFill>
                <a:srgbClr val="CC3300"/>
              </a:solidFill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72000" y="838200"/>
            <a:ext cx="20665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3300"/>
                </a:solidFill>
                <a:cs typeface="Arial" pitchFamily="34" charset="0"/>
              </a:rPr>
              <a:t>koszubsztrát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14400" y="1219200"/>
            <a:ext cx="2392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3300"/>
                </a:solidFill>
                <a:cs typeface="Arial" pitchFamily="34" charset="0"/>
              </a:rPr>
              <a:t>katalógusszám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5025008" y="1268760"/>
            <a:ext cx="0" cy="14268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 sz="2400">
              <a:solidFill>
                <a:srgbClr val="CC3300"/>
              </a:solidFill>
              <a:cs typeface="Arial" pitchFamily="34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1712640" y="1772816"/>
            <a:ext cx="228600" cy="86409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 sz="2400">
              <a:solidFill>
                <a:srgbClr val="CC3300"/>
              </a:solidFill>
              <a:cs typeface="Arial" pitchFamily="34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1568624" y="3212976"/>
            <a:ext cx="1440160" cy="165618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hu-HU" sz="2400">
              <a:solidFill>
                <a:srgbClr val="CC3300"/>
              </a:solidFill>
              <a:cs typeface="Arial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09600" y="4876800"/>
            <a:ext cx="1707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3300"/>
                </a:solidFill>
                <a:cs typeface="Arial" pitchFamily="34" charset="0"/>
              </a:rPr>
              <a:t>szubsztrát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286000" y="5486400"/>
            <a:ext cx="5367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3300"/>
                </a:solidFill>
                <a:cs typeface="Arial" pitchFamily="34" charset="0"/>
              </a:rPr>
              <a:t>a támadás helye az 1 C-atomon van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4664968" y="3212976"/>
            <a:ext cx="1008112" cy="223224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hu-HU" sz="2400">
              <a:solidFill>
                <a:srgbClr val="CC3300"/>
              </a:solidFill>
              <a:cs typeface="Arial" pitchFamily="34" charset="0"/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6969224" y="3212976"/>
            <a:ext cx="504056" cy="108012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hu-HU" sz="2400">
              <a:solidFill>
                <a:srgbClr val="CC3300"/>
              </a:solidFill>
              <a:cs typeface="Arial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296816" y="188640"/>
            <a:ext cx="31454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b="1" dirty="0" smtClean="0">
                <a:solidFill>
                  <a:srgbClr val="CC3300"/>
                </a:solidFill>
                <a:latin typeface="+mn-lt"/>
              </a:rPr>
              <a:t>Enzimek elnevezése</a:t>
            </a:r>
            <a:endParaRPr lang="en-US" sz="2400" b="1" dirty="0">
              <a:solidFill>
                <a:srgbClr val="CC33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ia számának helye 4"/>
          <p:cNvSpPr txBox="1">
            <a:spLocks noGrp="1"/>
          </p:cNvSpPr>
          <p:nvPr/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84D9988-38AD-4F00-85DD-1632E95B2399}" type="slidenum">
              <a:rPr lang="hu-HU" sz="1200">
                <a:solidFill>
                  <a:srgbClr val="CC3300"/>
                </a:solidFill>
              </a:rPr>
              <a:pPr algn="r"/>
              <a:t>22</a:t>
            </a:fld>
            <a:endParaRPr lang="hu-HU" sz="1200">
              <a:solidFill>
                <a:srgbClr val="CC3300"/>
              </a:solidFill>
            </a:endParaRPr>
          </a:p>
        </p:txBody>
      </p:sp>
      <p:pic>
        <p:nvPicPr>
          <p:cNvPr id="8" name="Kép 7" descr="Fishbone biotechnologi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5999" cy="648607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72480" y="0"/>
            <a:ext cx="338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CC3300"/>
                </a:solidFill>
              </a:rPr>
              <a:t>A tananyag szerkezete:</a:t>
            </a:r>
            <a:endParaRPr lang="hu-HU" sz="2400" dirty="0">
              <a:solidFill>
                <a:srgbClr val="CC3300"/>
              </a:solidFill>
            </a:endParaRPr>
          </a:p>
        </p:txBody>
      </p:sp>
      <p:sp>
        <p:nvSpPr>
          <p:cNvPr id="5" name="Ellipszis 4"/>
          <p:cNvSpPr/>
          <p:nvPr/>
        </p:nvSpPr>
        <p:spPr bwMode="auto">
          <a:xfrm>
            <a:off x="3944888" y="3861048"/>
            <a:ext cx="1872208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1" name="Arc 33"/>
          <p:cNvSpPr>
            <a:spLocks/>
          </p:cNvSpPr>
          <p:nvPr/>
        </p:nvSpPr>
        <p:spPr bwMode="auto">
          <a:xfrm>
            <a:off x="4543690" y="3870325"/>
            <a:ext cx="1651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hu-HU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5123" y="1"/>
            <a:ext cx="7720144" cy="684213"/>
          </a:xfrm>
        </p:spPr>
        <p:txBody>
          <a:bodyPr/>
          <a:lstStyle/>
          <a:p>
            <a:r>
              <a:rPr lang="hu-HU" sz="2400" dirty="0" smtClean="0">
                <a:latin typeface="+mn-lt"/>
              </a:rPr>
              <a:t>KOMPETITÍV </a:t>
            </a:r>
            <a:r>
              <a:rPr lang="hu-HU" sz="2400" dirty="0">
                <a:latin typeface="+mn-lt"/>
              </a:rPr>
              <a:t>INHIBÍCIÓ 1.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030156" y="725488"/>
            <a:ext cx="76906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CC3300"/>
                </a:solidFill>
                <a:latin typeface="+mn-lt"/>
              </a:rPr>
              <a:t>VERSENGÉS    S  ÉS  I KÖZÖTT     AZ   E  AKTÍV HELYÉÉRT, VAGY.....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064569" y="1125538"/>
            <a:ext cx="2891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CC3300"/>
                </a:solidFill>
                <a:latin typeface="+mn-lt"/>
              </a:rPr>
              <a:t>KÖLCSÖNÖS KIZÁRÁS</a:t>
            </a:r>
            <a:r>
              <a:rPr lang="hu-HU" dirty="0">
                <a:solidFill>
                  <a:srgbClr val="CC3300"/>
                </a:solidFill>
                <a:latin typeface="+mn-lt"/>
              </a:rPr>
              <a:t> 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719109" y="1196975"/>
            <a:ext cx="4194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rgbClr val="CC3300"/>
                </a:solidFill>
                <a:latin typeface="+mn-lt"/>
              </a:rPr>
              <a:t>„I” </a:t>
            </a:r>
            <a:r>
              <a:rPr lang="hu-HU" sz="2400" b="1" dirty="0" err="1" smtClean="0">
                <a:solidFill>
                  <a:srgbClr val="CC3300"/>
                </a:solidFill>
                <a:latin typeface="+mn-lt"/>
              </a:rPr>
              <a:t>szubsztrát</a:t>
            </a:r>
            <a:r>
              <a:rPr lang="hu-HU" sz="2400" b="1" dirty="0" smtClean="0">
                <a:solidFill>
                  <a:srgbClr val="CC3300"/>
                </a:solidFill>
                <a:latin typeface="+mn-lt"/>
              </a:rPr>
              <a:t> analóg</a:t>
            </a:r>
            <a:endParaRPr lang="hu-HU" sz="2400" b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28481" y="1958976"/>
            <a:ext cx="21996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CC3300"/>
                </a:solidFill>
                <a:latin typeface="+mn-lt"/>
              </a:rPr>
              <a:t>MODELLEK</a:t>
            </a: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4708790" y="5241925"/>
            <a:ext cx="742950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hu-HU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4708790" y="5241925"/>
            <a:ext cx="742950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hu-HU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>
            <a:off x="4873890" y="5394325"/>
            <a:ext cx="742950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hu-HU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7670" name="AutoShape 22"/>
          <p:cNvSpPr>
            <a:spLocks noChangeArrowheads="1"/>
          </p:cNvSpPr>
          <p:nvPr/>
        </p:nvSpPr>
        <p:spPr bwMode="auto">
          <a:xfrm rot="10740000">
            <a:off x="5384668" y="3260725"/>
            <a:ext cx="742950" cy="533400"/>
          </a:xfrm>
          <a:prstGeom prst="triangle">
            <a:avLst>
              <a:gd name="adj" fmla="val 49995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5343393" y="2708275"/>
            <a:ext cx="804863" cy="7620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5615120" y="2940050"/>
            <a:ext cx="270908" cy="46230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hu-HU" sz="2400" b="1" dirty="0">
                <a:solidFill>
                  <a:schemeClr val="bg1"/>
                </a:solidFill>
                <a:latin typeface="+mn-lt"/>
              </a:rPr>
              <a:t>I</a:t>
            </a: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027753" y="2727325"/>
            <a:ext cx="773906" cy="1219200"/>
            <a:chOff x="2342" y="1718"/>
            <a:chExt cx="450" cy="768"/>
          </a:xfrm>
        </p:grpSpPr>
        <p:sp>
          <p:nvSpPr>
            <p:cNvPr id="27673" name="Rectangle 25"/>
            <p:cNvSpPr>
              <a:spLocks noChangeArrowheads="1"/>
            </p:cNvSpPr>
            <p:nvPr/>
          </p:nvSpPr>
          <p:spPr bwMode="auto">
            <a:xfrm>
              <a:off x="2342" y="1718"/>
              <a:ext cx="444" cy="43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>
                <a:solidFill>
                  <a:srgbClr val="CC3300"/>
                </a:solidFill>
                <a:latin typeface="+mn-lt"/>
              </a:endParaRPr>
            </a:p>
          </p:txBody>
        </p:sp>
        <p:sp>
          <p:nvSpPr>
            <p:cNvPr id="27674" name="AutoShape 26"/>
            <p:cNvSpPr>
              <a:spLocks noChangeArrowheads="1"/>
            </p:cNvSpPr>
            <p:nvPr/>
          </p:nvSpPr>
          <p:spPr bwMode="auto">
            <a:xfrm rot="10740000">
              <a:off x="2354" y="2150"/>
              <a:ext cx="438" cy="336"/>
            </a:xfrm>
            <a:prstGeom prst="triangle">
              <a:avLst>
                <a:gd name="adj" fmla="val 49995"/>
              </a:avLst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>
                <a:solidFill>
                  <a:srgbClr val="CC3300"/>
                </a:solidFill>
                <a:latin typeface="+mn-lt"/>
              </a:endParaRPr>
            </a:p>
          </p:txBody>
        </p:sp>
        <p:sp>
          <p:nvSpPr>
            <p:cNvPr id="27675" name="Rectangle 27"/>
            <p:cNvSpPr>
              <a:spLocks noChangeArrowheads="1"/>
            </p:cNvSpPr>
            <p:nvPr/>
          </p:nvSpPr>
          <p:spPr bwMode="auto">
            <a:xfrm>
              <a:off x="2458" y="1870"/>
              <a:ext cx="22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hu-HU" sz="2400" b="1" dirty="0">
                  <a:solidFill>
                    <a:srgbClr val="CC3300"/>
                  </a:solidFill>
                  <a:latin typeface="+mn-lt"/>
                </a:rPr>
                <a:t>S</a:t>
              </a:r>
            </a:p>
          </p:txBody>
        </p:sp>
      </p:grp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3635640" y="4022725"/>
            <a:ext cx="577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hu-HU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4213490" y="4022725"/>
            <a:ext cx="4953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hu-HU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 flipV="1">
            <a:off x="4708790" y="4022725"/>
            <a:ext cx="41275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hu-HU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5121540" y="4022725"/>
            <a:ext cx="412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hu-HU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7680" name="Freeform 32"/>
          <p:cNvSpPr>
            <a:spLocks/>
          </p:cNvSpPr>
          <p:nvPr/>
        </p:nvSpPr>
        <p:spPr bwMode="auto">
          <a:xfrm>
            <a:off x="3413788" y="4003675"/>
            <a:ext cx="2478219" cy="1087438"/>
          </a:xfrm>
          <a:custGeom>
            <a:avLst/>
            <a:gdLst/>
            <a:ahLst/>
            <a:cxnLst>
              <a:cxn ang="0">
                <a:pos x="99" y="0"/>
              </a:cxn>
              <a:cxn ang="0">
                <a:pos x="72" y="54"/>
              </a:cxn>
              <a:cxn ang="0">
                <a:pos x="54" y="108"/>
              </a:cxn>
              <a:cxn ang="0">
                <a:pos x="54" y="171"/>
              </a:cxn>
              <a:cxn ang="0">
                <a:pos x="54" y="225"/>
              </a:cxn>
              <a:cxn ang="0">
                <a:pos x="72" y="279"/>
              </a:cxn>
              <a:cxn ang="0">
                <a:pos x="72" y="333"/>
              </a:cxn>
              <a:cxn ang="0">
                <a:pos x="36" y="387"/>
              </a:cxn>
              <a:cxn ang="0">
                <a:pos x="0" y="441"/>
              </a:cxn>
              <a:cxn ang="0">
                <a:pos x="0" y="495"/>
              </a:cxn>
              <a:cxn ang="0">
                <a:pos x="9" y="549"/>
              </a:cxn>
              <a:cxn ang="0">
                <a:pos x="54" y="603"/>
              </a:cxn>
              <a:cxn ang="0">
                <a:pos x="108" y="639"/>
              </a:cxn>
              <a:cxn ang="0">
                <a:pos x="171" y="648"/>
              </a:cxn>
              <a:cxn ang="0">
                <a:pos x="225" y="648"/>
              </a:cxn>
              <a:cxn ang="0">
                <a:pos x="279" y="648"/>
              </a:cxn>
              <a:cxn ang="0">
                <a:pos x="342" y="648"/>
              </a:cxn>
              <a:cxn ang="0">
                <a:pos x="405" y="657"/>
              </a:cxn>
              <a:cxn ang="0">
                <a:pos x="468" y="666"/>
              </a:cxn>
              <a:cxn ang="0">
                <a:pos x="540" y="684"/>
              </a:cxn>
              <a:cxn ang="0">
                <a:pos x="612" y="684"/>
              </a:cxn>
              <a:cxn ang="0">
                <a:pos x="666" y="684"/>
              </a:cxn>
              <a:cxn ang="0">
                <a:pos x="720" y="684"/>
              </a:cxn>
              <a:cxn ang="0">
                <a:pos x="774" y="684"/>
              </a:cxn>
              <a:cxn ang="0">
                <a:pos x="828" y="675"/>
              </a:cxn>
              <a:cxn ang="0">
                <a:pos x="882" y="666"/>
              </a:cxn>
              <a:cxn ang="0">
                <a:pos x="936" y="648"/>
              </a:cxn>
              <a:cxn ang="0">
                <a:pos x="999" y="621"/>
              </a:cxn>
              <a:cxn ang="0">
                <a:pos x="1053" y="594"/>
              </a:cxn>
              <a:cxn ang="0">
                <a:pos x="1098" y="540"/>
              </a:cxn>
              <a:cxn ang="0">
                <a:pos x="1152" y="504"/>
              </a:cxn>
              <a:cxn ang="0">
                <a:pos x="1206" y="495"/>
              </a:cxn>
              <a:cxn ang="0">
                <a:pos x="1269" y="504"/>
              </a:cxn>
              <a:cxn ang="0">
                <a:pos x="1332" y="513"/>
              </a:cxn>
              <a:cxn ang="0">
                <a:pos x="1386" y="495"/>
              </a:cxn>
              <a:cxn ang="0">
                <a:pos x="1431" y="441"/>
              </a:cxn>
              <a:cxn ang="0">
                <a:pos x="1440" y="387"/>
              </a:cxn>
              <a:cxn ang="0">
                <a:pos x="1431" y="333"/>
              </a:cxn>
              <a:cxn ang="0">
                <a:pos x="1395" y="279"/>
              </a:cxn>
              <a:cxn ang="0">
                <a:pos x="1359" y="234"/>
              </a:cxn>
              <a:cxn ang="0">
                <a:pos x="1332" y="180"/>
              </a:cxn>
              <a:cxn ang="0">
                <a:pos x="1305" y="126"/>
              </a:cxn>
              <a:cxn ang="0">
                <a:pos x="1278" y="72"/>
              </a:cxn>
              <a:cxn ang="0">
                <a:pos x="1260" y="18"/>
              </a:cxn>
              <a:cxn ang="0">
                <a:pos x="1281" y="12"/>
              </a:cxn>
            </a:cxnLst>
            <a:rect l="0" t="0" r="r" b="b"/>
            <a:pathLst>
              <a:path w="1441" h="685">
                <a:moveTo>
                  <a:pt x="129" y="12"/>
                </a:moveTo>
                <a:lnTo>
                  <a:pt x="99" y="0"/>
                </a:lnTo>
                <a:lnTo>
                  <a:pt x="90" y="27"/>
                </a:lnTo>
                <a:lnTo>
                  <a:pt x="72" y="54"/>
                </a:lnTo>
                <a:lnTo>
                  <a:pt x="63" y="81"/>
                </a:lnTo>
                <a:lnTo>
                  <a:pt x="54" y="108"/>
                </a:lnTo>
                <a:lnTo>
                  <a:pt x="54" y="144"/>
                </a:lnTo>
                <a:lnTo>
                  <a:pt x="54" y="171"/>
                </a:lnTo>
                <a:lnTo>
                  <a:pt x="54" y="198"/>
                </a:lnTo>
                <a:lnTo>
                  <a:pt x="54" y="225"/>
                </a:lnTo>
                <a:lnTo>
                  <a:pt x="72" y="252"/>
                </a:lnTo>
                <a:lnTo>
                  <a:pt x="72" y="279"/>
                </a:lnTo>
                <a:lnTo>
                  <a:pt x="72" y="306"/>
                </a:lnTo>
                <a:lnTo>
                  <a:pt x="72" y="333"/>
                </a:lnTo>
                <a:lnTo>
                  <a:pt x="54" y="360"/>
                </a:lnTo>
                <a:lnTo>
                  <a:pt x="36" y="387"/>
                </a:lnTo>
                <a:lnTo>
                  <a:pt x="18" y="414"/>
                </a:lnTo>
                <a:lnTo>
                  <a:pt x="0" y="441"/>
                </a:lnTo>
                <a:lnTo>
                  <a:pt x="0" y="468"/>
                </a:lnTo>
                <a:lnTo>
                  <a:pt x="0" y="495"/>
                </a:lnTo>
                <a:lnTo>
                  <a:pt x="0" y="522"/>
                </a:lnTo>
                <a:lnTo>
                  <a:pt x="9" y="549"/>
                </a:lnTo>
                <a:lnTo>
                  <a:pt x="27" y="576"/>
                </a:lnTo>
                <a:lnTo>
                  <a:pt x="54" y="603"/>
                </a:lnTo>
                <a:lnTo>
                  <a:pt x="81" y="621"/>
                </a:lnTo>
                <a:lnTo>
                  <a:pt x="108" y="639"/>
                </a:lnTo>
                <a:lnTo>
                  <a:pt x="135" y="648"/>
                </a:lnTo>
                <a:lnTo>
                  <a:pt x="171" y="648"/>
                </a:lnTo>
                <a:lnTo>
                  <a:pt x="198" y="648"/>
                </a:lnTo>
                <a:lnTo>
                  <a:pt x="225" y="648"/>
                </a:lnTo>
                <a:lnTo>
                  <a:pt x="252" y="648"/>
                </a:lnTo>
                <a:lnTo>
                  <a:pt x="279" y="648"/>
                </a:lnTo>
                <a:lnTo>
                  <a:pt x="315" y="648"/>
                </a:lnTo>
                <a:lnTo>
                  <a:pt x="342" y="648"/>
                </a:lnTo>
                <a:lnTo>
                  <a:pt x="378" y="648"/>
                </a:lnTo>
                <a:lnTo>
                  <a:pt x="405" y="657"/>
                </a:lnTo>
                <a:lnTo>
                  <a:pt x="432" y="666"/>
                </a:lnTo>
                <a:lnTo>
                  <a:pt x="468" y="666"/>
                </a:lnTo>
                <a:lnTo>
                  <a:pt x="504" y="675"/>
                </a:lnTo>
                <a:lnTo>
                  <a:pt x="540" y="684"/>
                </a:lnTo>
                <a:lnTo>
                  <a:pt x="576" y="684"/>
                </a:lnTo>
                <a:lnTo>
                  <a:pt x="612" y="684"/>
                </a:lnTo>
                <a:lnTo>
                  <a:pt x="639" y="684"/>
                </a:lnTo>
                <a:lnTo>
                  <a:pt x="666" y="684"/>
                </a:lnTo>
                <a:lnTo>
                  <a:pt x="693" y="684"/>
                </a:lnTo>
                <a:lnTo>
                  <a:pt x="720" y="684"/>
                </a:lnTo>
                <a:lnTo>
                  <a:pt x="747" y="684"/>
                </a:lnTo>
                <a:lnTo>
                  <a:pt x="774" y="684"/>
                </a:lnTo>
                <a:lnTo>
                  <a:pt x="801" y="675"/>
                </a:lnTo>
                <a:lnTo>
                  <a:pt x="828" y="675"/>
                </a:lnTo>
                <a:lnTo>
                  <a:pt x="855" y="666"/>
                </a:lnTo>
                <a:lnTo>
                  <a:pt x="882" y="666"/>
                </a:lnTo>
                <a:lnTo>
                  <a:pt x="909" y="657"/>
                </a:lnTo>
                <a:lnTo>
                  <a:pt x="936" y="648"/>
                </a:lnTo>
                <a:lnTo>
                  <a:pt x="963" y="630"/>
                </a:lnTo>
                <a:lnTo>
                  <a:pt x="999" y="621"/>
                </a:lnTo>
                <a:lnTo>
                  <a:pt x="1026" y="603"/>
                </a:lnTo>
                <a:lnTo>
                  <a:pt x="1053" y="594"/>
                </a:lnTo>
                <a:lnTo>
                  <a:pt x="1080" y="567"/>
                </a:lnTo>
                <a:lnTo>
                  <a:pt x="1098" y="540"/>
                </a:lnTo>
                <a:lnTo>
                  <a:pt x="1125" y="522"/>
                </a:lnTo>
                <a:lnTo>
                  <a:pt x="1152" y="504"/>
                </a:lnTo>
                <a:lnTo>
                  <a:pt x="1179" y="495"/>
                </a:lnTo>
                <a:lnTo>
                  <a:pt x="1206" y="495"/>
                </a:lnTo>
                <a:lnTo>
                  <a:pt x="1242" y="495"/>
                </a:lnTo>
                <a:lnTo>
                  <a:pt x="1269" y="504"/>
                </a:lnTo>
                <a:lnTo>
                  <a:pt x="1296" y="513"/>
                </a:lnTo>
                <a:lnTo>
                  <a:pt x="1332" y="513"/>
                </a:lnTo>
                <a:lnTo>
                  <a:pt x="1359" y="513"/>
                </a:lnTo>
                <a:lnTo>
                  <a:pt x="1386" y="495"/>
                </a:lnTo>
                <a:lnTo>
                  <a:pt x="1413" y="468"/>
                </a:lnTo>
                <a:lnTo>
                  <a:pt x="1431" y="441"/>
                </a:lnTo>
                <a:lnTo>
                  <a:pt x="1440" y="414"/>
                </a:lnTo>
                <a:lnTo>
                  <a:pt x="1440" y="387"/>
                </a:lnTo>
                <a:lnTo>
                  <a:pt x="1440" y="360"/>
                </a:lnTo>
                <a:lnTo>
                  <a:pt x="1431" y="333"/>
                </a:lnTo>
                <a:lnTo>
                  <a:pt x="1413" y="306"/>
                </a:lnTo>
                <a:lnTo>
                  <a:pt x="1395" y="279"/>
                </a:lnTo>
                <a:lnTo>
                  <a:pt x="1368" y="261"/>
                </a:lnTo>
                <a:lnTo>
                  <a:pt x="1359" y="234"/>
                </a:lnTo>
                <a:lnTo>
                  <a:pt x="1350" y="207"/>
                </a:lnTo>
                <a:lnTo>
                  <a:pt x="1332" y="180"/>
                </a:lnTo>
                <a:lnTo>
                  <a:pt x="1314" y="153"/>
                </a:lnTo>
                <a:lnTo>
                  <a:pt x="1305" y="126"/>
                </a:lnTo>
                <a:lnTo>
                  <a:pt x="1287" y="99"/>
                </a:lnTo>
                <a:lnTo>
                  <a:pt x="1278" y="72"/>
                </a:lnTo>
                <a:lnTo>
                  <a:pt x="1278" y="45"/>
                </a:lnTo>
                <a:lnTo>
                  <a:pt x="1260" y="18"/>
                </a:lnTo>
                <a:lnTo>
                  <a:pt x="1281" y="12"/>
                </a:lnTo>
                <a:lnTo>
                  <a:pt x="1281" y="12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hu-HU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7682" name="Arc 34"/>
          <p:cNvSpPr>
            <a:spLocks/>
          </p:cNvSpPr>
          <p:nvPr/>
        </p:nvSpPr>
        <p:spPr bwMode="auto">
          <a:xfrm>
            <a:off x="4873890" y="3565525"/>
            <a:ext cx="57785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36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95"/>
                  <a:pt x="9631" y="35"/>
                  <a:pt x="21536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95"/>
                  <a:pt x="9631" y="35"/>
                  <a:pt x="21536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hu-HU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7685" name="Rectangle 37"/>
          <p:cNvSpPr>
            <a:spLocks noChangeArrowheads="1"/>
          </p:cNvSpPr>
          <p:nvPr/>
        </p:nvSpPr>
        <p:spPr bwMode="auto">
          <a:xfrm>
            <a:off x="2627842" y="2878138"/>
            <a:ext cx="19949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7695" name="Text Box 47"/>
          <p:cNvSpPr txBox="1">
            <a:spLocks noChangeArrowheads="1"/>
          </p:cNvSpPr>
          <p:nvPr/>
        </p:nvSpPr>
        <p:spPr bwMode="auto">
          <a:xfrm>
            <a:off x="1520296" y="5229226"/>
            <a:ext cx="82365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hu-HU" sz="2400" b="1">
                <a:solidFill>
                  <a:srgbClr val="CC3300"/>
                </a:solidFill>
                <a:latin typeface="+mn-lt"/>
              </a:rPr>
              <a:t>MODELL: Klasszikus  kompetitív inhibíció</a:t>
            </a:r>
          </a:p>
          <a:p>
            <a:pPr marL="342900" indent="-342900"/>
            <a:r>
              <a:rPr lang="hu-HU" sz="2400" b="1">
                <a:solidFill>
                  <a:srgbClr val="CC3300"/>
                </a:solidFill>
                <a:latin typeface="+mn-lt"/>
              </a:rPr>
              <a:t>Az  I verseng  S-sel ugyanazon aktív hely elfoglalásáért</a:t>
            </a:r>
          </a:p>
        </p:txBody>
      </p:sp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3728864" y="4293096"/>
            <a:ext cx="39113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hu-HU" sz="2400" b="1" dirty="0" smtClean="0">
                <a:solidFill>
                  <a:srgbClr val="CC3300"/>
                </a:solidFill>
                <a:latin typeface="+mn-lt"/>
              </a:rPr>
              <a:t>E</a:t>
            </a:r>
            <a:endParaRPr lang="hu-HU" sz="2400" b="1" dirty="0">
              <a:solidFill>
                <a:srgbClr val="CC33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5123" y="1"/>
            <a:ext cx="7720144" cy="684213"/>
          </a:xfrm>
        </p:spPr>
        <p:txBody>
          <a:bodyPr/>
          <a:lstStyle/>
          <a:p>
            <a:r>
              <a:rPr lang="hu-HU" sz="2400" dirty="0" smtClean="0"/>
              <a:t>KOMPETITÍV </a:t>
            </a:r>
            <a:r>
              <a:rPr lang="hu-HU" sz="2400" dirty="0"/>
              <a:t>INHIBÍCIÓ 2.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975123" y="692150"/>
            <a:ext cx="21996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CC3300"/>
                </a:solidFill>
              </a:rPr>
              <a:t>MODELLEK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293519" y="2492375"/>
            <a:ext cx="272415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6632" name="Freeform 8"/>
          <p:cNvSpPr>
            <a:spLocks/>
          </p:cNvSpPr>
          <p:nvPr/>
        </p:nvSpPr>
        <p:spPr bwMode="auto">
          <a:xfrm>
            <a:off x="2221971" y="2565400"/>
            <a:ext cx="5463779" cy="1985963"/>
          </a:xfrm>
          <a:custGeom>
            <a:avLst/>
            <a:gdLst/>
            <a:ahLst/>
            <a:cxnLst>
              <a:cxn ang="0">
                <a:pos x="498" y="20"/>
              </a:cxn>
              <a:cxn ang="0">
                <a:pos x="410" y="20"/>
              </a:cxn>
              <a:cxn ang="0">
                <a:pos x="337" y="94"/>
              </a:cxn>
              <a:cxn ang="0">
                <a:pos x="307" y="211"/>
              </a:cxn>
              <a:cxn ang="0">
                <a:pos x="263" y="313"/>
              </a:cxn>
              <a:cxn ang="0">
                <a:pos x="220" y="401"/>
              </a:cxn>
              <a:cxn ang="0">
                <a:pos x="161" y="489"/>
              </a:cxn>
              <a:cxn ang="0">
                <a:pos x="102" y="577"/>
              </a:cxn>
              <a:cxn ang="0">
                <a:pos x="44" y="679"/>
              </a:cxn>
              <a:cxn ang="0">
                <a:pos x="15" y="767"/>
              </a:cxn>
              <a:cxn ang="0">
                <a:pos x="102" y="855"/>
              </a:cxn>
              <a:cxn ang="0">
                <a:pos x="190" y="913"/>
              </a:cxn>
              <a:cxn ang="0">
                <a:pos x="293" y="986"/>
              </a:cxn>
              <a:cxn ang="0">
                <a:pos x="381" y="1001"/>
              </a:cxn>
              <a:cxn ang="0">
                <a:pos x="571" y="1001"/>
              </a:cxn>
              <a:cxn ang="0">
                <a:pos x="746" y="1001"/>
              </a:cxn>
              <a:cxn ang="0">
                <a:pos x="922" y="1001"/>
              </a:cxn>
              <a:cxn ang="0">
                <a:pos x="1098" y="1001"/>
              </a:cxn>
              <a:cxn ang="0">
                <a:pos x="1244" y="1001"/>
              </a:cxn>
              <a:cxn ang="0">
                <a:pos x="1420" y="1001"/>
              </a:cxn>
              <a:cxn ang="0">
                <a:pos x="1537" y="1001"/>
              </a:cxn>
              <a:cxn ang="0">
                <a:pos x="1712" y="1001"/>
              </a:cxn>
              <a:cxn ang="0">
                <a:pos x="1815" y="1001"/>
              </a:cxn>
              <a:cxn ang="0">
                <a:pos x="1917" y="986"/>
              </a:cxn>
              <a:cxn ang="0">
                <a:pos x="2034" y="986"/>
              </a:cxn>
              <a:cxn ang="0">
                <a:pos x="2122" y="986"/>
              </a:cxn>
              <a:cxn ang="0">
                <a:pos x="2224" y="1045"/>
              </a:cxn>
              <a:cxn ang="0">
                <a:pos x="2459" y="1133"/>
              </a:cxn>
              <a:cxn ang="0">
                <a:pos x="2663" y="1206"/>
              </a:cxn>
              <a:cxn ang="0">
                <a:pos x="2810" y="1250"/>
              </a:cxn>
              <a:cxn ang="0">
                <a:pos x="2971" y="1250"/>
              </a:cxn>
              <a:cxn ang="0">
                <a:pos x="3102" y="1133"/>
              </a:cxn>
              <a:cxn ang="0">
                <a:pos x="3146" y="1045"/>
              </a:cxn>
              <a:cxn ang="0">
                <a:pos x="3176" y="928"/>
              </a:cxn>
              <a:cxn ang="0">
                <a:pos x="3176" y="796"/>
              </a:cxn>
              <a:cxn ang="0">
                <a:pos x="3117" y="694"/>
              </a:cxn>
              <a:cxn ang="0">
                <a:pos x="3073" y="562"/>
              </a:cxn>
              <a:cxn ang="0">
                <a:pos x="3015" y="430"/>
              </a:cxn>
              <a:cxn ang="0">
                <a:pos x="2927" y="328"/>
              </a:cxn>
              <a:cxn ang="0">
                <a:pos x="2868" y="255"/>
              </a:cxn>
              <a:cxn ang="0">
                <a:pos x="2766" y="196"/>
              </a:cxn>
              <a:cxn ang="0">
                <a:pos x="2678" y="152"/>
              </a:cxn>
              <a:cxn ang="0">
                <a:pos x="2590" y="108"/>
              </a:cxn>
              <a:cxn ang="0">
                <a:pos x="2502" y="50"/>
              </a:cxn>
            </a:cxnLst>
            <a:rect l="0" t="0" r="r" b="b"/>
            <a:pathLst>
              <a:path w="3177" h="1251">
                <a:moveTo>
                  <a:pt x="545" y="0"/>
                </a:moveTo>
                <a:lnTo>
                  <a:pt x="498" y="20"/>
                </a:lnTo>
                <a:lnTo>
                  <a:pt x="454" y="20"/>
                </a:lnTo>
                <a:lnTo>
                  <a:pt x="410" y="20"/>
                </a:lnTo>
                <a:lnTo>
                  <a:pt x="366" y="50"/>
                </a:lnTo>
                <a:lnTo>
                  <a:pt x="337" y="94"/>
                </a:lnTo>
                <a:lnTo>
                  <a:pt x="322" y="138"/>
                </a:lnTo>
                <a:lnTo>
                  <a:pt x="307" y="211"/>
                </a:lnTo>
                <a:lnTo>
                  <a:pt x="278" y="269"/>
                </a:lnTo>
                <a:lnTo>
                  <a:pt x="263" y="313"/>
                </a:lnTo>
                <a:lnTo>
                  <a:pt x="234" y="357"/>
                </a:lnTo>
                <a:lnTo>
                  <a:pt x="220" y="401"/>
                </a:lnTo>
                <a:lnTo>
                  <a:pt x="205" y="445"/>
                </a:lnTo>
                <a:lnTo>
                  <a:pt x="161" y="489"/>
                </a:lnTo>
                <a:lnTo>
                  <a:pt x="146" y="533"/>
                </a:lnTo>
                <a:lnTo>
                  <a:pt x="102" y="577"/>
                </a:lnTo>
                <a:lnTo>
                  <a:pt x="73" y="635"/>
                </a:lnTo>
                <a:lnTo>
                  <a:pt x="44" y="679"/>
                </a:lnTo>
                <a:lnTo>
                  <a:pt x="29" y="723"/>
                </a:lnTo>
                <a:lnTo>
                  <a:pt x="15" y="767"/>
                </a:lnTo>
                <a:lnTo>
                  <a:pt x="0" y="811"/>
                </a:lnTo>
                <a:lnTo>
                  <a:pt x="102" y="855"/>
                </a:lnTo>
                <a:lnTo>
                  <a:pt x="146" y="884"/>
                </a:lnTo>
                <a:lnTo>
                  <a:pt x="190" y="913"/>
                </a:lnTo>
                <a:lnTo>
                  <a:pt x="249" y="957"/>
                </a:lnTo>
                <a:lnTo>
                  <a:pt x="293" y="986"/>
                </a:lnTo>
                <a:lnTo>
                  <a:pt x="337" y="1001"/>
                </a:lnTo>
                <a:lnTo>
                  <a:pt x="381" y="1001"/>
                </a:lnTo>
                <a:lnTo>
                  <a:pt x="512" y="1001"/>
                </a:lnTo>
                <a:lnTo>
                  <a:pt x="571" y="1001"/>
                </a:lnTo>
                <a:lnTo>
                  <a:pt x="659" y="1001"/>
                </a:lnTo>
                <a:lnTo>
                  <a:pt x="746" y="1001"/>
                </a:lnTo>
                <a:lnTo>
                  <a:pt x="834" y="1001"/>
                </a:lnTo>
                <a:lnTo>
                  <a:pt x="922" y="1001"/>
                </a:lnTo>
                <a:lnTo>
                  <a:pt x="1010" y="1001"/>
                </a:lnTo>
                <a:lnTo>
                  <a:pt x="1098" y="1001"/>
                </a:lnTo>
                <a:lnTo>
                  <a:pt x="1185" y="1001"/>
                </a:lnTo>
                <a:lnTo>
                  <a:pt x="1244" y="1001"/>
                </a:lnTo>
                <a:lnTo>
                  <a:pt x="1302" y="1001"/>
                </a:lnTo>
                <a:lnTo>
                  <a:pt x="1420" y="1001"/>
                </a:lnTo>
                <a:lnTo>
                  <a:pt x="1478" y="1001"/>
                </a:lnTo>
                <a:lnTo>
                  <a:pt x="1537" y="1001"/>
                </a:lnTo>
                <a:lnTo>
                  <a:pt x="1581" y="1001"/>
                </a:lnTo>
                <a:lnTo>
                  <a:pt x="1712" y="1001"/>
                </a:lnTo>
                <a:lnTo>
                  <a:pt x="1756" y="1001"/>
                </a:lnTo>
                <a:lnTo>
                  <a:pt x="1815" y="1001"/>
                </a:lnTo>
                <a:lnTo>
                  <a:pt x="1859" y="986"/>
                </a:lnTo>
                <a:lnTo>
                  <a:pt x="1917" y="986"/>
                </a:lnTo>
                <a:lnTo>
                  <a:pt x="1976" y="986"/>
                </a:lnTo>
                <a:lnTo>
                  <a:pt x="2034" y="986"/>
                </a:lnTo>
                <a:lnTo>
                  <a:pt x="2078" y="986"/>
                </a:lnTo>
                <a:lnTo>
                  <a:pt x="2122" y="986"/>
                </a:lnTo>
                <a:lnTo>
                  <a:pt x="2181" y="1001"/>
                </a:lnTo>
                <a:lnTo>
                  <a:pt x="2224" y="1045"/>
                </a:lnTo>
                <a:lnTo>
                  <a:pt x="2341" y="1074"/>
                </a:lnTo>
                <a:lnTo>
                  <a:pt x="2459" y="1133"/>
                </a:lnTo>
                <a:lnTo>
                  <a:pt x="2546" y="1162"/>
                </a:lnTo>
                <a:lnTo>
                  <a:pt x="2663" y="1206"/>
                </a:lnTo>
                <a:lnTo>
                  <a:pt x="2751" y="1220"/>
                </a:lnTo>
                <a:lnTo>
                  <a:pt x="2810" y="1250"/>
                </a:lnTo>
                <a:lnTo>
                  <a:pt x="2854" y="1250"/>
                </a:lnTo>
                <a:lnTo>
                  <a:pt x="2971" y="1250"/>
                </a:lnTo>
                <a:lnTo>
                  <a:pt x="3073" y="1220"/>
                </a:lnTo>
                <a:lnTo>
                  <a:pt x="3102" y="1133"/>
                </a:lnTo>
                <a:lnTo>
                  <a:pt x="3132" y="1089"/>
                </a:lnTo>
                <a:lnTo>
                  <a:pt x="3146" y="1045"/>
                </a:lnTo>
                <a:lnTo>
                  <a:pt x="3176" y="986"/>
                </a:lnTo>
                <a:lnTo>
                  <a:pt x="3176" y="928"/>
                </a:lnTo>
                <a:lnTo>
                  <a:pt x="3176" y="840"/>
                </a:lnTo>
                <a:lnTo>
                  <a:pt x="3176" y="796"/>
                </a:lnTo>
                <a:lnTo>
                  <a:pt x="3161" y="738"/>
                </a:lnTo>
                <a:lnTo>
                  <a:pt x="3117" y="694"/>
                </a:lnTo>
                <a:lnTo>
                  <a:pt x="3102" y="606"/>
                </a:lnTo>
                <a:lnTo>
                  <a:pt x="3073" y="562"/>
                </a:lnTo>
                <a:lnTo>
                  <a:pt x="3044" y="474"/>
                </a:lnTo>
                <a:lnTo>
                  <a:pt x="3015" y="430"/>
                </a:lnTo>
                <a:lnTo>
                  <a:pt x="2971" y="386"/>
                </a:lnTo>
                <a:lnTo>
                  <a:pt x="2927" y="328"/>
                </a:lnTo>
                <a:lnTo>
                  <a:pt x="2883" y="299"/>
                </a:lnTo>
                <a:lnTo>
                  <a:pt x="2868" y="255"/>
                </a:lnTo>
                <a:lnTo>
                  <a:pt x="2824" y="225"/>
                </a:lnTo>
                <a:lnTo>
                  <a:pt x="2766" y="196"/>
                </a:lnTo>
                <a:lnTo>
                  <a:pt x="2722" y="181"/>
                </a:lnTo>
                <a:lnTo>
                  <a:pt x="2678" y="152"/>
                </a:lnTo>
                <a:lnTo>
                  <a:pt x="2634" y="138"/>
                </a:lnTo>
                <a:lnTo>
                  <a:pt x="2590" y="108"/>
                </a:lnTo>
                <a:lnTo>
                  <a:pt x="2546" y="79"/>
                </a:lnTo>
                <a:lnTo>
                  <a:pt x="2502" y="5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5604802" y="2563813"/>
            <a:ext cx="825500" cy="762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128302" y="2563813"/>
            <a:ext cx="1981200" cy="685800"/>
            <a:chOff x="864" y="1920"/>
            <a:chExt cx="1152" cy="432"/>
          </a:xfrm>
          <a:solidFill>
            <a:srgbClr val="CCFFCC"/>
          </a:solidFill>
        </p:grpSpPr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864" y="1920"/>
              <a:ext cx="432" cy="4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864" y="1920"/>
              <a:ext cx="1152" cy="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41" name="AutoShape 17"/>
            <p:cNvSpPr>
              <a:spLocks noChangeArrowheads="1"/>
            </p:cNvSpPr>
            <p:nvPr/>
          </p:nvSpPr>
          <p:spPr bwMode="auto">
            <a:xfrm rot="10740000">
              <a:off x="1584" y="2016"/>
              <a:ext cx="432" cy="336"/>
            </a:xfrm>
            <a:prstGeom prst="triangle">
              <a:avLst>
                <a:gd name="adj" fmla="val 49995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4449102" y="2563813"/>
            <a:ext cx="1981200" cy="152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5687352" y="2487613"/>
            <a:ext cx="825500" cy="762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6644" name="Arc 20"/>
          <p:cNvSpPr>
            <a:spLocks/>
          </p:cNvSpPr>
          <p:nvPr/>
        </p:nvSpPr>
        <p:spPr bwMode="auto">
          <a:xfrm>
            <a:off x="2925366" y="1989138"/>
            <a:ext cx="57785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6645" name="Arc 21"/>
          <p:cNvSpPr>
            <a:spLocks/>
          </p:cNvSpPr>
          <p:nvPr/>
        </p:nvSpPr>
        <p:spPr bwMode="auto">
          <a:xfrm>
            <a:off x="5109502" y="2030413"/>
            <a:ext cx="57785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36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95"/>
                  <a:pt x="9631" y="35"/>
                  <a:pt x="21536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95"/>
                  <a:pt x="9631" y="35"/>
                  <a:pt x="21536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5604802" y="1268413"/>
            <a:ext cx="742950" cy="838200"/>
            <a:chOff x="3259" y="799"/>
            <a:chExt cx="432" cy="528"/>
          </a:xfrm>
        </p:grpSpPr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3259" y="799"/>
              <a:ext cx="432" cy="528"/>
              <a:chOff x="2304" y="1104"/>
              <a:chExt cx="432" cy="528"/>
            </a:xfrm>
          </p:grpSpPr>
          <p:sp>
            <p:nvSpPr>
              <p:cNvPr id="26647" name="AutoShape 23"/>
              <p:cNvSpPr>
                <a:spLocks noChangeArrowheads="1"/>
              </p:cNvSpPr>
              <p:nvPr/>
            </p:nvSpPr>
            <p:spPr bwMode="auto">
              <a:xfrm rot="10740000">
                <a:off x="2304" y="1296"/>
                <a:ext cx="432" cy="336"/>
              </a:xfrm>
              <a:prstGeom prst="triangle">
                <a:avLst>
                  <a:gd name="adj" fmla="val 49995"/>
                </a:avLst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6648" name="Rectangle 24"/>
              <p:cNvSpPr>
                <a:spLocks noChangeArrowheads="1"/>
              </p:cNvSpPr>
              <p:nvPr/>
            </p:nvSpPr>
            <p:spPr bwMode="auto">
              <a:xfrm>
                <a:off x="2304" y="1104"/>
                <a:ext cx="43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3345" y="808"/>
              <a:ext cx="24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hu-HU" sz="2800" b="1" dirty="0"/>
                <a:t>S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833298" y="1484313"/>
            <a:ext cx="1967442" cy="673100"/>
            <a:chOff x="1247" y="995"/>
            <a:chExt cx="1144" cy="424"/>
          </a:xfrm>
        </p:grpSpPr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1247" y="995"/>
              <a:ext cx="424" cy="42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1247" y="995"/>
              <a:ext cx="1144" cy="8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1329" y="1048"/>
              <a:ext cx="16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hu-HU" sz="2800" b="1" dirty="0"/>
                <a:t>I</a:t>
              </a:r>
            </a:p>
          </p:txBody>
        </p:sp>
      </p:grp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5210969" y="2492375"/>
            <a:ext cx="2806700" cy="22098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6677" name="Rectangle 53"/>
          <p:cNvSpPr>
            <a:spLocks noChangeArrowheads="1"/>
          </p:cNvSpPr>
          <p:nvPr/>
        </p:nvSpPr>
        <p:spPr bwMode="auto">
          <a:xfrm>
            <a:off x="1129904" y="4437063"/>
            <a:ext cx="76444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hu-HU" sz="2400" b="1" dirty="0"/>
              <a:t>2. MODELL: </a:t>
            </a:r>
            <a:r>
              <a:rPr lang="hu-HU" sz="2400" b="1" dirty="0" err="1"/>
              <a:t>sztérikus</a:t>
            </a:r>
            <a:r>
              <a:rPr lang="hu-HU" sz="2400" b="1" dirty="0"/>
              <a:t> </a:t>
            </a:r>
            <a:r>
              <a:rPr lang="hu-HU" sz="2400" b="1" dirty="0" err="1"/>
              <a:t>gátlásA</a:t>
            </a:r>
            <a:r>
              <a:rPr lang="hu-HU" sz="2400" b="1" dirty="0"/>
              <a:t> : I kötődése egy másik kötő helyhez </a:t>
            </a:r>
            <a:r>
              <a:rPr lang="hu-HU" sz="2400" b="1" dirty="0" err="1"/>
              <a:t>térbelileg</a:t>
            </a:r>
            <a:r>
              <a:rPr lang="hu-HU" sz="2400" b="1" dirty="0"/>
              <a:t> gátolja S-nek az aktív helyhez kötését.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363796" y="1"/>
            <a:ext cx="7331471" cy="549275"/>
          </a:xfrm>
          <a:noFill/>
          <a:ln/>
        </p:spPr>
        <p:txBody>
          <a:bodyPr/>
          <a:lstStyle/>
          <a:p>
            <a:r>
              <a:rPr lang="hu-HU" sz="2400" dirty="0" smtClean="0">
                <a:latin typeface="+mn-lt"/>
              </a:rPr>
              <a:t>KOMPETITÍV </a:t>
            </a:r>
            <a:r>
              <a:rPr lang="hu-HU" sz="2400" dirty="0">
                <a:latin typeface="+mn-lt"/>
              </a:rPr>
              <a:t>INHIBÍCIÓ 3.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975123" y="692150"/>
            <a:ext cx="21996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CC3300"/>
                </a:solidFill>
              </a:rPr>
              <a:t>MODELLEK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052512" y="5013326"/>
            <a:ext cx="7644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hu-HU" sz="2400" b="1">
                <a:solidFill>
                  <a:srgbClr val="CC3300"/>
                </a:solidFill>
              </a:rPr>
              <a:t>3. MODELL: sztérikus gátlás B : I  és az  S  verseng egy közös kötő helyért.</a:t>
            </a:r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5066506" y="2667000"/>
            <a:ext cx="825500" cy="762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CC3300"/>
              </a:solidFill>
            </a:endParaRPr>
          </a:p>
        </p:txBody>
      </p:sp>
      <p:sp>
        <p:nvSpPr>
          <p:cNvPr id="25614" name="Freeform 14"/>
          <p:cNvSpPr>
            <a:spLocks/>
          </p:cNvSpPr>
          <p:nvPr/>
        </p:nvSpPr>
        <p:spPr bwMode="auto">
          <a:xfrm>
            <a:off x="1652721" y="2667001"/>
            <a:ext cx="5463778" cy="1985963"/>
          </a:xfrm>
          <a:custGeom>
            <a:avLst/>
            <a:gdLst/>
            <a:ahLst/>
            <a:cxnLst>
              <a:cxn ang="0">
                <a:pos x="498" y="20"/>
              </a:cxn>
              <a:cxn ang="0">
                <a:pos x="410" y="20"/>
              </a:cxn>
              <a:cxn ang="0">
                <a:pos x="337" y="94"/>
              </a:cxn>
              <a:cxn ang="0">
                <a:pos x="307" y="211"/>
              </a:cxn>
              <a:cxn ang="0">
                <a:pos x="263" y="313"/>
              </a:cxn>
              <a:cxn ang="0">
                <a:pos x="220" y="401"/>
              </a:cxn>
              <a:cxn ang="0">
                <a:pos x="161" y="489"/>
              </a:cxn>
              <a:cxn ang="0">
                <a:pos x="102" y="577"/>
              </a:cxn>
              <a:cxn ang="0">
                <a:pos x="44" y="679"/>
              </a:cxn>
              <a:cxn ang="0">
                <a:pos x="15" y="767"/>
              </a:cxn>
              <a:cxn ang="0">
                <a:pos x="102" y="855"/>
              </a:cxn>
              <a:cxn ang="0">
                <a:pos x="190" y="913"/>
              </a:cxn>
              <a:cxn ang="0">
                <a:pos x="293" y="986"/>
              </a:cxn>
              <a:cxn ang="0">
                <a:pos x="381" y="1001"/>
              </a:cxn>
              <a:cxn ang="0">
                <a:pos x="571" y="1001"/>
              </a:cxn>
              <a:cxn ang="0">
                <a:pos x="746" y="1001"/>
              </a:cxn>
              <a:cxn ang="0">
                <a:pos x="922" y="1001"/>
              </a:cxn>
              <a:cxn ang="0">
                <a:pos x="1098" y="1001"/>
              </a:cxn>
              <a:cxn ang="0">
                <a:pos x="1244" y="1001"/>
              </a:cxn>
              <a:cxn ang="0">
                <a:pos x="1420" y="1001"/>
              </a:cxn>
              <a:cxn ang="0">
                <a:pos x="1537" y="1001"/>
              </a:cxn>
              <a:cxn ang="0">
                <a:pos x="1712" y="1001"/>
              </a:cxn>
              <a:cxn ang="0">
                <a:pos x="1815" y="1001"/>
              </a:cxn>
              <a:cxn ang="0">
                <a:pos x="1917" y="986"/>
              </a:cxn>
              <a:cxn ang="0">
                <a:pos x="2034" y="986"/>
              </a:cxn>
              <a:cxn ang="0">
                <a:pos x="2122" y="986"/>
              </a:cxn>
              <a:cxn ang="0">
                <a:pos x="2224" y="1045"/>
              </a:cxn>
              <a:cxn ang="0">
                <a:pos x="2459" y="1133"/>
              </a:cxn>
              <a:cxn ang="0">
                <a:pos x="2663" y="1206"/>
              </a:cxn>
              <a:cxn ang="0">
                <a:pos x="2810" y="1250"/>
              </a:cxn>
              <a:cxn ang="0">
                <a:pos x="2971" y="1250"/>
              </a:cxn>
              <a:cxn ang="0">
                <a:pos x="3102" y="1133"/>
              </a:cxn>
              <a:cxn ang="0">
                <a:pos x="3146" y="1045"/>
              </a:cxn>
              <a:cxn ang="0">
                <a:pos x="3176" y="928"/>
              </a:cxn>
              <a:cxn ang="0">
                <a:pos x="3176" y="796"/>
              </a:cxn>
              <a:cxn ang="0">
                <a:pos x="3117" y="694"/>
              </a:cxn>
              <a:cxn ang="0">
                <a:pos x="3073" y="562"/>
              </a:cxn>
              <a:cxn ang="0">
                <a:pos x="3015" y="430"/>
              </a:cxn>
              <a:cxn ang="0">
                <a:pos x="2927" y="328"/>
              </a:cxn>
              <a:cxn ang="0">
                <a:pos x="2868" y="255"/>
              </a:cxn>
              <a:cxn ang="0">
                <a:pos x="2766" y="196"/>
              </a:cxn>
              <a:cxn ang="0">
                <a:pos x="2678" y="152"/>
              </a:cxn>
              <a:cxn ang="0">
                <a:pos x="2590" y="108"/>
              </a:cxn>
              <a:cxn ang="0">
                <a:pos x="2502" y="50"/>
              </a:cxn>
            </a:cxnLst>
            <a:rect l="0" t="0" r="r" b="b"/>
            <a:pathLst>
              <a:path w="3177" h="1251">
                <a:moveTo>
                  <a:pt x="545" y="0"/>
                </a:moveTo>
                <a:lnTo>
                  <a:pt x="498" y="20"/>
                </a:lnTo>
                <a:lnTo>
                  <a:pt x="454" y="20"/>
                </a:lnTo>
                <a:lnTo>
                  <a:pt x="410" y="20"/>
                </a:lnTo>
                <a:lnTo>
                  <a:pt x="366" y="50"/>
                </a:lnTo>
                <a:lnTo>
                  <a:pt x="337" y="94"/>
                </a:lnTo>
                <a:lnTo>
                  <a:pt x="322" y="138"/>
                </a:lnTo>
                <a:lnTo>
                  <a:pt x="307" y="211"/>
                </a:lnTo>
                <a:lnTo>
                  <a:pt x="278" y="269"/>
                </a:lnTo>
                <a:lnTo>
                  <a:pt x="263" y="313"/>
                </a:lnTo>
                <a:lnTo>
                  <a:pt x="234" y="357"/>
                </a:lnTo>
                <a:lnTo>
                  <a:pt x="220" y="401"/>
                </a:lnTo>
                <a:lnTo>
                  <a:pt x="205" y="445"/>
                </a:lnTo>
                <a:lnTo>
                  <a:pt x="161" y="489"/>
                </a:lnTo>
                <a:lnTo>
                  <a:pt x="146" y="533"/>
                </a:lnTo>
                <a:lnTo>
                  <a:pt x="102" y="577"/>
                </a:lnTo>
                <a:lnTo>
                  <a:pt x="73" y="635"/>
                </a:lnTo>
                <a:lnTo>
                  <a:pt x="44" y="679"/>
                </a:lnTo>
                <a:lnTo>
                  <a:pt x="29" y="723"/>
                </a:lnTo>
                <a:lnTo>
                  <a:pt x="15" y="767"/>
                </a:lnTo>
                <a:lnTo>
                  <a:pt x="0" y="811"/>
                </a:lnTo>
                <a:lnTo>
                  <a:pt x="102" y="855"/>
                </a:lnTo>
                <a:lnTo>
                  <a:pt x="146" y="884"/>
                </a:lnTo>
                <a:lnTo>
                  <a:pt x="190" y="913"/>
                </a:lnTo>
                <a:lnTo>
                  <a:pt x="249" y="957"/>
                </a:lnTo>
                <a:lnTo>
                  <a:pt x="293" y="986"/>
                </a:lnTo>
                <a:lnTo>
                  <a:pt x="337" y="1001"/>
                </a:lnTo>
                <a:lnTo>
                  <a:pt x="381" y="1001"/>
                </a:lnTo>
                <a:lnTo>
                  <a:pt x="512" y="1001"/>
                </a:lnTo>
                <a:lnTo>
                  <a:pt x="571" y="1001"/>
                </a:lnTo>
                <a:lnTo>
                  <a:pt x="659" y="1001"/>
                </a:lnTo>
                <a:lnTo>
                  <a:pt x="746" y="1001"/>
                </a:lnTo>
                <a:lnTo>
                  <a:pt x="834" y="1001"/>
                </a:lnTo>
                <a:lnTo>
                  <a:pt x="922" y="1001"/>
                </a:lnTo>
                <a:lnTo>
                  <a:pt x="1010" y="1001"/>
                </a:lnTo>
                <a:lnTo>
                  <a:pt x="1098" y="1001"/>
                </a:lnTo>
                <a:lnTo>
                  <a:pt x="1185" y="1001"/>
                </a:lnTo>
                <a:lnTo>
                  <a:pt x="1244" y="1001"/>
                </a:lnTo>
                <a:lnTo>
                  <a:pt x="1302" y="1001"/>
                </a:lnTo>
                <a:lnTo>
                  <a:pt x="1420" y="1001"/>
                </a:lnTo>
                <a:lnTo>
                  <a:pt x="1478" y="1001"/>
                </a:lnTo>
                <a:lnTo>
                  <a:pt x="1537" y="1001"/>
                </a:lnTo>
                <a:lnTo>
                  <a:pt x="1581" y="1001"/>
                </a:lnTo>
                <a:lnTo>
                  <a:pt x="1712" y="1001"/>
                </a:lnTo>
                <a:lnTo>
                  <a:pt x="1756" y="1001"/>
                </a:lnTo>
                <a:lnTo>
                  <a:pt x="1815" y="1001"/>
                </a:lnTo>
                <a:lnTo>
                  <a:pt x="1859" y="986"/>
                </a:lnTo>
                <a:lnTo>
                  <a:pt x="1917" y="986"/>
                </a:lnTo>
                <a:lnTo>
                  <a:pt x="1976" y="986"/>
                </a:lnTo>
                <a:lnTo>
                  <a:pt x="2034" y="986"/>
                </a:lnTo>
                <a:lnTo>
                  <a:pt x="2078" y="986"/>
                </a:lnTo>
                <a:lnTo>
                  <a:pt x="2122" y="986"/>
                </a:lnTo>
                <a:lnTo>
                  <a:pt x="2181" y="1001"/>
                </a:lnTo>
                <a:lnTo>
                  <a:pt x="2224" y="1045"/>
                </a:lnTo>
                <a:lnTo>
                  <a:pt x="2341" y="1074"/>
                </a:lnTo>
                <a:lnTo>
                  <a:pt x="2459" y="1133"/>
                </a:lnTo>
                <a:lnTo>
                  <a:pt x="2546" y="1162"/>
                </a:lnTo>
                <a:lnTo>
                  <a:pt x="2663" y="1206"/>
                </a:lnTo>
                <a:lnTo>
                  <a:pt x="2751" y="1220"/>
                </a:lnTo>
                <a:lnTo>
                  <a:pt x="2810" y="1250"/>
                </a:lnTo>
                <a:lnTo>
                  <a:pt x="2854" y="1250"/>
                </a:lnTo>
                <a:lnTo>
                  <a:pt x="2971" y="1250"/>
                </a:lnTo>
                <a:lnTo>
                  <a:pt x="3073" y="1220"/>
                </a:lnTo>
                <a:lnTo>
                  <a:pt x="3102" y="1133"/>
                </a:lnTo>
                <a:lnTo>
                  <a:pt x="3132" y="1089"/>
                </a:lnTo>
                <a:lnTo>
                  <a:pt x="3146" y="1045"/>
                </a:lnTo>
                <a:lnTo>
                  <a:pt x="3176" y="986"/>
                </a:lnTo>
                <a:lnTo>
                  <a:pt x="3176" y="928"/>
                </a:lnTo>
                <a:lnTo>
                  <a:pt x="3176" y="840"/>
                </a:lnTo>
                <a:lnTo>
                  <a:pt x="3176" y="796"/>
                </a:lnTo>
                <a:lnTo>
                  <a:pt x="3161" y="738"/>
                </a:lnTo>
                <a:lnTo>
                  <a:pt x="3117" y="694"/>
                </a:lnTo>
                <a:lnTo>
                  <a:pt x="3102" y="606"/>
                </a:lnTo>
                <a:lnTo>
                  <a:pt x="3073" y="562"/>
                </a:lnTo>
                <a:lnTo>
                  <a:pt x="3044" y="474"/>
                </a:lnTo>
                <a:lnTo>
                  <a:pt x="3015" y="430"/>
                </a:lnTo>
                <a:lnTo>
                  <a:pt x="2971" y="386"/>
                </a:lnTo>
                <a:lnTo>
                  <a:pt x="2927" y="328"/>
                </a:lnTo>
                <a:lnTo>
                  <a:pt x="2883" y="299"/>
                </a:lnTo>
                <a:lnTo>
                  <a:pt x="2868" y="255"/>
                </a:lnTo>
                <a:lnTo>
                  <a:pt x="2824" y="225"/>
                </a:lnTo>
                <a:lnTo>
                  <a:pt x="2766" y="196"/>
                </a:lnTo>
                <a:lnTo>
                  <a:pt x="2722" y="181"/>
                </a:lnTo>
                <a:lnTo>
                  <a:pt x="2678" y="152"/>
                </a:lnTo>
                <a:lnTo>
                  <a:pt x="2634" y="138"/>
                </a:lnTo>
                <a:lnTo>
                  <a:pt x="2590" y="108"/>
                </a:lnTo>
                <a:lnTo>
                  <a:pt x="2546" y="79"/>
                </a:lnTo>
                <a:lnTo>
                  <a:pt x="2502" y="50"/>
                </a:lnTo>
              </a:path>
            </a:pathLst>
          </a:custGeom>
          <a:solidFill>
            <a:srgbClr val="7030A0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hu-HU">
              <a:solidFill>
                <a:srgbClr val="CC3300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590006" y="2667000"/>
            <a:ext cx="1981200" cy="685800"/>
            <a:chOff x="864" y="1920"/>
            <a:chExt cx="1152" cy="432"/>
          </a:xfrm>
          <a:solidFill>
            <a:srgbClr val="CCFFCC"/>
          </a:solidFill>
        </p:grpSpPr>
        <p:sp>
          <p:nvSpPr>
            <p:cNvPr id="25616" name="Rectangle 16"/>
            <p:cNvSpPr>
              <a:spLocks noChangeArrowheads="1"/>
            </p:cNvSpPr>
            <p:nvPr/>
          </p:nvSpPr>
          <p:spPr bwMode="auto">
            <a:xfrm>
              <a:off x="864" y="1920"/>
              <a:ext cx="432" cy="4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>
                <a:solidFill>
                  <a:srgbClr val="CC3300"/>
                </a:solidFill>
              </a:endParaRPr>
            </a:p>
          </p:txBody>
        </p:sp>
        <p:sp>
          <p:nvSpPr>
            <p:cNvPr id="25617" name="Rectangle 17"/>
            <p:cNvSpPr>
              <a:spLocks noChangeArrowheads="1"/>
            </p:cNvSpPr>
            <p:nvPr/>
          </p:nvSpPr>
          <p:spPr bwMode="auto">
            <a:xfrm>
              <a:off x="864" y="1920"/>
              <a:ext cx="1152" cy="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>
                <a:solidFill>
                  <a:srgbClr val="CC3300"/>
                </a:solidFill>
              </a:endParaRPr>
            </a:p>
          </p:txBody>
        </p:sp>
        <p:sp>
          <p:nvSpPr>
            <p:cNvPr id="25618" name="AutoShape 18"/>
            <p:cNvSpPr>
              <a:spLocks noChangeArrowheads="1"/>
            </p:cNvSpPr>
            <p:nvPr/>
          </p:nvSpPr>
          <p:spPr bwMode="auto">
            <a:xfrm rot="10740000">
              <a:off x="1584" y="2016"/>
              <a:ext cx="432" cy="336"/>
            </a:xfrm>
            <a:prstGeom prst="triangle">
              <a:avLst>
                <a:gd name="adj" fmla="val 49995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>
                <a:solidFill>
                  <a:srgbClr val="CC3300"/>
                </a:solidFill>
              </a:endParaRPr>
            </a:p>
          </p:txBody>
        </p:sp>
      </p:grp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3910806" y="2667000"/>
            <a:ext cx="1981200" cy="152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CC3300"/>
              </a:solidFill>
            </a:endParaRPr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5149056" y="2590800"/>
            <a:ext cx="825500" cy="762000"/>
          </a:xfrm>
          <a:prstGeom prst="ellipse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CC3300"/>
              </a:solidFill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066506" y="1600200"/>
            <a:ext cx="2063750" cy="762000"/>
            <a:chOff x="2304" y="1248"/>
            <a:chExt cx="1200" cy="480"/>
          </a:xfrm>
        </p:grpSpPr>
        <p:sp>
          <p:nvSpPr>
            <p:cNvPr id="25622" name="Rectangle 22"/>
            <p:cNvSpPr>
              <a:spLocks noChangeArrowheads="1"/>
            </p:cNvSpPr>
            <p:nvPr/>
          </p:nvSpPr>
          <p:spPr bwMode="auto">
            <a:xfrm>
              <a:off x="2304" y="1248"/>
              <a:ext cx="1152" cy="96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>
                <a:solidFill>
                  <a:srgbClr val="CC3300"/>
                </a:solidFill>
              </a:endParaRPr>
            </a:p>
          </p:txBody>
        </p:sp>
        <p:sp>
          <p:nvSpPr>
            <p:cNvPr id="25623" name="Oval 23"/>
            <p:cNvSpPr>
              <a:spLocks noChangeArrowheads="1"/>
            </p:cNvSpPr>
            <p:nvPr/>
          </p:nvSpPr>
          <p:spPr bwMode="auto">
            <a:xfrm>
              <a:off x="3024" y="1248"/>
              <a:ext cx="480" cy="48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>
                <a:solidFill>
                  <a:srgbClr val="CC3300"/>
                </a:solidFill>
              </a:endParaRPr>
            </a:p>
          </p:txBody>
        </p:sp>
        <p:sp>
          <p:nvSpPr>
            <p:cNvPr id="25624" name="Rectangle 24"/>
            <p:cNvSpPr>
              <a:spLocks noChangeArrowheads="1"/>
            </p:cNvSpPr>
            <p:nvPr/>
          </p:nvSpPr>
          <p:spPr bwMode="auto">
            <a:xfrm>
              <a:off x="3206" y="1382"/>
              <a:ext cx="247" cy="330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hu-HU" sz="2800" b="1">
                  <a:solidFill>
                    <a:srgbClr val="CC3300"/>
                  </a:solidFill>
                </a:rPr>
                <a:t>S</a:t>
              </a:r>
            </a:p>
          </p:txBody>
        </p:sp>
        <p:sp>
          <p:nvSpPr>
            <p:cNvPr id="25625" name="AutoShape 25"/>
            <p:cNvSpPr>
              <a:spLocks noChangeArrowheads="1"/>
            </p:cNvSpPr>
            <p:nvPr/>
          </p:nvSpPr>
          <p:spPr bwMode="auto">
            <a:xfrm rot="10740000">
              <a:off x="2304" y="1344"/>
              <a:ext cx="432" cy="336"/>
            </a:xfrm>
            <a:prstGeom prst="triangle">
              <a:avLst>
                <a:gd name="adj" fmla="val 49995"/>
              </a:avLst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>
                <a:solidFill>
                  <a:srgbClr val="CC3300"/>
                </a:solidFill>
              </a:endParaRPr>
            </a:p>
          </p:txBody>
        </p:sp>
      </p:grpSp>
      <p:sp>
        <p:nvSpPr>
          <p:cNvPr id="25626" name="Arc 26"/>
          <p:cNvSpPr>
            <a:spLocks/>
          </p:cNvSpPr>
          <p:nvPr/>
        </p:nvSpPr>
        <p:spPr bwMode="auto">
          <a:xfrm>
            <a:off x="3415506" y="2133600"/>
            <a:ext cx="57785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hu-HU">
              <a:solidFill>
                <a:srgbClr val="CC3300"/>
              </a:solidFill>
            </a:endParaRPr>
          </a:p>
        </p:txBody>
      </p:sp>
      <p:sp>
        <p:nvSpPr>
          <p:cNvPr id="25627" name="Arc 27"/>
          <p:cNvSpPr>
            <a:spLocks/>
          </p:cNvSpPr>
          <p:nvPr/>
        </p:nvSpPr>
        <p:spPr bwMode="auto">
          <a:xfrm>
            <a:off x="4571206" y="2133600"/>
            <a:ext cx="57785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36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95"/>
                  <a:pt x="9631" y="35"/>
                  <a:pt x="21536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95"/>
                  <a:pt x="9631" y="35"/>
                  <a:pt x="21536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hu-HU">
              <a:solidFill>
                <a:srgbClr val="CC3300"/>
              </a:solidFill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4058708" y="836613"/>
            <a:ext cx="19949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CC3300"/>
              </a:solidFill>
            </a:endParaRP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599406" y="1676400"/>
            <a:ext cx="1981200" cy="685800"/>
            <a:chOff x="930" y="1056"/>
            <a:chExt cx="1152" cy="432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930" y="1056"/>
              <a:ext cx="1152" cy="432"/>
              <a:chOff x="288" y="1296"/>
              <a:chExt cx="1152" cy="432"/>
            </a:xfrm>
          </p:grpSpPr>
          <p:sp>
            <p:nvSpPr>
              <p:cNvPr id="25610" name="Rectangle 10"/>
              <p:cNvSpPr>
                <a:spLocks noChangeArrowheads="1"/>
              </p:cNvSpPr>
              <p:nvPr/>
            </p:nvSpPr>
            <p:spPr bwMode="auto">
              <a:xfrm>
                <a:off x="288" y="1296"/>
                <a:ext cx="432" cy="4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/>
            </p:nvSpPr>
            <p:spPr bwMode="auto">
              <a:xfrm>
                <a:off x="288" y="1296"/>
                <a:ext cx="1152" cy="9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  <p:sp>
            <p:nvSpPr>
              <p:cNvPr id="25612" name="AutoShape 12"/>
              <p:cNvSpPr>
                <a:spLocks noChangeArrowheads="1"/>
              </p:cNvSpPr>
              <p:nvPr/>
            </p:nvSpPr>
            <p:spPr bwMode="auto">
              <a:xfrm rot="10740000">
                <a:off x="1008" y="1392"/>
                <a:ext cx="432" cy="336"/>
              </a:xfrm>
              <a:prstGeom prst="triangle">
                <a:avLst>
                  <a:gd name="adj" fmla="val 49995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>
                  <a:solidFill>
                    <a:srgbClr val="CC3300"/>
                  </a:solidFill>
                </a:endParaRPr>
              </a:p>
            </p:txBody>
          </p:sp>
        </p:grpSp>
        <p:sp>
          <p:nvSpPr>
            <p:cNvPr id="25629" name="Rectangle 29"/>
            <p:cNvSpPr>
              <a:spLocks noChangeArrowheads="1"/>
            </p:cNvSpPr>
            <p:nvPr/>
          </p:nvSpPr>
          <p:spPr bwMode="auto">
            <a:xfrm>
              <a:off x="1112" y="1056"/>
              <a:ext cx="16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hu-HU" sz="2800" b="1">
                  <a:solidFill>
                    <a:srgbClr val="CC3300"/>
                  </a:solidFill>
                </a:rPr>
                <a:t>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286405" y="1"/>
            <a:ext cx="733147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2400" b="1" dirty="0" smtClean="0">
                <a:solidFill>
                  <a:srgbClr val="CC3300"/>
                </a:solidFill>
              </a:rPr>
              <a:t>KOMPETITÍV </a:t>
            </a:r>
            <a:r>
              <a:rPr lang="hu-HU" sz="2400" b="1" dirty="0">
                <a:solidFill>
                  <a:srgbClr val="CC3300"/>
                </a:solidFill>
              </a:rPr>
              <a:t>INHIBÍCIÓ </a:t>
            </a:r>
            <a:r>
              <a:rPr lang="hu-HU" sz="2400" b="1" dirty="0" smtClean="0">
                <a:solidFill>
                  <a:srgbClr val="CC3300"/>
                </a:solidFill>
              </a:rPr>
              <a:t>4.</a:t>
            </a:r>
            <a:endParaRPr lang="hu-HU" sz="2400" b="1" dirty="0">
              <a:solidFill>
                <a:srgbClr val="CC3300"/>
              </a:solidFill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975123" y="692150"/>
            <a:ext cx="2199641" cy="52322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CC3300"/>
                </a:solidFill>
              </a:rPr>
              <a:t>MODELLEK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052512" y="5013325"/>
            <a:ext cx="76444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hu-HU" sz="2400" b="1" dirty="0">
                <a:solidFill>
                  <a:srgbClr val="CC3300"/>
                </a:solidFill>
              </a:rPr>
              <a:t>4. MODELL: átlapoló helyek esete </a:t>
            </a:r>
            <a:r>
              <a:rPr lang="hu-HU" sz="2400" b="1" dirty="0" smtClean="0">
                <a:solidFill>
                  <a:srgbClr val="CC3300"/>
                </a:solidFill>
              </a:rPr>
              <a:t>: 1 </a:t>
            </a:r>
            <a:r>
              <a:rPr lang="hu-HU" sz="2400" b="1" dirty="0">
                <a:solidFill>
                  <a:srgbClr val="CC3300"/>
                </a:solidFill>
              </a:rPr>
              <a:t>és 3 kötő hely képes az i, a 2 és 4 kötő hely pedig az  S megkötésére, de egymást kölcsönösen kizárják</a:t>
            </a: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3910806" y="2667000"/>
            <a:ext cx="1981200" cy="152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4058708" y="836613"/>
            <a:ext cx="19949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2230570" y="4278313"/>
            <a:ext cx="742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>
            <a:off x="2973520" y="2525713"/>
            <a:ext cx="0" cy="609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>
            <a:off x="3716470" y="2525713"/>
            <a:ext cx="0" cy="609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4612" name="Arc 36"/>
          <p:cNvSpPr>
            <a:spLocks/>
          </p:cNvSpPr>
          <p:nvPr/>
        </p:nvSpPr>
        <p:spPr bwMode="auto">
          <a:xfrm>
            <a:off x="6523170" y="2373313"/>
            <a:ext cx="247650" cy="533400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450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99"/>
                </a:moveTo>
                <a:cubicBezTo>
                  <a:pt x="0" y="9728"/>
                  <a:pt x="9579" y="81"/>
                  <a:pt x="21449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28"/>
                  <a:pt x="9579" y="81"/>
                  <a:pt x="21449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633920" y="2754313"/>
            <a:ext cx="1981200" cy="685800"/>
            <a:chOff x="1776" y="1968"/>
            <a:chExt cx="1152" cy="432"/>
          </a:xfrm>
          <a:solidFill>
            <a:srgbClr val="CCFFCC"/>
          </a:solidFill>
        </p:grpSpPr>
        <p:sp>
          <p:nvSpPr>
            <p:cNvPr id="24615" name="Rectangle 39"/>
            <p:cNvSpPr>
              <a:spLocks noChangeArrowheads="1"/>
            </p:cNvSpPr>
            <p:nvPr/>
          </p:nvSpPr>
          <p:spPr bwMode="auto">
            <a:xfrm>
              <a:off x="1776" y="1968"/>
              <a:ext cx="432" cy="4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616" name="Rectangle 40"/>
            <p:cNvSpPr>
              <a:spLocks noChangeArrowheads="1"/>
            </p:cNvSpPr>
            <p:nvPr/>
          </p:nvSpPr>
          <p:spPr bwMode="auto">
            <a:xfrm>
              <a:off x="1776" y="1968"/>
              <a:ext cx="1152" cy="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617" name="AutoShape 41"/>
            <p:cNvSpPr>
              <a:spLocks noChangeArrowheads="1"/>
            </p:cNvSpPr>
            <p:nvPr/>
          </p:nvSpPr>
          <p:spPr bwMode="auto">
            <a:xfrm rot="10740000">
              <a:off x="2496" y="2064"/>
              <a:ext cx="432" cy="336"/>
            </a:xfrm>
            <a:prstGeom prst="triangle">
              <a:avLst>
                <a:gd name="adj" fmla="val 49995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4619" name="Line 43"/>
          <p:cNvSpPr>
            <a:spLocks noChangeShapeType="1"/>
          </p:cNvSpPr>
          <p:nvPr/>
        </p:nvSpPr>
        <p:spPr bwMode="auto">
          <a:xfrm>
            <a:off x="2890970" y="2449513"/>
            <a:ext cx="742950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4620" name="Arc 44"/>
          <p:cNvSpPr>
            <a:spLocks/>
          </p:cNvSpPr>
          <p:nvPr/>
        </p:nvSpPr>
        <p:spPr bwMode="auto">
          <a:xfrm>
            <a:off x="2725870" y="2830513"/>
            <a:ext cx="1651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4622" name="Freeform 46"/>
          <p:cNvSpPr>
            <a:spLocks/>
          </p:cNvSpPr>
          <p:nvPr/>
        </p:nvSpPr>
        <p:spPr bwMode="auto">
          <a:xfrm>
            <a:off x="1363796" y="3116263"/>
            <a:ext cx="5780219" cy="1220787"/>
          </a:xfrm>
          <a:custGeom>
            <a:avLst/>
            <a:gdLst/>
            <a:ahLst/>
            <a:cxnLst>
              <a:cxn ang="0">
                <a:pos x="276" y="96"/>
              </a:cxn>
              <a:cxn ang="0">
                <a:pos x="276" y="192"/>
              </a:cxn>
              <a:cxn ang="0">
                <a:pos x="192" y="252"/>
              </a:cxn>
              <a:cxn ang="0">
                <a:pos x="48" y="264"/>
              </a:cxn>
              <a:cxn ang="0">
                <a:pos x="0" y="348"/>
              </a:cxn>
              <a:cxn ang="0">
                <a:pos x="0" y="432"/>
              </a:cxn>
              <a:cxn ang="0">
                <a:pos x="120" y="492"/>
              </a:cxn>
              <a:cxn ang="0">
                <a:pos x="264" y="528"/>
              </a:cxn>
              <a:cxn ang="0">
                <a:pos x="432" y="540"/>
              </a:cxn>
              <a:cxn ang="0">
                <a:pos x="552" y="540"/>
              </a:cxn>
              <a:cxn ang="0">
                <a:pos x="720" y="540"/>
              </a:cxn>
              <a:cxn ang="0">
                <a:pos x="888" y="540"/>
              </a:cxn>
              <a:cxn ang="0">
                <a:pos x="1032" y="540"/>
              </a:cxn>
              <a:cxn ang="0">
                <a:pos x="1200" y="564"/>
              </a:cxn>
              <a:cxn ang="0">
                <a:pos x="1392" y="612"/>
              </a:cxn>
              <a:cxn ang="0">
                <a:pos x="1560" y="648"/>
              </a:cxn>
              <a:cxn ang="0">
                <a:pos x="1692" y="660"/>
              </a:cxn>
              <a:cxn ang="0">
                <a:pos x="1860" y="660"/>
              </a:cxn>
              <a:cxn ang="0">
                <a:pos x="2028" y="660"/>
              </a:cxn>
              <a:cxn ang="0">
                <a:pos x="2148" y="660"/>
              </a:cxn>
              <a:cxn ang="0">
                <a:pos x="2304" y="672"/>
              </a:cxn>
              <a:cxn ang="0">
                <a:pos x="2424" y="720"/>
              </a:cxn>
              <a:cxn ang="0">
                <a:pos x="2664" y="756"/>
              </a:cxn>
              <a:cxn ang="0">
                <a:pos x="2796" y="756"/>
              </a:cxn>
              <a:cxn ang="0">
                <a:pos x="2868" y="696"/>
              </a:cxn>
              <a:cxn ang="0">
                <a:pos x="2976" y="660"/>
              </a:cxn>
              <a:cxn ang="0">
                <a:pos x="3048" y="600"/>
              </a:cxn>
              <a:cxn ang="0">
                <a:pos x="3108" y="528"/>
              </a:cxn>
              <a:cxn ang="0">
                <a:pos x="3180" y="456"/>
              </a:cxn>
              <a:cxn ang="0">
                <a:pos x="3264" y="420"/>
              </a:cxn>
              <a:cxn ang="0">
                <a:pos x="3336" y="396"/>
              </a:cxn>
              <a:cxn ang="0">
                <a:pos x="3360" y="324"/>
              </a:cxn>
              <a:cxn ang="0">
                <a:pos x="3360" y="192"/>
              </a:cxn>
              <a:cxn ang="0">
                <a:pos x="3336" y="120"/>
              </a:cxn>
              <a:cxn ang="0">
                <a:pos x="3300" y="84"/>
              </a:cxn>
              <a:cxn ang="0">
                <a:pos x="3288" y="12"/>
              </a:cxn>
              <a:cxn ang="0">
                <a:pos x="3216" y="0"/>
              </a:cxn>
              <a:cxn ang="0">
                <a:pos x="3240" y="12"/>
              </a:cxn>
            </a:cxnLst>
            <a:rect l="0" t="0" r="r" b="b"/>
            <a:pathLst>
              <a:path w="3361" h="769">
                <a:moveTo>
                  <a:pt x="264" y="12"/>
                </a:moveTo>
                <a:lnTo>
                  <a:pt x="276" y="96"/>
                </a:lnTo>
                <a:lnTo>
                  <a:pt x="276" y="144"/>
                </a:lnTo>
                <a:lnTo>
                  <a:pt x="276" y="192"/>
                </a:lnTo>
                <a:lnTo>
                  <a:pt x="228" y="240"/>
                </a:lnTo>
                <a:lnTo>
                  <a:pt x="192" y="252"/>
                </a:lnTo>
                <a:lnTo>
                  <a:pt x="96" y="264"/>
                </a:lnTo>
                <a:lnTo>
                  <a:pt x="48" y="264"/>
                </a:lnTo>
                <a:lnTo>
                  <a:pt x="24" y="300"/>
                </a:lnTo>
                <a:lnTo>
                  <a:pt x="0" y="348"/>
                </a:lnTo>
                <a:lnTo>
                  <a:pt x="0" y="384"/>
                </a:lnTo>
                <a:lnTo>
                  <a:pt x="0" y="432"/>
                </a:lnTo>
                <a:lnTo>
                  <a:pt x="24" y="480"/>
                </a:lnTo>
                <a:lnTo>
                  <a:pt x="120" y="492"/>
                </a:lnTo>
                <a:lnTo>
                  <a:pt x="192" y="516"/>
                </a:lnTo>
                <a:lnTo>
                  <a:pt x="264" y="528"/>
                </a:lnTo>
                <a:lnTo>
                  <a:pt x="336" y="528"/>
                </a:lnTo>
                <a:lnTo>
                  <a:pt x="432" y="540"/>
                </a:lnTo>
                <a:lnTo>
                  <a:pt x="504" y="540"/>
                </a:lnTo>
                <a:lnTo>
                  <a:pt x="552" y="540"/>
                </a:lnTo>
                <a:lnTo>
                  <a:pt x="648" y="540"/>
                </a:lnTo>
                <a:lnTo>
                  <a:pt x="720" y="540"/>
                </a:lnTo>
                <a:lnTo>
                  <a:pt x="816" y="540"/>
                </a:lnTo>
                <a:lnTo>
                  <a:pt x="888" y="540"/>
                </a:lnTo>
                <a:lnTo>
                  <a:pt x="936" y="540"/>
                </a:lnTo>
                <a:lnTo>
                  <a:pt x="1032" y="540"/>
                </a:lnTo>
                <a:lnTo>
                  <a:pt x="1104" y="540"/>
                </a:lnTo>
                <a:lnTo>
                  <a:pt x="1200" y="564"/>
                </a:lnTo>
                <a:lnTo>
                  <a:pt x="1272" y="576"/>
                </a:lnTo>
                <a:lnTo>
                  <a:pt x="1392" y="612"/>
                </a:lnTo>
                <a:lnTo>
                  <a:pt x="1464" y="624"/>
                </a:lnTo>
                <a:lnTo>
                  <a:pt x="1560" y="648"/>
                </a:lnTo>
                <a:lnTo>
                  <a:pt x="1596" y="660"/>
                </a:lnTo>
                <a:lnTo>
                  <a:pt x="1692" y="660"/>
                </a:lnTo>
                <a:lnTo>
                  <a:pt x="1788" y="660"/>
                </a:lnTo>
                <a:lnTo>
                  <a:pt x="1860" y="660"/>
                </a:lnTo>
                <a:lnTo>
                  <a:pt x="1932" y="660"/>
                </a:lnTo>
                <a:lnTo>
                  <a:pt x="2028" y="660"/>
                </a:lnTo>
                <a:lnTo>
                  <a:pt x="2076" y="660"/>
                </a:lnTo>
                <a:lnTo>
                  <a:pt x="2148" y="660"/>
                </a:lnTo>
                <a:lnTo>
                  <a:pt x="2232" y="660"/>
                </a:lnTo>
                <a:lnTo>
                  <a:pt x="2304" y="672"/>
                </a:lnTo>
                <a:lnTo>
                  <a:pt x="2424" y="696"/>
                </a:lnTo>
                <a:lnTo>
                  <a:pt x="2424" y="720"/>
                </a:lnTo>
                <a:lnTo>
                  <a:pt x="2592" y="732"/>
                </a:lnTo>
                <a:lnTo>
                  <a:pt x="2664" y="756"/>
                </a:lnTo>
                <a:lnTo>
                  <a:pt x="2760" y="768"/>
                </a:lnTo>
                <a:lnTo>
                  <a:pt x="2796" y="756"/>
                </a:lnTo>
                <a:lnTo>
                  <a:pt x="2832" y="732"/>
                </a:lnTo>
                <a:lnTo>
                  <a:pt x="2868" y="696"/>
                </a:lnTo>
                <a:lnTo>
                  <a:pt x="2940" y="696"/>
                </a:lnTo>
                <a:lnTo>
                  <a:pt x="2976" y="660"/>
                </a:lnTo>
                <a:lnTo>
                  <a:pt x="3012" y="636"/>
                </a:lnTo>
                <a:lnTo>
                  <a:pt x="3048" y="600"/>
                </a:lnTo>
                <a:lnTo>
                  <a:pt x="3072" y="564"/>
                </a:lnTo>
                <a:lnTo>
                  <a:pt x="3108" y="528"/>
                </a:lnTo>
                <a:lnTo>
                  <a:pt x="3144" y="492"/>
                </a:lnTo>
                <a:lnTo>
                  <a:pt x="3180" y="456"/>
                </a:lnTo>
                <a:lnTo>
                  <a:pt x="3228" y="432"/>
                </a:lnTo>
                <a:lnTo>
                  <a:pt x="3264" y="420"/>
                </a:lnTo>
                <a:lnTo>
                  <a:pt x="3300" y="408"/>
                </a:lnTo>
                <a:lnTo>
                  <a:pt x="3336" y="396"/>
                </a:lnTo>
                <a:lnTo>
                  <a:pt x="3360" y="360"/>
                </a:lnTo>
                <a:lnTo>
                  <a:pt x="3360" y="324"/>
                </a:lnTo>
                <a:lnTo>
                  <a:pt x="3360" y="240"/>
                </a:lnTo>
                <a:lnTo>
                  <a:pt x="3360" y="192"/>
                </a:lnTo>
                <a:lnTo>
                  <a:pt x="3360" y="156"/>
                </a:lnTo>
                <a:lnTo>
                  <a:pt x="3336" y="120"/>
                </a:lnTo>
                <a:lnTo>
                  <a:pt x="3300" y="120"/>
                </a:lnTo>
                <a:lnTo>
                  <a:pt x="3300" y="84"/>
                </a:lnTo>
                <a:lnTo>
                  <a:pt x="3288" y="48"/>
                </a:lnTo>
                <a:lnTo>
                  <a:pt x="3288" y="12"/>
                </a:lnTo>
                <a:lnTo>
                  <a:pt x="3252" y="0"/>
                </a:lnTo>
                <a:lnTo>
                  <a:pt x="3216" y="0"/>
                </a:lnTo>
                <a:lnTo>
                  <a:pt x="3180" y="12"/>
                </a:lnTo>
                <a:lnTo>
                  <a:pt x="3240" y="12"/>
                </a:lnTo>
              </a:path>
            </a:pathLst>
          </a:custGeom>
          <a:solidFill>
            <a:srgbClr val="00B0F0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2395670" y="2830513"/>
            <a:ext cx="742950" cy="6858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4624" name="AutoShape 48"/>
          <p:cNvSpPr>
            <a:spLocks noChangeArrowheads="1"/>
          </p:cNvSpPr>
          <p:nvPr/>
        </p:nvSpPr>
        <p:spPr bwMode="auto">
          <a:xfrm>
            <a:off x="3468820" y="2678113"/>
            <a:ext cx="742950" cy="762000"/>
          </a:xfrm>
          <a:prstGeom prst="octagon">
            <a:avLst>
              <a:gd name="adj" fmla="val 29282"/>
            </a:avLst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4625" name="AutoShape 49"/>
          <p:cNvSpPr>
            <a:spLocks noChangeArrowheads="1"/>
          </p:cNvSpPr>
          <p:nvPr/>
        </p:nvSpPr>
        <p:spPr bwMode="auto">
          <a:xfrm rot="10740000">
            <a:off x="4583245" y="3065463"/>
            <a:ext cx="742950" cy="533400"/>
          </a:xfrm>
          <a:prstGeom prst="triangle">
            <a:avLst>
              <a:gd name="adj" fmla="val 49995"/>
            </a:avLst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4626" name="AutoShape 50"/>
          <p:cNvSpPr>
            <a:spLocks noChangeArrowheads="1"/>
          </p:cNvSpPr>
          <p:nvPr/>
        </p:nvSpPr>
        <p:spPr bwMode="auto">
          <a:xfrm>
            <a:off x="5697670" y="2678113"/>
            <a:ext cx="742950" cy="762000"/>
          </a:xfrm>
          <a:prstGeom prst="octagon">
            <a:avLst>
              <a:gd name="adj" fmla="val 29282"/>
            </a:avLst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359554" y="1954214"/>
            <a:ext cx="2966641" cy="690563"/>
            <a:chOff x="1393" y="1303"/>
            <a:chExt cx="1725" cy="435"/>
          </a:xfrm>
        </p:grpSpPr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1393" y="1303"/>
              <a:ext cx="432" cy="43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618" name="Rectangle 42"/>
            <p:cNvSpPr>
              <a:spLocks noChangeArrowheads="1"/>
            </p:cNvSpPr>
            <p:nvPr/>
          </p:nvSpPr>
          <p:spPr bwMode="auto">
            <a:xfrm>
              <a:off x="1633" y="1303"/>
              <a:ext cx="1152" cy="9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621" name="Rectangle 45"/>
            <p:cNvSpPr>
              <a:spLocks noChangeArrowheads="1"/>
            </p:cNvSpPr>
            <p:nvPr/>
          </p:nvSpPr>
          <p:spPr bwMode="auto">
            <a:xfrm>
              <a:off x="1527" y="1408"/>
              <a:ext cx="166" cy="33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hu-HU" sz="2800" b="1"/>
                <a:t>I</a:t>
              </a:r>
            </a:p>
          </p:txBody>
        </p:sp>
        <p:sp>
          <p:nvSpPr>
            <p:cNvPr id="24627" name="AutoShape 51"/>
            <p:cNvSpPr>
              <a:spLocks noChangeArrowheads="1"/>
            </p:cNvSpPr>
            <p:nvPr/>
          </p:nvSpPr>
          <p:spPr bwMode="auto">
            <a:xfrm rot="10740000">
              <a:off x="2686" y="1303"/>
              <a:ext cx="432" cy="336"/>
            </a:xfrm>
            <a:prstGeom prst="triangle">
              <a:avLst>
                <a:gd name="adj" fmla="val 49995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5615121" y="1747839"/>
            <a:ext cx="2920206" cy="777875"/>
            <a:chOff x="3313" y="1197"/>
            <a:chExt cx="1698" cy="490"/>
          </a:xfrm>
        </p:grpSpPr>
        <p:sp>
          <p:nvSpPr>
            <p:cNvPr id="24629" name="Rectangle 53"/>
            <p:cNvSpPr>
              <a:spLocks noChangeArrowheads="1"/>
            </p:cNvSpPr>
            <p:nvPr/>
          </p:nvSpPr>
          <p:spPr bwMode="auto">
            <a:xfrm>
              <a:off x="3592" y="1207"/>
              <a:ext cx="1152" cy="96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630" name="Oval 54"/>
            <p:cNvSpPr>
              <a:spLocks noChangeArrowheads="1"/>
            </p:cNvSpPr>
            <p:nvPr/>
          </p:nvSpPr>
          <p:spPr bwMode="auto">
            <a:xfrm>
              <a:off x="3313" y="1207"/>
              <a:ext cx="432" cy="48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631" name="Oval 55"/>
            <p:cNvSpPr>
              <a:spLocks noChangeArrowheads="1"/>
            </p:cNvSpPr>
            <p:nvPr/>
          </p:nvSpPr>
          <p:spPr bwMode="auto">
            <a:xfrm>
              <a:off x="4579" y="1197"/>
              <a:ext cx="432" cy="48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632" name="Rectangle 56"/>
            <p:cNvSpPr>
              <a:spLocks noChangeArrowheads="1"/>
            </p:cNvSpPr>
            <p:nvPr/>
          </p:nvSpPr>
          <p:spPr bwMode="auto">
            <a:xfrm>
              <a:off x="3351" y="1312"/>
              <a:ext cx="24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hu-HU" sz="2800" b="1"/>
                <a:t>S</a:t>
              </a:r>
            </a:p>
          </p:txBody>
        </p:sp>
      </p:grp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2543572" y="3530601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hu-HU" sz="2800" b="1"/>
              <a:t>1</a:t>
            </a: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3699272" y="3530601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hu-HU" sz="2800" b="1"/>
              <a:t>2</a:t>
            </a:r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4854972" y="3606800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hu-HU" sz="2800" b="1"/>
              <a:t>3</a:t>
            </a:r>
          </a:p>
        </p:txBody>
      </p:sp>
      <p:sp>
        <p:nvSpPr>
          <p:cNvPr id="24636" name="Rectangle 60"/>
          <p:cNvSpPr>
            <a:spLocks noChangeArrowheads="1"/>
          </p:cNvSpPr>
          <p:nvPr/>
        </p:nvSpPr>
        <p:spPr bwMode="auto">
          <a:xfrm>
            <a:off x="6010672" y="3606800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hu-HU" sz="2800" b="1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75123" y="1"/>
            <a:ext cx="7720144" cy="684213"/>
          </a:xfrm>
          <a:noFill/>
          <a:ln/>
        </p:spPr>
        <p:txBody>
          <a:bodyPr/>
          <a:lstStyle/>
          <a:p>
            <a:r>
              <a:rPr lang="hu-HU" sz="2400" dirty="0" smtClean="0">
                <a:latin typeface="Times New Roman" pitchFamily="18" charset="0"/>
              </a:rPr>
              <a:t>KOMPETITÍV INHIBÍCIÓ 5.</a:t>
            </a:r>
            <a:endParaRPr lang="hu-HU" sz="2400" dirty="0">
              <a:latin typeface="Times New Roman" pitchFamily="18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72480" y="5084764"/>
            <a:ext cx="93610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CC3300"/>
                </a:solidFill>
              </a:rPr>
              <a:t>5. MODELL: I</a:t>
            </a:r>
            <a:r>
              <a:rPr lang="hu-HU" sz="2400" dirty="0">
                <a:solidFill>
                  <a:srgbClr val="CC3300"/>
                </a:solidFill>
              </a:rPr>
              <a:t> </a:t>
            </a:r>
            <a:r>
              <a:rPr lang="hu-HU" sz="2400" dirty="0" err="1">
                <a:solidFill>
                  <a:srgbClr val="CC3300"/>
                </a:solidFill>
              </a:rPr>
              <a:t>kötõdése</a:t>
            </a:r>
            <a:r>
              <a:rPr lang="hu-HU" sz="2400" dirty="0">
                <a:solidFill>
                  <a:srgbClr val="CC3300"/>
                </a:solidFill>
              </a:rPr>
              <a:t> az </a:t>
            </a:r>
            <a:r>
              <a:rPr lang="hu-HU" sz="2400" dirty="0" err="1">
                <a:solidFill>
                  <a:srgbClr val="CC3300"/>
                </a:solidFill>
              </a:rPr>
              <a:t>enzimhezkonformáció</a:t>
            </a:r>
            <a:r>
              <a:rPr lang="hu-HU" sz="2400" dirty="0">
                <a:solidFill>
                  <a:srgbClr val="CC3300"/>
                </a:solidFill>
              </a:rPr>
              <a:t> változást okoz az </a:t>
            </a:r>
            <a:r>
              <a:rPr lang="hu-HU" sz="2400" dirty="0" err="1">
                <a:solidFill>
                  <a:srgbClr val="CC3300"/>
                </a:solidFill>
              </a:rPr>
              <a:t>enyimenés</a:t>
            </a:r>
            <a:r>
              <a:rPr lang="hu-HU" sz="2400" dirty="0">
                <a:solidFill>
                  <a:srgbClr val="CC3300"/>
                </a:solidFill>
              </a:rPr>
              <a:t> ez megakadályozza </a:t>
            </a:r>
            <a:r>
              <a:rPr lang="hu-HU" sz="2400" b="1" dirty="0">
                <a:solidFill>
                  <a:srgbClr val="CC3300"/>
                </a:solidFill>
              </a:rPr>
              <a:t>S</a:t>
            </a:r>
            <a:r>
              <a:rPr lang="hu-HU" sz="2400" dirty="0">
                <a:solidFill>
                  <a:srgbClr val="CC3300"/>
                </a:solidFill>
              </a:rPr>
              <a:t>-nek az aktív centrumhoz </a:t>
            </a:r>
            <a:r>
              <a:rPr lang="hu-HU" sz="2400" dirty="0" err="1">
                <a:solidFill>
                  <a:srgbClr val="CC3300"/>
                </a:solidFill>
              </a:rPr>
              <a:t>kötõdését</a:t>
            </a:r>
            <a:r>
              <a:rPr lang="hu-HU" sz="2400" dirty="0">
                <a:solidFill>
                  <a:srgbClr val="CC3300"/>
                </a:solidFill>
              </a:rPr>
              <a:t>. Ilyen a végtermék gátlás (</a:t>
            </a:r>
            <a:r>
              <a:rPr lang="hu-HU" sz="2400" dirty="0" err="1">
                <a:solidFill>
                  <a:srgbClr val="CC3300"/>
                </a:solidFill>
              </a:rPr>
              <a:t>feed</a:t>
            </a:r>
            <a:r>
              <a:rPr lang="hu-HU" sz="2400" dirty="0">
                <a:solidFill>
                  <a:srgbClr val="CC3300"/>
                </a:solidFill>
              </a:rPr>
              <a:t> back inhibíció) is.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62121" y="1125538"/>
            <a:ext cx="21996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CC3300"/>
                </a:solidFill>
              </a:rPr>
              <a:t>MODELLEK</a:t>
            </a:r>
          </a:p>
        </p:txBody>
      </p:sp>
      <p:sp>
        <p:nvSpPr>
          <p:cNvPr id="23564" name="AutoShape 12"/>
          <p:cNvSpPr>
            <a:spLocks noChangeAspect="1" noChangeArrowheads="1" noTextEdit="1"/>
          </p:cNvSpPr>
          <p:nvPr/>
        </p:nvSpPr>
        <p:spPr bwMode="auto">
          <a:xfrm>
            <a:off x="3627041" y="1268414"/>
            <a:ext cx="5303838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4719109" y="912813"/>
            <a:ext cx="636323" cy="519112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4791340" y="3824288"/>
            <a:ext cx="631164" cy="5207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3568" name="Freeform 16"/>
          <p:cNvSpPr>
            <a:spLocks/>
          </p:cNvSpPr>
          <p:nvPr/>
        </p:nvSpPr>
        <p:spPr bwMode="auto">
          <a:xfrm>
            <a:off x="3783542" y="1557339"/>
            <a:ext cx="3716470" cy="752475"/>
          </a:xfrm>
          <a:custGeom>
            <a:avLst/>
            <a:gdLst/>
            <a:ahLst/>
            <a:cxnLst>
              <a:cxn ang="0">
                <a:pos x="464" y="7"/>
              </a:cxn>
              <a:cxn ang="0">
                <a:pos x="371" y="0"/>
              </a:cxn>
              <a:cxn ang="0">
                <a:pos x="299" y="0"/>
              </a:cxn>
              <a:cxn ang="0">
                <a:pos x="279" y="46"/>
              </a:cxn>
              <a:cxn ang="0">
                <a:pos x="175" y="76"/>
              </a:cxn>
              <a:cxn ang="0">
                <a:pos x="92" y="113"/>
              </a:cxn>
              <a:cxn ang="0">
                <a:pos x="39" y="151"/>
              </a:cxn>
              <a:cxn ang="0">
                <a:pos x="9" y="196"/>
              </a:cxn>
              <a:cxn ang="0">
                <a:pos x="0" y="241"/>
              </a:cxn>
              <a:cxn ang="0">
                <a:pos x="0" y="285"/>
              </a:cxn>
              <a:cxn ang="0">
                <a:pos x="70" y="308"/>
              </a:cxn>
              <a:cxn ang="0">
                <a:pos x="175" y="317"/>
              </a:cxn>
              <a:cxn ang="0">
                <a:pos x="247" y="317"/>
              </a:cxn>
              <a:cxn ang="0">
                <a:pos x="310" y="317"/>
              </a:cxn>
              <a:cxn ang="0">
                <a:pos x="381" y="317"/>
              </a:cxn>
              <a:cxn ang="0">
                <a:pos x="444" y="317"/>
              </a:cxn>
              <a:cxn ang="0">
                <a:pos x="517" y="317"/>
              </a:cxn>
              <a:cxn ang="0">
                <a:pos x="590" y="324"/>
              </a:cxn>
              <a:cxn ang="0">
                <a:pos x="651" y="347"/>
              </a:cxn>
              <a:cxn ang="0">
                <a:pos x="723" y="377"/>
              </a:cxn>
              <a:cxn ang="0">
                <a:pos x="796" y="391"/>
              </a:cxn>
              <a:cxn ang="0">
                <a:pos x="867" y="391"/>
              </a:cxn>
              <a:cxn ang="0">
                <a:pos x="930" y="391"/>
              </a:cxn>
              <a:cxn ang="0">
                <a:pos x="993" y="391"/>
              </a:cxn>
              <a:cxn ang="0">
                <a:pos x="1064" y="391"/>
              </a:cxn>
              <a:cxn ang="0">
                <a:pos x="1136" y="407"/>
              </a:cxn>
              <a:cxn ang="0">
                <a:pos x="1209" y="428"/>
              </a:cxn>
              <a:cxn ang="0">
                <a:pos x="1333" y="467"/>
              </a:cxn>
              <a:cxn ang="0">
                <a:pos x="1479" y="474"/>
              </a:cxn>
              <a:cxn ang="0">
                <a:pos x="1583" y="474"/>
              </a:cxn>
              <a:cxn ang="0">
                <a:pos x="1707" y="474"/>
              </a:cxn>
              <a:cxn ang="0">
                <a:pos x="1831" y="474"/>
              </a:cxn>
              <a:cxn ang="0">
                <a:pos x="2016" y="474"/>
              </a:cxn>
              <a:cxn ang="0">
                <a:pos x="2139" y="474"/>
              </a:cxn>
              <a:cxn ang="0">
                <a:pos x="2161" y="377"/>
              </a:cxn>
              <a:cxn ang="0">
                <a:pos x="2130" y="285"/>
              </a:cxn>
              <a:cxn ang="0">
                <a:pos x="2079" y="188"/>
              </a:cxn>
              <a:cxn ang="0">
                <a:pos x="1996" y="151"/>
              </a:cxn>
              <a:cxn ang="0">
                <a:pos x="1913" y="129"/>
              </a:cxn>
              <a:cxn ang="0">
                <a:pos x="1913" y="99"/>
              </a:cxn>
              <a:cxn ang="0">
                <a:pos x="1913" y="83"/>
              </a:cxn>
              <a:cxn ang="0">
                <a:pos x="1913" y="69"/>
              </a:cxn>
              <a:cxn ang="0">
                <a:pos x="1799" y="61"/>
              </a:cxn>
              <a:cxn ang="0">
                <a:pos x="1736" y="53"/>
              </a:cxn>
              <a:cxn ang="0">
                <a:pos x="1675" y="23"/>
              </a:cxn>
              <a:cxn ang="0">
                <a:pos x="1622" y="23"/>
              </a:cxn>
            </a:cxnLst>
            <a:rect l="0" t="0" r="r" b="b"/>
            <a:pathLst>
              <a:path w="2161" h="474">
                <a:moveTo>
                  <a:pt x="507" y="23"/>
                </a:moveTo>
                <a:lnTo>
                  <a:pt x="464" y="7"/>
                </a:lnTo>
                <a:lnTo>
                  <a:pt x="403" y="0"/>
                </a:lnTo>
                <a:lnTo>
                  <a:pt x="371" y="0"/>
                </a:lnTo>
                <a:lnTo>
                  <a:pt x="330" y="0"/>
                </a:lnTo>
                <a:lnTo>
                  <a:pt x="299" y="0"/>
                </a:lnTo>
                <a:lnTo>
                  <a:pt x="279" y="23"/>
                </a:lnTo>
                <a:lnTo>
                  <a:pt x="279" y="46"/>
                </a:lnTo>
                <a:lnTo>
                  <a:pt x="247" y="53"/>
                </a:lnTo>
                <a:lnTo>
                  <a:pt x="175" y="76"/>
                </a:lnTo>
                <a:lnTo>
                  <a:pt x="133" y="99"/>
                </a:lnTo>
                <a:lnTo>
                  <a:pt x="92" y="113"/>
                </a:lnTo>
                <a:lnTo>
                  <a:pt x="82" y="136"/>
                </a:lnTo>
                <a:lnTo>
                  <a:pt x="39" y="151"/>
                </a:lnTo>
                <a:lnTo>
                  <a:pt x="29" y="173"/>
                </a:lnTo>
                <a:lnTo>
                  <a:pt x="9" y="196"/>
                </a:lnTo>
                <a:lnTo>
                  <a:pt x="0" y="218"/>
                </a:lnTo>
                <a:lnTo>
                  <a:pt x="0" y="241"/>
                </a:lnTo>
                <a:lnTo>
                  <a:pt x="0" y="264"/>
                </a:lnTo>
                <a:lnTo>
                  <a:pt x="0" y="285"/>
                </a:lnTo>
                <a:lnTo>
                  <a:pt x="29" y="294"/>
                </a:lnTo>
                <a:lnTo>
                  <a:pt x="70" y="308"/>
                </a:lnTo>
                <a:lnTo>
                  <a:pt x="102" y="317"/>
                </a:lnTo>
                <a:lnTo>
                  <a:pt x="175" y="317"/>
                </a:lnTo>
                <a:lnTo>
                  <a:pt x="216" y="317"/>
                </a:lnTo>
                <a:lnTo>
                  <a:pt x="247" y="317"/>
                </a:lnTo>
                <a:lnTo>
                  <a:pt x="279" y="317"/>
                </a:lnTo>
                <a:lnTo>
                  <a:pt x="310" y="317"/>
                </a:lnTo>
                <a:lnTo>
                  <a:pt x="340" y="317"/>
                </a:lnTo>
                <a:lnTo>
                  <a:pt x="381" y="317"/>
                </a:lnTo>
                <a:lnTo>
                  <a:pt x="413" y="317"/>
                </a:lnTo>
                <a:lnTo>
                  <a:pt x="444" y="317"/>
                </a:lnTo>
                <a:lnTo>
                  <a:pt x="476" y="317"/>
                </a:lnTo>
                <a:lnTo>
                  <a:pt x="517" y="317"/>
                </a:lnTo>
                <a:lnTo>
                  <a:pt x="558" y="317"/>
                </a:lnTo>
                <a:lnTo>
                  <a:pt x="590" y="324"/>
                </a:lnTo>
                <a:lnTo>
                  <a:pt x="619" y="340"/>
                </a:lnTo>
                <a:lnTo>
                  <a:pt x="651" y="347"/>
                </a:lnTo>
                <a:lnTo>
                  <a:pt x="692" y="354"/>
                </a:lnTo>
                <a:lnTo>
                  <a:pt x="723" y="377"/>
                </a:lnTo>
                <a:lnTo>
                  <a:pt x="765" y="384"/>
                </a:lnTo>
                <a:lnTo>
                  <a:pt x="796" y="391"/>
                </a:lnTo>
                <a:lnTo>
                  <a:pt x="837" y="391"/>
                </a:lnTo>
                <a:lnTo>
                  <a:pt x="867" y="391"/>
                </a:lnTo>
                <a:lnTo>
                  <a:pt x="898" y="391"/>
                </a:lnTo>
                <a:lnTo>
                  <a:pt x="930" y="391"/>
                </a:lnTo>
                <a:lnTo>
                  <a:pt x="961" y="391"/>
                </a:lnTo>
                <a:lnTo>
                  <a:pt x="993" y="391"/>
                </a:lnTo>
                <a:lnTo>
                  <a:pt x="1022" y="391"/>
                </a:lnTo>
                <a:lnTo>
                  <a:pt x="1064" y="391"/>
                </a:lnTo>
                <a:lnTo>
                  <a:pt x="1107" y="400"/>
                </a:lnTo>
                <a:lnTo>
                  <a:pt x="1136" y="407"/>
                </a:lnTo>
                <a:lnTo>
                  <a:pt x="1178" y="414"/>
                </a:lnTo>
                <a:lnTo>
                  <a:pt x="1209" y="428"/>
                </a:lnTo>
                <a:lnTo>
                  <a:pt x="1250" y="444"/>
                </a:lnTo>
                <a:lnTo>
                  <a:pt x="1333" y="467"/>
                </a:lnTo>
                <a:lnTo>
                  <a:pt x="1396" y="467"/>
                </a:lnTo>
                <a:lnTo>
                  <a:pt x="1479" y="474"/>
                </a:lnTo>
                <a:lnTo>
                  <a:pt x="1551" y="474"/>
                </a:lnTo>
                <a:lnTo>
                  <a:pt x="1583" y="474"/>
                </a:lnTo>
                <a:lnTo>
                  <a:pt x="1622" y="474"/>
                </a:lnTo>
                <a:lnTo>
                  <a:pt x="1707" y="474"/>
                </a:lnTo>
                <a:lnTo>
                  <a:pt x="1768" y="474"/>
                </a:lnTo>
                <a:lnTo>
                  <a:pt x="1831" y="474"/>
                </a:lnTo>
                <a:lnTo>
                  <a:pt x="1913" y="474"/>
                </a:lnTo>
                <a:lnTo>
                  <a:pt x="2016" y="474"/>
                </a:lnTo>
                <a:lnTo>
                  <a:pt x="2079" y="474"/>
                </a:lnTo>
                <a:lnTo>
                  <a:pt x="2139" y="474"/>
                </a:lnTo>
                <a:lnTo>
                  <a:pt x="2161" y="421"/>
                </a:lnTo>
                <a:lnTo>
                  <a:pt x="2161" y="377"/>
                </a:lnTo>
                <a:lnTo>
                  <a:pt x="2151" y="317"/>
                </a:lnTo>
                <a:lnTo>
                  <a:pt x="2130" y="285"/>
                </a:lnTo>
                <a:lnTo>
                  <a:pt x="2110" y="241"/>
                </a:lnTo>
                <a:lnTo>
                  <a:pt x="2079" y="188"/>
                </a:lnTo>
                <a:lnTo>
                  <a:pt x="2037" y="166"/>
                </a:lnTo>
                <a:lnTo>
                  <a:pt x="1996" y="151"/>
                </a:lnTo>
                <a:lnTo>
                  <a:pt x="1913" y="151"/>
                </a:lnTo>
                <a:lnTo>
                  <a:pt x="1913" y="129"/>
                </a:lnTo>
                <a:lnTo>
                  <a:pt x="1913" y="106"/>
                </a:lnTo>
                <a:lnTo>
                  <a:pt x="1913" y="99"/>
                </a:lnTo>
                <a:lnTo>
                  <a:pt x="1913" y="90"/>
                </a:lnTo>
                <a:lnTo>
                  <a:pt x="1913" y="83"/>
                </a:lnTo>
                <a:lnTo>
                  <a:pt x="1913" y="76"/>
                </a:lnTo>
                <a:lnTo>
                  <a:pt x="1913" y="69"/>
                </a:lnTo>
                <a:lnTo>
                  <a:pt x="1831" y="61"/>
                </a:lnTo>
                <a:lnTo>
                  <a:pt x="1799" y="61"/>
                </a:lnTo>
                <a:lnTo>
                  <a:pt x="1768" y="61"/>
                </a:lnTo>
                <a:lnTo>
                  <a:pt x="1736" y="53"/>
                </a:lnTo>
                <a:lnTo>
                  <a:pt x="1707" y="30"/>
                </a:lnTo>
                <a:lnTo>
                  <a:pt x="1675" y="23"/>
                </a:lnTo>
                <a:lnTo>
                  <a:pt x="1644" y="23"/>
                </a:lnTo>
                <a:lnTo>
                  <a:pt x="1622" y="23"/>
                </a:lnTo>
                <a:lnTo>
                  <a:pt x="507" y="23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4641718" y="1587500"/>
            <a:ext cx="791104" cy="3857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3570" name="Freeform 18"/>
          <p:cNvSpPr>
            <a:spLocks/>
          </p:cNvSpPr>
          <p:nvPr/>
        </p:nvSpPr>
        <p:spPr bwMode="auto">
          <a:xfrm>
            <a:off x="5924684" y="1587501"/>
            <a:ext cx="703394" cy="519113"/>
          </a:xfrm>
          <a:custGeom>
            <a:avLst/>
            <a:gdLst/>
            <a:ahLst/>
            <a:cxnLst>
              <a:cxn ang="0">
                <a:pos x="213" y="327"/>
              </a:cxn>
              <a:cxn ang="0">
                <a:pos x="409" y="0"/>
              </a:cxn>
              <a:cxn ang="0">
                <a:pos x="0" y="5"/>
              </a:cxn>
              <a:cxn ang="0">
                <a:pos x="213" y="327"/>
              </a:cxn>
            </a:cxnLst>
            <a:rect l="0" t="0" r="r" b="b"/>
            <a:pathLst>
              <a:path w="409" h="327">
                <a:moveTo>
                  <a:pt x="213" y="327"/>
                </a:moveTo>
                <a:lnTo>
                  <a:pt x="409" y="0"/>
                </a:lnTo>
                <a:lnTo>
                  <a:pt x="0" y="5"/>
                </a:lnTo>
                <a:lnTo>
                  <a:pt x="213" y="327"/>
                </a:lnTo>
                <a:close/>
              </a:path>
            </a:pathLst>
          </a:custGeom>
          <a:solidFill>
            <a:srgbClr val="CCFFCC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>
            <a:off x="5921243" y="1008064"/>
            <a:ext cx="706834" cy="515937"/>
          </a:xfrm>
          <a:custGeom>
            <a:avLst/>
            <a:gdLst/>
            <a:ahLst/>
            <a:cxnLst>
              <a:cxn ang="0">
                <a:pos x="214" y="325"/>
              </a:cxn>
              <a:cxn ang="0">
                <a:pos x="411" y="0"/>
              </a:cxn>
              <a:cxn ang="0">
                <a:pos x="0" y="5"/>
              </a:cxn>
              <a:cxn ang="0">
                <a:pos x="214" y="325"/>
              </a:cxn>
            </a:cxnLst>
            <a:rect l="0" t="0" r="r" b="b"/>
            <a:pathLst>
              <a:path w="411" h="325">
                <a:moveTo>
                  <a:pt x="214" y="325"/>
                </a:moveTo>
                <a:lnTo>
                  <a:pt x="411" y="0"/>
                </a:lnTo>
                <a:lnTo>
                  <a:pt x="0" y="5"/>
                </a:lnTo>
                <a:lnTo>
                  <a:pt x="214" y="325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6407944" y="2482851"/>
            <a:ext cx="703395" cy="519113"/>
          </a:xfrm>
          <a:custGeom>
            <a:avLst/>
            <a:gdLst/>
            <a:ahLst/>
            <a:cxnLst>
              <a:cxn ang="0">
                <a:pos x="212" y="327"/>
              </a:cxn>
              <a:cxn ang="0">
                <a:pos x="409" y="0"/>
              </a:cxn>
              <a:cxn ang="0">
                <a:pos x="0" y="5"/>
              </a:cxn>
              <a:cxn ang="0">
                <a:pos x="212" y="327"/>
              </a:cxn>
            </a:cxnLst>
            <a:rect l="0" t="0" r="r" b="b"/>
            <a:pathLst>
              <a:path w="409" h="327">
                <a:moveTo>
                  <a:pt x="212" y="327"/>
                </a:moveTo>
                <a:lnTo>
                  <a:pt x="409" y="0"/>
                </a:lnTo>
                <a:lnTo>
                  <a:pt x="0" y="5"/>
                </a:lnTo>
                <a:lnTo>
                  <a:pt x="212" y="327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3574" name="Freeform 22"/>
          <p:cNvSpPr>
            <a:spLocks/>
          </p:cNvSpPr>
          <p:nvPr/>
        </p:nvSpPr>
        <p:spPr bwMode="auto">
          <a:xfrm>
            <a:off x="3627041" y="3001964"/>
            <a:ext cx="3721629" cy="750887"/>
          </a:xfrm>
          <a:custGeom>
            <a:avLst/>
            <a:gdLst/>
            <a:ahLst/>
            <a:cxnLst>
              <a:cxn ang="0">
                <a:pos x="466" y="7"/>
              </a:cxn>
              <a:cxn ang="0">
                <a:pos x="374" y="0"/>
              </a:cxn>
              <a:cxn ang="0">
                <a:pos x="301" y="0"/>
              </a:cxn>
              <a:cxn ang="0">
                <a:pos x="281" y="45"/>
              </a:cxn>
              <a:cxn ang="0">
                <a:pos x="177" y="75"/>
              </a:cxn>
              <a:cxn ang="0">
                <a:pos x="94" y="112"/>
              </a:cxn>
              <a:cxn ang="0">
                <a:pos x="41" y="150"/>
              </a:cxn>
              <a:cxn ang="0">
                <a:pos x="12" y="195"/>
              </a:cxn>
              <a:cxn ang="0">
                <a:pos x="0" y="241"/>
              </a:cxn>
              <a:cxn ang="0">
                <a:pos x="0" y="285"/>
              </a:cxn>
              <a:cxn ang="0">
                <a:pos x="73" y="308"/>
              </a:cxn>
              <a:cxn ang="0">
                <a:pos x="177" y="315"/>
              </a:cxn>
              <a:cxn ang="0">
                <a:pos x="250" y="315"/>
              </a:cxn>
              <a:cxn ang="0">
                <a:pos x="311" y="315"/>
              </a:cxn>
              <a:cxn ang="0">
                <a:pos x="384" y="315"/>
              </a:cxn>
              <a:cxn ang="0">
                <a:pos x="446" y="315"/>
              </a:cxn>
              <a:cxn ang="0">
                <a:pos x="517" y="315"/>
              </a:cxn>
              <a:cxn ang="0">
                <a:pos x="590" y="324"/>
              </a:cxn>
              <a:cxn ang="0">
                <a:pos x="653" y="346"/>
              </a:cxn>
              <a:cxn ang="0">
                <a:pos x="726" y="376"/>
              </a:cxn>
              <a:cxn ang="0">
                <a:pos x="797" y="391"/>
              </a:cxn>
              <a:cxn ang="0">
                <a:pos x="869" y="391"/>
              </a:cxn>
              <a:cxn ang="0">
                <a:pos x="932" y="391"/>
              </a:cxn>
              <a:cxn ang="0">
                <a:pos x="993" y="391"/>
              </a:cxn>
              <a:cxn ang="0">
                <a:pos x="1066" y="391"/>
              </a:cxn>
              <a:cxn ang="0">
                <a:pos x="1139" y="406"/>
              </a:cxn>
              <a:cxn ang="0">
                <a:pos x="1212" y="428"/>
              </a:cxn>
              <a:cxn ang="0">
                <a:pos x="1335" y="466"/>
              </a:cxn>
              <a:cxn ang="0">
                <a:pos x="1481" y="473"/>
              </a:cxn>
              <a:cxn ang="0">
                <a:pos x="1583" y="473"/>
              </a:cxn>
              <a:cxn ang="0">
                <a:pos x="1707" y="473"/>
              </a:cxn>
              <a:cxn ang="0">
                <a:pos x="1833" y="473"/>
              </a:cxn>
              <a:cxn ang="0">
                <a:pos x="2018" y="473"/>
              </a:cxn>
              <a:cxn ang="0">
                <a:pos x="2142" y="473"/>
              </a:cxn>
              <a:cxn ang="0">
                <a:pos x="2164" y="376"/>
              </a:cxn>
              <a:cxn ang="0">
                <a:pos x="2132" y="285"/>
              </a:cxn>
              <a:cxn ang="0">
                <a:pos x="2081" y="188"/>
              </a:cxn>
              <a:cxn ang="0">
                <a:pos x="1996" y="150"/>
              </a:cxn>
              <a:cxn ang="0">
                <a:pos x="1916" y="128"/>
              </a:cxn>
              <a:cxn ang="0">
                <a:pos x="1916" y="98"/>
              </a:cxn>
              <a:cxn ang="0">
                <a:pos x="1916" y="83"/>
              </a:cxn>
              <a:cxn ang="0">
                <a:pos x="1916" y="68"/>
              </a:cxn>
              <a:cxn ang="0">
                <a:pos x="1802" y="61"/>
              </a:cxn>
              <a:cxn ang="0">
                <a:pos x="1739" y="53"/>
              </a:cxn>
              <a:cxn ang="0">
                <a:pos x="1678" y="23"/>
              </a:cxn>
              <a:cxn ang="0">
                <a:pos x="1625" y="23"/>
              </a:cxn>
            </a:cxnLst>
            <a:rect l="0" t="0" r="r" b="b"/>
            <a:pathLst>
              <a:path w="2164" h="473">
                <a:moveTo>
                  <a:pt x="507" y="23"/>
                </a:moveTo>
                <a:lnTo>
                  <a:pt x="466" y="7"/>
                </a:lnTo>
                <a:lnTo>
                  <a:pt x="403" y="0"/>
                </a:lnTo>
                <a:lnTo>
                  <a:pt x="374" y="0"/>
                </a:lnTo>
                <a:lnTo>
                  <a:pt x="332" y="0"/>
                </a:lnTo>
                <a:lnTo>
                  <a:pt x="301" y="0"/>
                </a:lnTo>
                <a:lnTo>
                  <a:pt x="281" y="23"/>
                </a:lnTo>
                <a:lnTo>
                  <a:pt x="281" y="45"/>
                </a:lnTo>
                <a:lnTo>
                  <a:pt x="250" y="53"/>
                </a:lnTo>
                <a:lnTo>
                  <a:pt x="177" y="75"/>
                </a:lnTo>
                <a:lnTo>
                  <a:pt x="136" y="98"/>
                </a:lnTo>
                <a:lnTo>
                  <a:pt x="94" y="112"/>
                </a:lnTo>
                <a:lnTo>
                  <a:pt x="85" y="135"/>
                </a:lnTo>
                <a:lnTo>
                  <a:pt x="41" y="150"/>
                </a:lnTo>
                <a:lnTo>
                  <a:pt x="31" y="172"/>
                </a:lnTo>
                <a:lnTo>
                  <a:pt x="12" y="195"/>
                </a:lnTo>
                <a:lnTo>
                  <a:pt x="0" y="218"/>
                </a:lnTo>
                <a:lnTo>
                  <a:pt x="0" y="241"/>
                </a:lnTo>
                <a:lnTo>
                  <a:pt x="0" y="264"/>
                </a:lnTo>
                <a:lnTo>
                  <a:pt x="0" y="285"/>
                </a:lnTo>
                <a:lnTo>
                  <a:pt x="31" y="292"/>
                </a:lnTo>
                <a:lnTo>
                  <a:pt x="73" y="308"/>
                </a:lnTo>
                <a:lnTo>
                  <a:pt x="104" y="315"/>
                </a:lnTo>
                <a:lnTo>
                  <a:pt x="177" y="315"/>
                </a:lnTo>
                <a:lnTo>
                  <a:pt x="218" y="315"/>
                </a:lnTo>
                <a:lnTo>
                  <a:pt x="250" y="315"/>
                </a:lnTo>
                <a:lnTo>
                  <a:pt x="281" y="315"/>
                </a:lnTo>
                <a:lnTo>
                  <a:pt x="311" y="315"/>
                </a:lnTo>
                <a:lnTo>
                  <a:pt x="342" y="315"/>
                </a:lnTo>
                <a:lnTo>
                  <a:pt x="384" y="315"/>
                </a:lnTo>
                <a:lnTo>
                  <a:pt x="415" y="315"/>
                </a:lnTo>
                <a:lnTo>
                  <a:pt x="446" y="315"/>
                </a:lnTo>
                <a:lnTo>
                  <a:pt x="478" y="315"/>
                </a:lnTo>
                <a:lnTo>
                  <a:pt x="517" y="315"/>
                </a:lnTo>
                <a:lnTo>
                  <a:pt x="561" y="315"/>
                </a:lnTo>
                <a:lnTo>
                  <a:pt x="590" y="324"/>
                </a:lnTo>
                <a:lnTo>
                  <a:pt x="622" y="338"/>
                </a:lnTo>
                <a:lnTo>
                  <a:pt x="653" y="346"/>
                </a:lnTo>
                <a:lnTo>
                  <a:pt x="694" y="354"/>
                </a:lnTo>
                <a:lnTo>
                  <a:pt x="726" y="376"/>
                </a:lnTo>
                <a:lnTo>
                  <a:pt x="767" y="384"/>
                </a:lnTo>
                <a:lnTo>
                  <a:pt x="797" y="391"/>
                </a:lnTo>
                <a:lnTo>
                  <a:pt x="840" y="391"/>
                </a:lnTo>
                <a:lnTo>
                  <a:pt x="869" y="391"/>
                </a:lnTo>
                <a:lnTo>
                  <a:pt x="901" y="391"/>
                </a:lnTo>
                <a:lnTo>
                  <a:pt x="932" y="391"/>
                </a:lnTo>
                <a:lnTo>
                  <a:pt x="964" y="391"/>
                </a:lnTo>
                <a:lnTo>
                  <a:pt x="993" y="391"/>
                </a:lnTo>
                <a:lnTo>
                  <a:pt x="1025" y="391"/>
                </a:lnTo>
                <a:lnTo>
                  <a:pt x="1066" y="391"/>
                </a:lnTo>
                <a:lnTo>
                  <a:pt x="1107" y="398"/>
                </a:lnTo>
                <a:lnTo>
                  <a:pt x="1139" y="406"/>
                </a:lnTo>
                <a:lnTo>
                  <a:pt x="1180" y="414"/>
                </a:lnTo>
                <a:lnTo>
                  <a:pt x="1212" y="428"/>
                </a:lnTo>
                <a:lnTo>
                  <a:pt x="1253" y="444"/>
                </a:lnTo>
                <a:lnTo>
                  <a:pt x="1335" y="466"/>
                </a:lnTo>
                <a:lnTo>
                  <a:pt x="1396" y="466"/>
                </a:lnTo>
                <a:lnTo>
                  <a:pt x="1481" y="473"/>
                </a:lnTo>
                <a:lnTo>
                  <a:pt x="1554" y="473"/>
                </a:lnTo>
                <a:lnTo>
                  <a:pt x="1583" y="473"/>
                </a:lnTo>
                <a:lnTo>
                  <a:pt x="1625" y="473"/>
                </a:lnTo>
                <a:lnTo>
                  <a:pt x="1707" y="473"/>
                </a:lnTo>
                <a:lnTo>
                  <a:pt x="1770" y="473"/>
                </a:lnTo>
                <a:lnTo>
                  <a:pt x="1833" y="473"/>
                </a:lnTo>
                <a:lnTo>
                  <a:pt x="1916" y="473"/>
                </a:lnTo>
                <a:lnTo>
                  <a:pt x="2018" y="473"/>
                </a:lnTo>
                <a:lnTo>
                  <a:pt x="2081" y="473"/>
                </a:lnTo>
                <a:lnTo>
                  <a:pt x="2142" y="473"/>
                </a:lnTo>
                <a:lnTo>
                  <a:pt x="2164" y="421"/>
                </a:lnTo>
                <a:lnTo>
                  <a:pt x="2164" y="376"/>
                </a:lnTo>
                <a:lnTo>
                  <a:pt x="2154" y="315"/>
                </a:lnTo>
                <a:lnTo>
                  <a:pt x="2132" y="285"/>
                </a:lnTo>
                <a:lnTo>
                  <a:pt x="2110" y="241"/>
                </a:lnTo>
                <a:lnTo>
                  <a:pt x="2081" y="188"/>
                </a:lnTo>
                <a:lnTo>
                  <a:pt x="2040" y="165"/>
                </a:lnTo>
                <a:lnTo>
                  <a:pt x="1996" y="150"/>
                </a:lnTo>
                <a:lnTo>
                  <a:pt x="1916" y="150"/>
                </a:lnTo>
                <a:lnTo>
                  <a:pt x="1916" y="128"/>
                </a:lnTo>
                <a:lnTo>
                  <a:pt x="1916" y="105"/>
                </a:lnTo>
                <a:lnTo>
                  <a:pt x="1916" y="98"/>
                </a:lnTo>
                <a:lnTo>
                  <a:pt x="1916" y="90"/>
                </a:lnTo>
                <a:lnTo>
                  <a:pt x="1916" y="83"/>
                </a:lnTo>
                <a:lnTo>
                  <a:pt x="1916" y="75"/>
                </a:lnTo>
                <a:lnTo>
                  <a:pt x="1916" y="68"/>
                </a:lnTo>
                <a:lnTo>
                  <a:pt x="1833" y="61"/>
                </a:lnTo>
                <a:lnTo>
                  <a:pt x="1802" y="61"/>
                </a:lnTo>
                <a:lnTo>
                  <a:pt x="1770" y="61"/>
                </a:lnTo>
                <a:lnTo>
                  <a:pt x="1739" y="53"/>
                </a:lnTo>
                <a:lnTo>
                  <a:pt x="1707" y="30"/>
                </a:lnTo>
                <a:lnTo>
                  <a:pt x="1678" y="23"/>
                </a:lnTo>
                <a:lnTo>
                  <a:pt x="1646" y="23"/>
                </a:lnTo>
                <a:lnTo>
                  <a:pt x="1625" y="23"/>
                </a:lnTo>
                <a:lnTo>
                  <a:pt x="507" y="23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4787900" y="3044826"/>
            <a:ext cx="787665" cy="3841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4861852" y="2867026"/>
            <a:ext cx="636323" cy="52387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5111221" y="3028950"/>
            <a:ext cx="64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b="1">
                <a:solidFill>
                  <a:srgbClr val="000000"/>
                </a:solidFill>
              </a:rPr>
              <a:t>I</a:t>
            </a:r>
            <a:endParaRPr lang="hu-HU">
              <a:latin typeface="Garamond" pitchFamily="18" charset="0"/>
            </a:endParaRPr>
          </a:p>
        </p:txBody>
      </p:sp>
      <p:sp>
        <p:nvSpPr>
          <p:cNvPr id="23578" name="Freeform 26"/>
          <p:cNvSpPr>
            <a:spLocks/>
          </p:cNvSpPr>
          <p:nvPr/>
        </p:nvSpPr>
        <p:spPr bwMode="auto">
          <a:xfrm>
            <a:off x="5995194" y="3028950"/>
            <a:ext cx="416190" cy="515938"/>
          </a:xfrm>
          <a:custGeom>
            <a:avLst/>
            <a:gdLst/>
            <a:ahLst/>
            <a:cxnLst>
              <a:cxn ang="0">
                <a:pos x="128" y="325"/>
              </a:cxn>
              <a:cxn ang="0">
                <a:pos x="242" y="0"/>
              </a:cxn>
              <a:cxn ang="0">
                <a:pos x="0" y="3"/>
              </a:cxn>
              <a:cxn ang="0">
                <a:pos x="128" y="325"/>
              </a:cxn>
            </a:cxnLst>
            <a:rect l="0" t="0" r="r" b="b"/>
            <a:pathLst>
              <a:path w="242" h="325">
                <a:moveTo>
                  <a:pt x="128" y="325"/>
                </a:moveTo>
                <a:lnTo>
                  <a:pt x="242" y="0"/>
                </a:lnTo>
                <a:lnTo>
                  <a:pt x="0" y="3"/>
                </a:lnTo>
                <a:lnTo>
                  <a:pt x="128" y="325"/>
                </a:lnTo>
                <a:close/>
              </a:path>
            </a:pathLst>
          </a:custGeom>
          <a:solidFill>
            <a:srgbClr val="CCFFCC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3579" name="Freeform 27"/>
          <p:cNvSpPr>
            <a:spLocks/>
          </p:cNvSpPr>
          <p:nvPr/>
        </p:nvSpPr>
        <p:spPr bwMode="auto">
          <a:xfrm>
            <a:off x="3983038" y="4344989"/>
            <a:ext cx="3719910" cy="752475"/>
          </a:xfrm>
          <a:custGeom>
            <a:avLst/>
            <a:gdLst/>
            <a:ahLst/>
            <a:cxnLst>
              <a:cxn ang="0">
                <a:pos x="468" y="7"/>
              </a:cxn>
              <a:cxn ang="0">
                <a:pos x="373" y="0"/>
              </a:cxn>
              <a:cxn ang="0">
                <a:pos x="300" y="0"/>
              </a:cxn>
              <a:cxn ang="0">
                <a:pos x="281" y="45"/>
              </a:cxn>
              <a:cxn ang="0">
                <a:pos x="177" y="75"/>
              </a:cxn>
              <a:cxn ang="0">
                <a:pos x="94" y="113"/>
              </a:cxn>
              <a:cxn ang="0">
                <a:pos x="43" y="150"/>
              </a:cxn>
              <a:cxn ang="0">
                <a:pos x="11" y="195"/>
              </a:cxn>
              <a:cxn ang="0">
                <a:pos x="0" y="241"/>
              </a:cxn>
              <a:cxn ang="0">
                <a:pos x="0" y="285"/>
              </a:cxn>
              <a:cxn ang="0">
                <a:pos x="74" y="308"/>
              </a:cxn>
              <a:cxn ang="0">
                <a:pos x="177" y="315"/>
              </a:cxn>
              <a:cxn ang="0">
                <a:pos x="249" y="315"/>
              </a:cxn>
              <a:cxn ang="0">
                <a:pos x="310" y="315"/>
              </a:cxn>
              <a:cxn ang="0">
                <a:pos x="383" y="315"/>
              </a:cxn>
              <a:cxn ang="0">
                <a:pos x="446" y="315"/>
              </a:cxn>
              <a:cxn ang="0">
                <a:pos x="519" y="315"/>
              </a:cxn>
              <a:cxn ang="0">
                <a:pos x="590" y="324"/>
              </a:cxn>
              <a:cxn ang="0">
                <a:pos x="653" y="347"/>
              </a:cxn>
              <a:cxn ang="0">
                <a:pos x="725" y="377"/>
              </a:cxn>
              <a:cxn ang="0">
                <a:pos x="798" y="391"/>
              </a:cxn>
              <a:cxn ang="0">
                <a:pos x="871" y="391"/>
              </a:cxn>
              <a:cxn ang="0">
                <a:pos x="932" y="391"/>
              </a:cxn>
              <a:cxn ang="0">
                <a:pos x="993" y="391"/>
              </a:cxn>
              <a:cxn ang="0">
                <a:pos x="1068" y="391"/>
              </a:cxn>
              <a:cxn ang="0">
                <a:pos x="1138" y="407"/>
              </a:cxn>
              <a:cxn ang="0">
                <a:pos x="1211" y="428"/>
              </a:cxn>
              <a:cxn ang="0">
                <a:pos x="1335" y="466"/>
              </a:cxn>
              <a:cxn ang="0">
                <a:pos x="1481" y="474"/>
              </a:cxn>
              <a:cxn ang="0">
                <a:pos x="1583" y="474"/>
              </a:cxn>
              <a:cxn ang="0">
                <a:pos x="1709" y="474"/>
              </a:cxn>
              <a:cxn ang="0">
                <a:pos x="1833" y="474"/>
              </a:cxn>
              <a:cxn ang="0">
                <a:pos x="2017" y="474"/>
              </a:cxn>
              <a:cxn ang="0">
                <a:pos x="2143" y="474"/>
              </a:cxn>
              <a:cxn ang="0">
                <a:pos x="2163" y="377"/>
              </a:cxn>
              <a:cxn ang="0">
                <a:pos x="2132" y="285"/>
              </a:cxn>
              <a:cxn ang="0">
                <a:pos x="2080" y="188"/>
              </a:cxn>
              <a:cxn ang="0">
                <a:pos x="1998" y="150"/>
              </a:cxn>
              <a:cxn ang="0">
                <a:pos x="1915" y="128"/>
              </a:cxn>
              <a:cxn ang="0">
                <a:pos x="1915" y="98"/>
              </a:cxn>
              <a:cxn ang="0">
                <a:pos x="1915" y="83"/>
              </a:cxn>
              <a:cxn ang="0">
                <a:pos x="1915" y="68"/>
              </a:cxn>
              <a:cxn ang="0">
                <a:pos x="1801" y="61"/>
              </a:cxn>
              <a:cxn ang="0">
                <a:pos x="1738" y="53"/>
              </a:cxn>
              <a:cxn ang="0">
                <a:pos x="1677" y="23"/>
              </a:cxn>
              <a:cxn ang="0">
                <a:pos x="1626" y="23"/>
              </a:cxn>
            </a:cxnLst>
            <a:rect l="0" t="0" r="r" b="b"/>
            <a:pathLst>
              <a:path w="2163" h="474">
                <a:moveTo>
                  <a:pt x="507" y="23"/>
                </a:moveTo>
                <a:lnTo>
                  <a:pt x="468" y="7"/>
                </a:lnTo>
                <a:lnTo>
                  <a:pt x="405" y="0"/>
                </a:lnTo>
                <a:lnTo>
                  <a:pt x="373" y="0"/>
                </a:lnTo>
                <a:lnTo>
                  <a:pt x="332" y="0"/>
                </a:lnTo>
                <a:lnTo>
                  <a:pt x="300" y="0"/>
                </a:lnTo>
                <a:lnTo>
                  <a:pt x="281" y="23"/>
                </a:lnTo>
                <a:lnTo>
                  <a:pt x="281" y="45"/>
                </a:lnTo>
                <a:lnTo>
                  <a:pt x="249" y="53"/>
                </a:lnTo>
                <a:lnTo>
                  <a:pt x="177" y="75"/>
                </a:lnTo>
                <a:lnTo>
                  <a:pt x="135" y="98"/>
                </a:lnTo>
                <a:lnTo>
                  <a:pt x="94" y="113"/>
                </a:lnTo>
                <a:lnTo>
                  <a:pt x="84" y="135"/>
                </a:lnTo>
                <a:lnTo>
                  <a:pt x="43" y="150"/>
                </a:lnTo>
                <a:lnTo>
                  <a:pt x="31" y="172"/>
                </a:lnTo>
                <a:lnTo>
                  <a:pt x="11" y="195"/>
                </a:lnTo>
                <a:lnTo>
                  <a:pt x="0" y="218"/>
                </a:lnTo>
                <a:lnTo>
                  <a:pt x="0" y="241"/>
                </a:lnTo>
                <a:lnTo>
                  <a:pt x="0" y="264"/>
                </a:lnTo>
                <a:lnTo>
                  <a:pt x="0" y="285"/>
                </a:lnTo>
                <a:lnTo>
                  <a:pt x="31" y="294"/>
                </a:lnTo>
                <a:lnTo>
                  <a:pt x="74" y="308"/>
                </a:lnTo>
                <a:lnTo>
                  <a:pt x="104" y="315"/>
                </a:lnTo>
                <a:lnTo>
                  <a:pt x="177" y="315"/>
                </a:lnTo>
                <a:lnTo>
                  <a:pt x="218" y="315"/>
                </a:lnTo>
                <a:lnTo>
                  <a:pt x="249" y="315"/>
                </a:lnTo>
                <a:lnTo>
                  <a:pt x="281" y="315"/>
                </a:lnTo>
                <a:lnTo>
                  <a:pt x="310" y="315"/>
                </a:lnTo>
                <a:lnTo>
                  <a:pt x="342" y="315"/>
                </a:lnTo>
                <a:lnTo>
                  <a:pt x="383" y="315"/>
                </a:lnTo>
                <a:lnTo>
                  <a:pt x="415" y="315"/>
                </a:lnTo>
                <a:lnTo>
                  <a:pt x="446" y="315"/>
                </a:lnTo>
                <a:lnTo>
                  <a:pt x="477" y="315"/>
                </a:lnTo>
                <a:lnTo>
                  <a:pt x="519" y="315"/>
                </a:lnTo>
                <a:lnTo>
                  <a:pt x="560" y="315"/>
                </a:lnTo>
                <a:lnTo>
                  <a:pt x="590" y="324"/>
                </a:lnTo>
                <a:lnTo>
                  <a:pt x="621" y="338"/>
                </a:lnTo>
                <a:lnTo>
                  <a:pt x="653" y="347"/>
                </a:lnTo>
                <a:lnTo>
                  <a:pt x="694" y="354"/>
                </a:lnTo>
                <a:lnTo>
                  <a:pt x="725" y="377"/>
                </a:lnTo>
                <a:lnTo>
                  <a:pt x="767" y="384"/>
                </a:lnTo>
                <a:lnTo>
                  <a:pt x="798" y="391"/>
                </a:lnTo>
                <a:lnTo>
                  <a:pt x="839" y="391"/>
                </a:lnTo>
                <a:lnTo>
                  <a:pt x="871" y="391"/>
                </a:lnTo>
                <a:lnTo>
                  <a:pt x="900" y="391"/>
                </a:lnTo>
                <a:lnTo>
                  <a:pt x="932" y="391"/>
                </a:lnTo>
                <a:lnTo>
                  <a:pt x="963" y="391"/>
                </a:lnTo>
                <a:lnTo>
                  <a:pt x="993" y="391"/>
                </a:lnTo>
                <a:lnTo>
                  <a:pt x="1024" y="391"/>
                </a:lnTo>
                <a:lnTo>
                  <a:pt x="1068" y="391"/>
                </a:lnTo>
                <a:lnTo>
                  <a:pt x="1107" y="399"/>
                </a:lnTo>
                <a:lnTo>
                  <a:pt x="1138" y="407"/>
                </a:lnTo>
                <a:lnTo>
                  <a:pt x="1180" y="414"/>
                </a:lnTo>
                <a:lnTo>
                  <a:pt x="1211" y="428"/>
                </a:lnTo>
                <a:lnTo>
                  <a:pt x="1252" y="444"/>
                </a:lnTo>
                <a:lnTo>
                  <a:pt x="1335" y="466"/>
                </a:lnTo>
                <a:lnTo>
                  <a:pt x="1398" y="466"/>
                </a:lnTo>
                <a:lnTo>
                  <a:pt x="1481" y="474"/>
                </a:lnTo>
                <a:lnTo>
                  <a:pt x="1553" y="474"/>
                </a:lnTo>
                <a:lnTo>
                  <a:pt x="1583" y="474"/>
                </a:lnTo>
                <a:lnTo>
                  <a:pt x="1626" y="474"/>
                </a:lnTo>
                <a:lnTo>
                  <a:pt x="1709" y="474"/>
                </a:lnTo>
                <a:lnTo>
                  <a:pt x="1770" y="474"/>
                </a:lnTo>
                <a:lnTo>
                  <a:pt x="1833" y="474"/>
                </a:lnTo>
                <a:lnTo>
                  <a:pt x="1915" y="474"/>
                </a:lnTo>
                <a:lnTo>
                  <a:pt x="2017" y="474"/>
                </a:lnTo>
                <a:lnTo>
                  <a:pt x="2080" y="474"/>
                </a:lnTo>
                <a:lnTo>
                  <a:pt x="2143" y="474"/>
                </a:lnTo>
                <a:lnTo>
                  <a:pt x="2163" y="421"/>
                </a:lnTo>
                <a:lnTo>
                  <a:pt x="2163" y="377"/>
                </a:lnTo>
                <a:lnTo>
                  <a:pt x="2153" y="315"/>
                </a:lnTo>
                <a:lnTo>
                  <a:pt x="2132" y="285"/>
                </a:lnTo>
                <a:lnTo>
                  <a:pt x="2112" y="241"/>
                </a:lnTo>
                <a:lnTo>
                  <a:pt x="2080" y="188"/>
                </a:lnTo>
                <a:lnTo>
                  <a:pt x="2039" y="165"/>
                </a:lnTo>
                <a:lnTo>
                  <a:pt x="1998" y="150"/>
                </a:lnTo>
                <a:lnTo>
                  <a:pt x="1915" y="150"/>
                </a:lnTo>
                <a:lnTo>
                  <a:pt x="1915" y="128"/>
                </a:lnTo>
                <a:lnTo>
                  <a:pt x="1915" y="105"/>
                </a:lnTo>
                <a:lnTo>
                  <a:pt x="1915" y="98"/>
                </a:lnTo>
                <a:lnTo>
                  <a:pt x="1915" y="90"/>
                </a:lnTo>
                <a:lnTo>
                  <a:pt x="1915" y="83"/>
                </a:lnTo>
                <a:lnTo>
                  <a:pt x="1915" y="75"/>
                </a:lnTo>
                <a:lnTo>
                  <a:pt x="1915" y="68"/>
                </a:lnTo>
                <a:lnTo>
                  <a:pt x="1833" y="61"/>
                </a:lnTo>
                <a:lnTo>
                  <a:pt x="1801" y="61"/>
                </a:lnTo>
                <a:lnTo>
                  <a:pt x="1770" y="61"/>
                </a:lnTo>
                <a:lnTo>
                  <a:pt x="1738" y="53"/>
                </a:lnTo>
                <a:lnTo>
                  <a:pt x="1709" y="30"/>
                </a:lnTo>
                <a:lnTo>
                  <a:pt x="1677" y="23"/>
                </a:lnTo>
                <a:lnTo>
                  <a:pt x="1646" y="23"/>
                </a:lnTo>
                <a:lnTo>
                  <a:pt x="1626" y="23"/>
                </a:lnTo>
                <a:lnTo>
                  <a:pt x="507" y="23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4854973" y="4392614"/>
            <a:ext cx="791104" cy="3841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3581" name="Freeform 29"/>
          <p:cNvSpPr>
            <a:spLocks/>
          </p:cNvSpPr>
          <p:nvPr/>
        </p:nvSpPr>
        <p:spPr bwMode="auto">
          <a:xfrm>
            <a:off x="6062266" y="4397375"/>
            <a:ext cx="706834" cy="515938"/>
          </a:xfrm>
          <a:custGeom>
            <a:avLst/>
            <a:gdLst/>
            <a:ahLst/>
            <a:cxnLst>
              <a:cxn ang="0">
                <a:pos x="215" y="325"/>
              </a:cxn>
              <a:cxn ang="0">
                <a:pos x="411" y="0"/>
              </a:cxn>
              <a:cxn ang="0">
                <a:pos x="0" y="4"/>
              </a:cxn>
              <a:cxn ang="0">
                <a:pos x="215" y="325"/>
              </a:cxn>
            </a:cxnLst>
            <a:rect l="0" t="0" r="r" b="b"/>
            <a:pathLst>
              <a:path w="411" h="325">
                <a:moveTo>
                  <a:pt x="215" y="325"/>
                </a:moveTo>
                <a:lnTo>
                  <a:pt x="411" y="0"/>
                </a:lnTo>
                <a:lnTo>
                  <a:pt x="0" y="4"/>
                </a:lnTo>
                <a:lnTo>
                  <a:pt x="215" y="325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3582" name="Freeform 30"/>
          <p:cNvSpPr>
            <a:spLocks/>
          </p:cNvSpPr>
          <p:nvPr/>
        </p:nvSpPr>
        <p:spPr bwMode="auto">
          <a:xfrm>
            <a:off x="6062266" y="4302126"/>
            <a:ext cx="706834" cy="517525"/>
          </a:xfrm>
          <a:custGeom>
            <a:avLst/>
            <a:gdLst/>
            <a:ahLst/>
            <a:cxnLst>
              <a:cxn ang="0">
                <a:pos x="215" y="326"/>
              </a:cxn>
              <a:cxn ang="0">
                <a:pos x="411" y="0"/>
              </a:cxn>
              <a:cxn ang="0">
                <a:pos x="0" y="5"/>
              </a:cxn>
              <a:cxn ang="0">
                <a:pos x="215" y="326"/>
              </a:cxn>
            </a:cxnLst>
            <a:rect l="0" t="0" r="r" b="b"/>
            <a:pathLst>
              <a:path w="411" h="326">
                <a:moveTo>
                  <a:pt x="215" y="326"/>
                </a:moveTo>
                <a:lnTo>
                  <a:pt x="411" y="0"/>
                </a:lnTo>
                <a:lnTo>
                  <a:pt x="0" y="5"/>
                </a:lnTo>
                <a:lnTo>
                  <a:pt x="215" y="326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4997715" y="1076325"/>
            <a:ext cx="64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b="1">
                <a:solidFill>
                  <a:srgbClr val="000000"/>
                </a:solidFill>
              </a:rPr>
              <a:t>I</a:t>
            </a:r>
            <a:endParaRPr lang="hu-HU">
              <a:latin typeface="Garamond" pitchFamily="18" charset="0"/>
            </a:endParaRP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6208448" y="1123950"/>
            <a:ext cx="153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b="1">
                <a:solidFill>
                  <a:srgbClr val="000000"/>
                </a:solidFill>
              </a:rPr>
              <a:t>S</a:t>
            </a:r>
            <a:endParaRPr lang="hu-HU">
              <a:latin typeface="Garamond" pitchFamily="18" charset="0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959880" y="1528764"/>
            <a:ext cx="147902" cy="238125"/>
            <a:chOff x="2884" y="963"/>
            <a:chExt cx="86" cy="150"/>
          </a:xfrm>
        </p:grpSpPr>
        <p:sp>
          <p:nvSpPr>
            <p:cNvPr id="23585" name="Line 33"/>
            <p:cNvSpPr>
              <a:spLocks noChangeShapeType="1"/>
            </p:cNvSpPr>
            <p:nvPr/>
          </p:nvSpPr>
          <p:spPr bwMode="auto">
            <a:xfrm>
              <a:off x="2906" y="990"/>
              <a:ext cx="1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586" name="Freeform 34"/>
            <p:cNvSpPr>
              <a:spLocks/>
            </p:cNvSpPr>
            <p:nvPr/>
          </p:nvSpPr>
          <p:spPr bwMode="auto">
            <a:xfrm>
              <a:off x="2884" y="963"/>
              <a:ext cx="45" cy="37"/>
            </a:xfrm>
            <a:custGeom>
              <a:avLst/>
              <a:gdLst/>
              <a:ahLst/>
              <a:cxnLst>
                <a:cxn ang="0">
                  <a:pos x="45" y="37"/>
                </a:cxn>
                <a:cxn ang="0">
                  <a:pos x="22" y="31"/>
                </a:cxn>
                <a:cxn ang="0">
                  <a:pos x="0" y="37"/>
                </a:cxn>
                <a:cxn ang="0">
                  <a:pos x="22" y="0"/>
                </a:cxn>
                <a:cxn ang="0">
                  <a:pos x="45" y="37"/>
                </a:cxn>
              </a:cxnLst>
              <a:rect l="0" t="0" r="r" b="b"/>
              <a:pathLst>
                <a:path w="45" h="37">
                  <a:moveTo>
                    <a:pt x="45" y="37"/>
                  </a:moveTo>
                  <a:lnTo>
                    <a:pt x="22" y="31"/>
                  </a:lnTo>
                  <a:lnTo>
                    <a:pt x="0" y="37"/>
                  </a:lnTo>
                  <a:lnTo>
                    <a:pt x="22" y="0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587" name="Line 35"/>
            <p:cNvSpPr>
              <a:spLocks noChangeShapeType="1"/>
            </p:cNvSpPr>
            <p:nvPr/>
          </p:nvSpPr>
          <p:spPr bwMode="auto">
            <a:xfrm>
              <a:off x="2949" y="992"/>
              <a:ext cx="1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588" name="Freeform 36"/>
            <p:cNvSpPr>
              <a:spLocks/>
            </p:cNvSpPr>
            <p:nvPr/>
          </p:nvSpPr>
          <p:spPr bwMode="auto">
            <a:xfrm>
              <a:off x="2925" y="1076"/>
              <a:ext cx="4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"/>
                </a:cxn>
                <a:cxn ang="0">
                  <a:pos x="45" y="0"/>
                </a:cxn>
                <a:cxn ang="0">
                  <a:pos x="24" y="37"/>
                </a:cxn>
                <a:cxn ang="0">
                  <a:pos x="0" y="0"/>
                </a:cxn>
              </a:cxnLst>
              <a:rect l="0" t="0" r="r" b="b"/>
              <a:pathLst>
                <a:path w="45" h="37">
                  <a:moveTo>
                    <a:pt x="0" y="0"/>
                  </a:moveTo>
                  <a:lnTo>
                    <a:pt x="24" y="5"/>
                  </a:lnTo>
                  <a:lnTo>
                    <a:pt x="45" y="0"/>
                  </a:lnTo>
                  <a:lnTo>
                    <a:pt x="24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6100102" y="1528764"/>
            <a:ext cx="147902" cy="238125"/>
            <a:chOff x="3547" y="963"/>
            <a:chExt cx="86" cy="150"/>
          </a:xfrm>
        </p:grpSpPr>
        <p:sp>
          <p:nvSpPr>
            <p:cNvPr id="23590" name="Line 38"/>
            <p:cNvSpPr>
              <a:spLocks noChangeShapeType="1"/>
            </p:cNvSpPr>
            <p:nvPr/>
          </p:nvSpPr>
          <p:spPr bwMode="auto">
            <a:xfrm>
              <a:off x="3568" y="990"/>
              <a:ext cx="1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591" name="Freeform 39"/>
            <p:cNvSpPr>
              <a:spLocks/>
            </p:cNvSpPr>
            <p:nvPr/>
          </p:nvSpPr>
          <p:spPr bwMode="auto">
            <a:xfrm>
              <a:off x="3547" y="963"/>
              <a:ext cx="45" cy="37"/>
            </a:xfrm>
            <a:custGeom>
              <a:avLst/>
              <a:gdLst/>
              <a:ahLst/>
              <a:cxnLst>
                <a:cxn ang="0">
                  <a:pos x="45" y="37"/>
                </a:cxn>
                <a:cxn ang="0">
                  <a:pos x="21" y="31"/>
                </a:cxn>
                <a:cxn ang="0">
                  <a:pos x="0" y="37"/>
                </a:cxn>
                <a:cxn ang="0">
                  <a:pos x="21" y="0"/>
                </a:cxn>
                <a:cxn ang="0">
                  <a:pos x="45" y="37"/>
                </a:cxn>
              </a:cxnLst>
              <a:rect l="0" t="0" r="r" b="b"/>
              <a:pathLst>
                <a:path w="45" h="37">
                  <a:moveTo>
                    <a:pt x="45" y="37"/>
                  </a:moveTo>
                  <a:lnTo>
                    <a:pt x="21" y="31"/>
                  </a:lnTo>
                  <a:lnTo>
                    <a:pt x="0" y="37"/>
                  </a:lnTo>
                  <a:lnTo>
                    <a:pt x="21" y="0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592" name="Line 40"/>
            <p:cNvSpPr>
              <a:spLocks noChangeShapeType="1"/>
            </p:cNvSpPr>
            <p:nvPr/>
          </p:nvSpPr>
          <p:spPr bwMode="auto">
            <a:xfrm>
              <a:off x="3610" y="992"/>
              <a:ext cx="1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593" name="Freeform 41"/>
            <p:cNvSpPr>
              <a:spLocks/>
            </p:cNvSpPr>
            <p:nvPr/>
          </p:nvSpPr>
          <p:spPr bwMode="auto">
            <a:xfrm>
              <a:off x="3588" y="1076"/>
              <a:ext cx="4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5"/>
                </a:cxn>
                <a:cxn ang="0">
                  <a:pos x="45" y="0"/>
                </a:cxn>
                <a:cxn ang="0">
                  <a:pos x="22" y="37"/>
                </a:cxn>
                <a:cxn ang="0">
                  <a:pos x="0" y="0"/>
                </a:cxn>
              </a:cxnLst>
              <a:rect l="0" t="0" r="r" b="b"/>
              <a:pathLst>
                <a:path w="45" h="37">
                  <a:moveTo>
                    <a:pt x="0" y="0"/>
                  </a:moveTo>
                  <a:lnTo>
                    <a:pt x="22" y="5"/>
                  </a:lnTo>
                  <a:lnTo>
                    <a:pt x="45" y="0"/>
                  </a:lnTo>
                  <a:lnTo>
                    <a:pt x="22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3595" name="Freeform 43"/>
          <p:cNvSpPr>
            <a:spLocks/>
          </p:cNvSpPr>
          <p:nvPr/>
        </p:nvSpPr>
        <p:spPr bwMode="auto">
          <a:xfrm>
            <a:off x="4428465" y="4392614"/>
            <a:ext cx="572690" cy="382587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0" y="241"/>
              </a:cxn>
              <a:cxn ang="0">
                <a:pos x="250" y="241"/>
              </a:cxn>
              <a:cxn ang="0">
                <a:pos x="333" y="0"/>
              </a:cxn>
              <a:cxn ang="0">
                <a:pos x="83" y="0"/>
              </a:cxn>
            </a:cxnLst>
            <a:rect l="0" t="0" r="r" b="b"/>
            <a:pathLst>
              <a:path w="333" h="241">
                <a:moveTo>
                  <a:pt x="83" y="0"/>
                </a:moveTo>
                <a:lnTo>
                  <a:pt x="0" y="241"/>
                </a:lnTo>
                <a:lnTo>
                  <a:pt x="250" y="241"/>
                </a:lnTo>
                <a:lnTo>
                  <a:pt x="333" y="0"/>
                </a:lnTo>
                <a:lnTo>
                  <a:pt x="83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3596" name="Freeform 44"/>
          <p:cNvSpPr>
            <a:spLocks/>
          </p:cNvSpPr>
          <p:nvPr/>
        </p:nvSpPr>
        <p:spPr bwMode="auto">
          <a:xfrm>
            <a:off x="5425943" y="4392613"/>
            <a:ext cx="569251" cy="430212"/>
          </a:xfrm>
          <a:custGeom>
            <a:avLst/>
            <a:gdLst/>
            <a:ahLst/>
            <a:cxnLst>
              <a:cxn ang="0">
                <a:pos x="248" y="271"/>
              </a:cxn>
              <a:cxn ang="0">
                <a:pos x="331" y="0"/>
              </a:cxn>
              <a:cxn ang="0">
                <a:pos x="0" y="0"/>
              </a:cxn>
              <a:cxn ang="0">
                <a:pos x="83" y="271"/>
              </a:cxn>
              <a:cxn ang="0">
                <a:pos x="248" y="271"/>
              </a:cxn>
            </a:cxnLst>
            <a:rect l="0" t="0" r="r" b="b"/>
            <a:pathLst>
              <a:path w="331" h="271">
                <a:moveTo>
                  <a:pt x="248" y="271"/>
                </a:moveTo>
                <a:lnTo>
                  <a:pt x="331" y="0"/>
                </a:lnTo>
                <a:lnTo>
                  <a:pt x="0" y="0"/>
                </a:lnTo>
                <a:lnTo>
                  <a:pt x="83" y="271"/>
                </a:lnTo>
                <a:lnTo>
                  <a:pt x="248" y="271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3597" name="Rectangle 45"/>
          <p:cNvSpPr>
            <a:spLocks noChangeArrowheads="1"/>
          </p:cNvSpPr>
          <p:nvPr/>
        </p:nvSpPr>
        <p:spPr bwMode="auto">
          <a:xfrm>
            <a:off x="5071666" y="3986214"/>
            <a:ext cx="64120" cy="27699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b="1">
                <a:solidFill>
                  <a:srgbClr val="000000"/>
                </a:solidFill>
              </a:rPr>
              <a:t>I</a:t>
            </a:r>
            <a:endParaRPr lang="hu-HU">
              <a:latin typeface="Garamond" pitchFamily="18" charset="0"/>
            </a:endParaRPr>
          </a:p>
        </p:txBody>
      </p:sp>
      <p:sp>
        <p:nvSpPr>
          <p:cNvPr id="23598" name="Rectangle 46"/>
          <p:cNvSpPr>
            <a:spLocks noChangeArrowheads="1"/>
          </p:cNvSpPr>
          <p:nvPr/>
        </p:nvSpPr>
        <p:spPr bwMode="auto">
          <a:xfrm>
            <a:off x="6349471" y="4368800"/>
            <a:ext cx="153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b="1">
                <a:solidFill>
                  <a:srgbClr val="000000"/>
                </a:solidFill>
              </a:rPr>
              <a:t>S</a:t>
            </a:r>
            <a:endParaRPr lang="hu-HU">
              <a:latin typeface="Garamond" pitchFamily="18" charset="0"/>
            </a:endParaRPr>
          </a:p>
        </p:txBody>
      </p:sp>
      <p:sp>
        <p:nvSpPr>
          <p:cNvPr id="23599" name="Rectangle 47"/>
          <p:cNvSpPr>
            <a:spLocks noChangeArrowheads="1"/>
          </p:cNvSpPr>
          <p:nvPr/>
        </p:nvSpPr>
        <p:spPr bwMode="auto">
          <a:xfrm>
            <a:off x="6634956" y="2554289"/>
            <a:ext cx="153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b="1">
                <a:solidFill>
                  <a:srgbClr val="000000"/>
                </a:solidFill>
              </a:rPr>
              <a:t>S</a:t>
            </a:r>
            <a:endParaRPr lang="hu-HU">
              <a:latin typeface="Garamond" pitchFamily="18" charset="0"/>
            </a:endParaRPr>
          </a:p>
        </p:txBody>
      </p:sp>
      <p:sp>
        <p:nvSpPr>
          <p:cNvPr id="23600" name="Arc 48"/>
          <p:cNvSpPr>
            <a:spLocks/>
          </p:cNvSpPr>
          <p:nvPr/>
        </p:nvSpPr>
        <p:spPr bwMode="auto">
          <a:xfrm>
            <a:off x="6215328" y="2867025"/>
            <a:ext cx="278606" cy="5222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7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89" y="73"/>
                  <a:pt x="21467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89" y="73"/>
                  <a:pt x="21467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3601" name="Freeform 49"/>
          <p:cNvSpPr>
            <a:spLocks/>
          </p:cNvSpPr>
          <p:nvPr/>
        </p:nvSpPr>
        <p:spPr bwMode="auto">
          <a:xfrm>
            <a:off x="6397626" y="2870200"/>
            <a:ext cx="94589" cy="44450"/>
          </a:xfrm>
          <a:custGeom>
            <a:avLst/>
            <a:gdLst/>
            <a:ahLst/>
            <a:cxnLst>
              <a:cxn ang="0">
                <a:pos x="16" y="28"/>
              </a:cxn>
              <a:cxn ang="0">
                <a:pos x="16" y="11"/>
              </a:cxn>
              <a:cxn ang="0">
                <a:pos x="0" y="0"/>
              </a:cxn>
              <a:cxn ang="0">
                <a:pos x="55" y="0"/>
              </a:cxn>
              <a:cxn ang="0">
                <a:pos x="16" y="28"/>
              </a:cxn>
            </a:cxnLst>
            <a:rect l="0" t="0" r="r" b="b"/>
            <a:pathLst>
              <a:path w="55" h="28">
                <a:moveTo>
                  <a:pt x="16" y="28"/>
                </a:moveTo>
                <a:lnTo>
                  <a:pt x="16" y="11"/>
                </a:lnTo>
                <a:lnTo>
                  <a:pt x="0" y="0"/>
                </a:lnTo>
                <a:lnTo>
                  <a:pt x="55" y="0"/>
                </a:lnTo>
                <a:lnTo>
                  <a:pt x="16" y="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3602" name="Arc 50"/>
          <p:cNvSpPr>
            <a:spLocks/>
          </p:cNvSpPr>
          <p:nvPr/>
        </p:nvSpPr>
        <p:spPr bwMode="auto">
          <a:xfrm>
            <a:off x="5145617" y="4397376"/>
            <a:ext cx="209815" cy="282575"/>
          </a:xfrm>
          <a:custGeom>
            <a:avLst/>
            <a:gdLst>
              <a:gd name="G0" fmla="+- 178 0 0"/>
              <a:gd name="G1" fmla="+- 21600 0 0"/>
              <a:gd name="G2" fmla="+- 21600 0 0"/>
              <a:gd name="T0" fmla="*/ 0 w 21777"/>
              <a:gd name="T1" fmla="*/ 1 h 21600"/>
              <a:gd name="T2" fmla="*/ 21777 w 21777"/>
              <a:gd name="T3" fmla="*/ 21357 h 21600"/>
              <a:gd name="T4" fmla="*/ 178 w 2177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77" h="21600" fill="none" extrusionOk="0">
                <a:moveTo>
                  <a:pt x="-1" y="0"/>
                </a:moveTo>
                <a:cubicBezTo>
                  <a:pt x="59" y="0"/>
                  <a:pt x="118" y="-1"/>
                  <a:pt x="178" y="0"/>
                </a:cubicBezTo>
                <a:cubicBezTo>
                  <a:pt x="12012" y="0"/>
                  <a:pt x="21643" y="9523"/>
                  <a:pt x="21776" y="21357"/>
                </a:cubicBezTo>
              </a:path>
              <a:path w="21777" h="21600" stroke="0" extrusionOk="0">
                <a:moveTo>
                  <a:pt x="-1" y="0"/>
                </a:moveTo>
                <a:cubicBezTo>
                  <a:pt x="59" y="0"/>
                  <a:pt x="118" y="-1"/>
                  <a:pt x="178" y="0"/>
                </a:cubicBezTo>
                <a:cubicBezTo>
                  <a:pt x="12012" y="0"/>
                  <a:pt x="21643" y="9523"/>
                  <a:pt x="21776" y="21357"/>
                </a:cubicBezTo>
                <a:lnTo>
                  <a:pt x="178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3603" name="Freeform 51"/>
          <p:cNvSpPr>
            <a:spLocks/>
          </p:cNvSpPr>
          <p:nvPr/>
        </p:nvSpPr>
        <p:spPr bwMode="auto">
          <a:xfrm>
            <a:off x="5142178" y="4397376"/>
            <a:ext cx="94589" cy="47625"/>
          </a:xfrm>
          <a:custGeom>
            <a:avLst/>
            <a:gdLst/>
            <a:ahLst/>
            <a:cxnLst>
              <a:cxn ang="0">
                <a:pos x="55" y="0"/>
              </a:cxn>
              <a:cxn ang="0">
                <a:pos x="39" y="12"/>
              </a:cxn>
              <a:cxn ang="0">
                <a:pos x="38" y="30"/>
              </a:cxn>
              <a:cxn ang="0">
                <a:pos x="0" y="0"/>
              </a:cxn>
              <a:cxn ang="0">
                <a:pos x="55" y="0"/>
              </a:cxn>
            </a:cxnLst>
            <a:rect l="0" t="0" r="r" b="b"/>
            <a:pathLst>
              <a:path w="55" h="30">
                <a:moveTo>
                  <a:pt x="55" y="0"/>
                </a:moveTo>
                <a:lnTo>
                  <a:pt x="39" y="12"/>
                </a:lnTo>
                <a:lnTo>
                  <a:pt x="38" y="30"/>
                </a:lnTo>
                <a:lnTo>
                  <a:pt x="0" y="0"/>
                </a:lnTo>
                <a:lnTo>
                  <a:pt x="5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360712" y="69269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Com</a:t>
            </a:r>
            <a:endParaRPr lang="hu-HU" dirty="0"/>
          </a:p>
        </p:txBody>
      </p:sp>
      <p:pic>
        <p:nvPicPr>
          <p:cNvPr id="180226" name="Picture 2" descr="http://chemistrypictures.org/var/albums/enzymes/2Competitive_inhibition.jpg?m=13232846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592" y="476672"/>
            <a:ext cx="7224803" cy="5418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504728" y="83671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Com</a:t>
            </a:r>
            <a:endParaRPr lang="hu-HU" dirty="0"/>
          </a:p>
        </p:txBody>
      </p:sp>
      <p:pic>
        <p:nvPicPr>
          <p:cNvPr id="175106" name="Picture 2" descr="3Noncompetitive Inhib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592" y="404664"/>
            <a:ext cx="7632848" cy="5724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04528" y="1484784"/>
            <a:ext cx="705678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CC3300"/>
                </a:solidFill>
                <a:latin typeface="+mn-lt"/>
              </a:rPr>
              <a:t>Zemplén</a:t>
            </a:r>
            <a:r>
              <a:rPr lang="en-US" sz="2400" dirty="0">
                <a:solidFill>
                  <a:srgbClr val="CC3300"/>
                </a:solidFill>
                <a:latin typeface="+mn-lt"/>
              </a:rPr>
              <a:t> Géza,1915</a:t>
            </a:r>
          </a:p>
          <a:p>
            <a:r>
              <a:rPr lang="en-US" sz="2400" dirty="0" err="1">
                <a:solidFill>
                  <a:srgbClr val="CC3300"/>
                </a:solidFill>
                <a:latin typeface="+mn-lt"/>
              </a:rPr>
              <a:t>Az</a:t>
            </a:r>
            <a:r>
              <a:rPr lang="en-US" sz="2400" dirty="0">
                <a:solidFill>
                  <a:srgbClr val="CC33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+mn-lt"/>
              </a:rPr>
              <a:t>enzimek</a:t>
            </a:r>
            <a:r>
              <a:rPr lang="en-US" sz="2400" dirty="0">
                <a:solidFill>
                  <a:srgbClr val="CC33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+mn-lt"/>
              </a:rPr>
              <a:t>és</a:t>
            </a:r>
            <a:r>
              <a:rPr lang="en-US" sz="2400" dirty="0">
                <a:solidFill>
                  <a:srgbClr val="CC33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+mn-lt"/>
              </a:rPr>
              <a:t>gyakorlati</a:t>
            </a:r>
            <a:r>
              <a:rPr lang="en-US" sz="2400" dirty="0">
                <a:solidFill>
                  <a:srgbClr val="CC33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+mn-lt"/>
              </a:rPr>
              <a:t>alkalmazásuk</a:t>
            </a:r>
            <a:r>
              <a:rPr lang="en-US" sz="2400" dirty="0">
                <a:solidFill>
                  <a:srgbClr val="CC3300"/>
                </a:solidFill>
                <a:latin typeface="+mn-lt"/>
              </a:rPr>
              <a:t>.</a:t>
            </a:r>
          </a:p>
          <a:p>
            <a:r>
              <a:rPr lang="en-US" sz="2000" dirty="0">
                <a:solidFill>
                  <a:srgbClr val="CC3300"/>
                </a:solidFill>
                <a:latin typeface="+mn-lt"/>
              </a:rPr>
              <a:t>A </a:t>
            </a:r>
            <a:r>
              <a:rPr lang="en-US" sz="2000" dirty="0" err="1">
                <a:solidFill>
                  <a:srgbClr val="CC3300"/>
                </a:solidFill>
                <a:latin typeface="+mn-lt"/>
              </a:rPr>
              <a:t>kir.Magyar</a:t>
            </a:r>
            <a:r>
              <a:rPr lang="en-US" sz="2000" dirty="0">
                <a:solidFill>
                  <a:srgbClr val="CC33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CC3300"/>
                </a:solidFill>
                <a:latin typeface="+mn-lt"/>
              </a:rPr>
              <a:t>Term.Tud</a:t>
            </a:r>
            <a:r>
              <a:rPr lang="en-US" sz="2000" dirty="0">
                <a:solidFill>
                  <a:srgbClr val="CC3300"/>
                </a:solidFill>
                <a:latin typeface="+mn-lt"/>
              </a:rPr>
              <a:t> . </a:t>
            </a:r>
            <a:r>
              <a:rPr lang="en-US" sz="2000" dirty="0" err="1">
                <a:solidFill>
                  <a:srgbClr val="CC3300"/>
                </a:solidFill>
                <a:latin typeface="+mn-lt"/>
              </a:rPr>
              <a:t>Társulat</a:t>
            </a:r>
            <a:r>
              <a:rPr lang="en-US" sz="2000" dirty="0">
                <a:solidFill>
                  <a:srgbClr val="CC33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CC3300"/>
                </a:solidFill>
                <a:latin typeface="+mn-lt"/>
              </a:rPr>
              <a:t>kiadása</a:t>
            </a:r>
            <a:endParaRPr lang="en-US" sz="2000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864768" y="404664"/>
            <a:ext cx="3897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CC3300"/>
                </a:solidFill>
              </a:rPr>
              <a:t>Enzim mérnöki ismeretek</a:t>
            </a:r>
            <a:endParaRPr lang="hu-HU" sz="2400" b="1" dirty="0">
              <a:solidFill>
                <a:srgbClr val="CC33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32520" y="2996952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3300"/>
                </a:solidFill>
              </a:rPr>
              <a:t>“</a:t>
            </a:r>
            <a:r>
              <a:rPr lang="en-US" sz="2400" dirty="0" err="1" smtClean="0">
                <a:solidFill>
                  <a:srgbClr val="CC3300"/>
                </a:solidFill>
              </a:rPr>
              <a:t>Kevés</a:t>
            </a:r>
            <a:r>
              <a:rPr lang="en-US" sz="2400" dirty="0" smtClean="0">
                <a:solidFill>
                  <a:srgbClr val="CC3300"/>
                </a:solidFill>
              </a:rPr>
              <a:t> </a:t>
            </a:r>
            <a:r>
              <a:rPr lang="en-US" sz="2400" dirty="0" err="1" smtClean="0">
                <a:solidFill>
                  <a:srgbClr val="CC3300"/>
                </a:solidFill>
              </a:rPr>
              <a:t>fejezete</a:t>
            </a:r>
            <a:r>
              <a:rPr lang="en-US" sz="2400" dirty="0" smtClean="0">
                <a:solidFill>
                  <a:srgbClr val="CC3300"/>
                </a:solidFill>
              </a:rPr>
              <a:t> van a </a:t>
            </a:r>
            <a:r>
              <a:rPr lang="en-US" sz="2400" dirty="0" err="1" smtClean="0">
                <a:solidFill>
                  <a:srgbClr val="CC3300"/>
                </a:solidFill>
              </a:rPr>
              <a:t>chemiának</a:t>
            </a:r>
            <a:r>
              <a:rPr lang="en-US" sz="2400" dirty="0" smtClean="0">
                <a:solidFill>
                  <a:srgbClr val="CC3300"/>
                </a:solidFill>
              </a:rPr>
              <a:t>, </a:t>
            </a:r>
            <a:r>
              <a:rPr lang="en-US" sz="2400" dirty="0" err="1" smtClean="0">
                <a:solidFill>
                  <a:srgbClr val="CC3300"/>
                </a:solidFill>
              </a:rPr>
              <a:t>amely</a:t>
            </a:r>
            <a:r>
              <a:rPr lang="en-US" sz="2400" dirty="0" smtClean="0">
                <a:solidFill>
                  <a:srgbClr val="CC3300"/>
                </a:solidFill>
              </a:rPr>
              <a:t> a </a:t>
            </a:r>
            <a:r>
              <a:rPr lang="en-US" sz="2400" dirty="0" err="1" smtClean="0">
                <a:solidFill>
                  <a:srgbClr val="CC3300"/>
                </a:solidFill>
              </a:rPr>
              <a:t>legutolsó</a:t>
            </a:r>
            <a:r>
              <a:rPr lang="en-US" sz="2400" dirty="0" smtClean="0">
                <a:solidFill>
                  <a:srgbClr val="CC3300"/>
                </a:solidFill>
              </a:rPr>
              <a:t> </a:t>
            </a:r>
            <a:r>
              <a:rPr lang="en-US" sz="2400" dirty="0" err="1" smtClean="0">
                <a:solidFill>
                  <a:srgbClr val="CC3300"/>
                </a:solidFill>
              </a:rPr>
              <a:t>néhány</a:t>
            </a:r>
            <a:r>
              <a:rPr lang="en-US" sz="2400" dirty="0" smtClean="0">
                <a:solidFill>
                  <a:srgbClr val="CC3300"/>
                </a:solidFill>
              </a:rPr>
              <a:t> </a:t>
            </a:r>
            <a:r>
              <a:rPr lang="en-US" sz="2400" dirty="0" err="1" smtClean="0">
                <a:solidFill>
                  <a:srgbClr val="CC3300"/>
                </a:solidFill>
              </a:rPr>
              <a:t>év</a:t>
            </a:r>
            <a:r>
              <a:rPr lang="en-US" sz="2400" dirty="0" smtClean="0">
                <a:solidFill>
                  <a:srgbClr val="CC3300"/>
                </a:solidFill>
              </a:rPr>
              <a:t> </a:t>
            </a:r>
            <a:r>
              <a:rPr lang="en-US" sz="2400" dirty="0" err="1" smtClean="0">
                <a:solidFill>
                  <a:srgbClr val="CC3300"/>
                </a:solidFill>
              </a:rPr>
              <a:t>alatt</a:t>
            </a:r>
            <a:r>
              <a:rPr lang="en-US" sz="2400" dirty="0" smtClean="0">
                <a:solidFill>
                  <a:srgbClr val="CC3300"/>
                </a:solidFill>
              </a:rPr>
              <a:t> </a:t>
            </a:r>
            <a:r>
              <a:rPr lang="en-US" sz="2400" dirty="0" err="1" smtClean="0">
                <a:solidFill>
                  <a:srgbClr val="CC3300"/>
                </a:solidFill>
              </a:rPr>
              <a:t>olyan</a:t>
            </a:r>
            <a:r>
              <a:rPr lang="en-US" sz="2400" dirty="0" smtClean="0">
                <a:solidFill>
                  <a:srgbClr val="CC3300"/>
                </a:solidFill>
              </a:rPr>
              <a:t> </a:t>
            </a:r>
            <a:r>
              <a:rPr lang="en-US" sz="2400" dirty="0" err="1" smtClean="0">
                <a:solidFill>
                  <a:srgbClr val="CC3300"/>
                </a:solidFill>
              </a:rPr>
              <a:t>nagyot</a:t>
            </a:r>
            <a:r>
              <a:rPr lang="en-US" sz="2400" dirty="0" smtClean="0">
                <a:solidFill>
                  <a:srgbClr val="CC3300"/>
                </a:solidFill>
              </a:rPr>
              <a:t> </a:t>
            </a:r>
            <a:r>
              <a:rPr lang="en-US" sz="2400" dirty="0" err="1" smtClean="0">
                <a:solidFill>
                  <a:srgbClr val="CC3300"/>
                </a:solidFill>
              </a:rPr>
              <a:t>haladt</a:t>
            </a:r>
            <a:r>
              <a:rPr lang="en-US" sz="2400" dirty="0" smtClean="0">
                <a:solidFill>
                  <a:srgbClr val="CC3300"/>
                </a:solidFill>
              </a:rPr>
              <a:t> </a:t>
            </a:r>
            <a:r>
              <a:rPr lang="en-US" sz="2400" dirty="0" err="1" smtClean="0">
                <a:solidFill>
                  <a:srgbClr val="CC3300"/>
                </a:solidFill>
              </a:rPr>
              <a:t>volna</a:t>
            </a:r>
            <a:r>
              <a:rPr lang="en-US" sz="2400" dirty="0" smtClean="0">
                <a:solidFill>
                  <a:srgbClr val="CC3300"/>
                </a:solidFill>
              </a:rPr>
              <a:t>, mint </a:t>
            </a:r>
            <a:r>
              <a:rPr lang="en-US" sz="2400" dirty="0" err="1" smtClean="0">
                <a:solidFill>
                  <a:srgbClr val="CC3300"/>
                </a:solidFill>
              </a:rPr>
              <a:t>éppen</a:t>
            </a:r>
            <a:r>
              <a:rPr lang="en-US" sz="2400" dirty="0" smtClean="0">
                <a:solidFill>
                  <a:srgbClr val="CC3300"/>
                </a:solidFill>
              </a:rPr>
              <a:t> </a:t>
            </a:r>
            <a:r>
              <a:rPr lang="en-US" sz="2400" dirty="0" err="1" smtClean="0">
                <a:solidFill>
                  <a:srgbClr val="CC3300"/>
                </a:solidFill>
              </a:rPr>
              <a:t>az</a:t>
            </a:r>
            <a:r>
              <a:rPr lang="en-US" sz="2400" dirty="0" smtClean="0">
                <a:solidFill>
                  <a:srgbClr val="CC3300"/>
                </a:solidFill>
              </a:rPr>
              <a:t> </a:t>
            </a:r>
            <a:r>
              <a:rPr lang="en-US" sz="2400" dirty="0" err="1" smtClean="0">
                <a:solidFill>
                  <a:srgbClr val="CC3300"/>
                </a:solidFill>
              </a:rPr>
              <a:t>enzimeké</a:t>
            </a:r>
            <a:r>
              <a:rPr lang="en-US" sz="2400" dirty="0" smtClean="0">
                <a:solidFill>
                  <a:srgbClr val="CC3300"/>
                </a:solidFill>
              </a:rPr>
              <a:t>. </a:t>
            </a:r>
            <a:r>
              <a:rPr lang="en-US" sz="2400" dirty="0" err="1" smtClean="0">
                <a:solidFill>
                  <a:srgbClr val="CC3300"/>
                </a:solidFill>
              </a:rPr>
              <a:t>Éppen</a:t>
            </a:r>
            <a:r>
              <a:rPr lang="en-US" sz="2400" dirty="0" smtClean="0">
                <a:solidFill>
                  <a:srgbClr val="CC3300"/>
                </a:solidFill>
              </a:rPr>
              <a:t> </a:t>
            </a:r>
            <a:r>
              <a:rPr lang="en-US" sz="2400" dirty="0" err="1" smtClean="0">
                <a:solidFill>
                  <a:srgbClr val="CC3300"/>
                </a:solidFill>
              </a:rPr>
              <a:t>ezért</a:t>
            </a:r>
            <a:r>
              <a:rPr lang="en-US" sz="2400" dirty="0" smtClean="0">
                <a:solidFill>
                  <a:srgbClr val="CC3300"/>
                </a:solidFill>
              </a:rPr>
              <a:t> a </a:t>
            </a:r>
            <a:r>
              <a:rPr lang="en-US" sz="2400" dirty="0" err="1" smtClean="0">
                <a:solidFill>
                  <a:srgbClr val="CC3300"/>
                </a:solidFill>
              </a:rPr>
              <a:t>vegyész</a:t>
            </a:r>
            <a:r>
              <a:rPr lang="en-US" sz="2400" dirty="0" smtClean="0">
                <a:solidFill>
                  <a:srgbClr val="CC3300"/>
                </a:solidFill>
              </a:rPr>
              <a:t> </a:t>
            </a:r>
            <a:r>
              <a:rPr lang="en-US" sz="2400" dirty="0" err="1" smtClean="0">
                <a:solidFill>
                  <a:srgbClr val="CC3300"/>
                </a:solidFill>
              </a:rPr>
              <a:t>lépten-nyomon</a:t>
            </a:r>
            <a:r>
              <a:rPr lang="en-US" sz="2400" dirty="0" smtClean="0">
                <a:solidFill>
                  <a:srgbClr val="CC3300"/>
                </a:solidFill>
              </a:rPr>
              <a:t> </a:t>
            </a:r>
            <a:r>
              <a:rPr lang="en-US" sz="2400" dirty="0" err="1" smtClean="0">
                <a:solidFill>
                  <a:srgbClr val="CC3300"/>
                </a:solidFill>
              </a:rPr>
              <a:t>érzi</a:t>
            </a:r>
            <a:r>
              <a:rPr lang="en-US" sz="2400" dirty="0" smtClean="0">
                <a:solidFill>
                  <a:srgbClr val="CC3300"/>
                </a:solidFill>
              </a:rPr>
              <a:t>, </a:t>
            </a:r>
            <a:r>
              <a:rPr lang="en-US" sz="2400" dirty="0" err="1" smtClean="0">
                <a:solidFill>
                  <a:srgbClr val="CC3300"/>
                </a:solidFill>
              </a:rPr>
              <a:t>hogy</a:t>
            </a:r>
            <a:r>
              <a:rPr lang="en-US" sz="2400" dirty="0" smtClean="0">
                <a:solidFill>
                  <a:srgbClr val="CC3300"/>
                </a:solidFill>
              </a:rPr>
              <a:t> </a:t>
            </a:r>
            <a:r>
              <a:rPr lang="en-US" sz="2400" dirty="0" err="1" smtClean="0">
                <a:solidFill>
                  <a:srgbClr val="CC3300"/>
                </a:solidFill>
              </a:rPr>
              <a:t>megismerésük</a:t>
            </a:r>
            <a:r>
              <a:rPr lang="en-US" sz="2400" dirty="0" smtClean="0">
                <a:solidFill>
                  <a:srgbClr val="CC3300"/>
                </a:solidFill>
              </a:rPr>
              <a:t> </a:t>
            </a:r>
            <a:r>
              <a:rPr lang="en-US" sz="2400" dirty="0" err="1" smtClean="0">
                <a:solidFill>
                  <a:srgbClr val="CC3300"/>
                </a:solidFill>
              </a:rPr>
              <a:t>és</a:t>
            </a:r>
            <a:r>
              <a:rPr lang="en-US" sz="2400" dirty="0" smtClean="0">
                <a:solidFill>
                  <a:srgbClr val="CC3300"/>
                </a:solidFill>
              </a:rPr>
              <a:t> a </a:t>
            </a:r>
            <a:r>
              <a:rPr lang="en-US" sz="2400" dirty="0" err="1" smtClean="0">
                <a:solidFill>
                  <a:srgbClr val="CC3300"/>
                </a:solidFill>
              </a:rPr>
              <a:t>velük</a:t>
            </a:r>
            <a:r>
              <a:rPr lang="en-US" sz="2400" dirty="0" smtClean="0">
                <a:solidFill>
                  <a:srgbClr val="CC3300"/>
                </a:solidFill>
              </a:rPr>
              <a:t> </a:t>
            </a:r>
            <a:r>
              <a:rPr lang="en-US" sz="2400" dirty="0" err="1" smtClean="0">
                <a:solidFill>
                  <a:srgbClr val="CC3300"/>
                </a:solidFill>
              </a:rPr>
              <a:t>való</a:t>
            </a:r>
            <a:r>
              <a:rPr lang="en-US" sz="2400" dirty="0" smtClean="0">
                <a:solidFill>
                  <a:srgbClr val="CC3300"/>
                </a:solidFill>
              </a:rPr>
              <a:t> </a:t>
            </a:r>
            <a:r>
              <a:rPr lang="en-US" sz="2400" dirty="0" err="1" smtClean="0">
                <a:solidFill>
                  <a:srgbClr val="CC3300"/>
                </a:solidFill>
              </a:rPr>
              <a:t>bánásmód</a:t>
            </a:r>
            <a:r>
              <a:rPr lang="en-US" sz="2400" dirty="0" smtClean="0">
                <a:solidFill>
                  <a:srgbClr val="CC3300"/>
                </a:solidFill>
              </a:rPr>
              <a:t> </a:t>
            </a:r>
            <a:r>
              <a:rPr lang="en-US" sz="2400" dirty="0" err="1" smtClean="0">
                <a:solidFill>
                  <a:srgbClr val="CC3300"/>
                </a:solidFill>
              </a:rPr>
              <a:t>manapság</a:t>
            </a:r>
            <a:r>
              <a:rPr lang="en-US" sz="2400" dirty="0" smtClean="0">
                <a:solidFill>
                  <a:srgbClr val="CC3300"/>
                </a:solidFill>
              </a:rPr>
              <a:t> </a:t>
            </a:r>
            <a:r>
              <a:rPr lang="en-US" sz="2400" dirty="0" err="1" smtClean="0">
                <a:solidFill>
                  <a:srgbClr val="CC3300"/>
                </a:solidFill>
              </a:rPr>
              <a:t>már</a:t>
            </a:r>
            <a:r>
              <a:rPr lang="en-US" sz="2400" dirty="0" smtClean="0">
                <a:solidFill>
                  <a:srgbClr val="CC3300"/>
                </a:solidFill>
              </a:rPr>
              <a:t> </a:t>
            </a:r>
            <a:r>
              <a:rPr lang="en-US" sz="2400" dirty="0" err="1" smtClean="0">
                <a:solidFill>
                  <a:srgbClr val="CC3300"/>
                </a:solidFill>
              </a:rPr>
              <a:t>nélkülözhetetlen</a:t>
            </a:r>
            <a:r>
              <a:rPr lang="en-US" sz="2400" dirty="0" smtClean="0">
                <a:solidFill>
                  <a:srgbClr val="CC3300"/>
                </a:solidFill>
              </a:rPr>
              <a:t>”</a:t>
            </a:r>
            <a:endParaRPr lang="hu-HU" sz="24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504728" y="83671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Com</a:t>
            </a:r>
            <a:endParaRPr lang="hu-HU" dirty="0"/>
          </a:p>
        </p:txBody>
      </p:sp>
      <p:pic>
        <p:nvPicPr>
          <p:cNvPr id="174082" name="Picture 2" descr="4Uncompetitive inhib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571" y="476672"/>
            <a:ext cx="7464829" cy="5598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http://alevelnotes.com/content_images/i79_Chap9-enzymeinhibi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592" y="1052736"/>
            <a:ext cx="7562478" cy="4851567"/>
          </a:xfrm>
          <a:prstGeom prst="rect">
            <a:avLst/>
          </a:prstGeom>
          <a:noFill/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360712" y="260648"/>
            <a:ext cx="4680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rgbClr val="CC3300"/>
                </a:solidFill>
              </a:rPr>
              <a:t>Inhibíciók kinetikai ábrázolása</a:t>
            </a:r>
            <a:endParaRPr lang="en-US" sz="24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16496" y="4365104"/>
          <a:ext cx="3797250" cy="1631631"/>
        </p:xfrm>
        <a:graphic>
          <a:graphicData uri="http://schemas.openxmlformats.org/presentationml/2006/ole">
            <p:oleObj spid="_x0000_s160770" name="Egyenlet" r:id="rId3" imgW="1536480" imgH="660240" progId="Equation.3">
              <p:embed/>
            </p:oleObj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4736976" y="764704"/>
          <a:ext cx="3960440" cy="1672895"/>
        </p:xfrm>
        <a:graphic>
          <a:graphicData uri="http://schemas.openxmlformats.org/presentationml/2006/ole">
            <p:oleObj spid="_x0000_s160771" name="Egyenlet" r:id="rId4" imgW="1562040" imgH="660240" progId="Equation.3">
              <p:embed/>
            </p:oleObj>
          </a:graphicData>
        </a:graphic>
      </p:graphicFrame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4664968" y="3068960"/>
          <a:ext cx="4148138" cy="1630363"/>
        </p:xfrm>
        <a:graphic>
          <a:graphicData uri="http://schemas.openxmlformats.org/presentationml/2006/ole">
            <p:oleObj spid="_x0000_s160772" name="Egyenlet" r:id="rId5" imgW="1676160" imgH="660240" progId="Equation.3">
              <p:embed/>
            </p:oleObj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32520" y="3933056"/>
            <a:ext cx="3070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b="1" dirty="0" err="1">
                <a:solidFill>
                  <a:srgbClr val="CC3300"/>
                </a:solidFill>
              </a:rPr>
              <a:t>kompetitiv</a:t>
            </a:r>
            <a:r>
              <a:rPr lang="hu-HU" sz="2400" b="1" dirty="0">
                <a:solidFill>
                  <a:srgbClr val="CC3300"/>
                </a:solidFill>
              </a:rPr>
              <a:t> </a:t>
            </a:r>
            <a:r>
              <a:rPr lang="hu-HU" sz="2400" b="1" dirty="0" err="1">
                <a:solidFill>
                  <a:srgbClr val="CC3300"/>
                </a:solidFill>
              </a:rPr>
              <a:t>inhibició</a:t>
            </a:r>
            <a:endParaRPr lang="en-US" sz="2400" b="1" dirty="0">
              <a:solidFill>
                <a:srgbClr val="CC3300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644901" y="245591"/>
            <a:ext cx="2542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CC3300"/>
                </a:solidFill>
              </a:rPr>
              <a:t>termék inhibició</a:t>
            </a:r>
            <a:endParaRPr lang="en-US" sz="2400" b="1">
              <a:solidFill>
                <a:srgbClr val="CC3300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355406" y="2611760"/>
            <a:ext cx="52930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b="1" dirty="0" err="1">
                <a:solidFill>
                  <a:srgbClr val="CC3300"/>
                </a:solidFill>
              </a:rPr>
              <a:t>alternativ</a:t>
            </a:r>
            <a:r>
              <a:rPr lang="hu-HU" sz="2400" b="1" dirty="0">
                <a:solidFill>
                  <a:srgbClr val="CC3300"/>
                </a:solidFill>
              </a:rPr>
              <a:t> v. versengő </a:t>
            </a:r>
            <a:r>
              <a:rPr lang="hu-HU" sz="2400" b="1" dirty="0" err="1">
                <a:solidFill>
                  <a:srgbClr val="CC3300"/>
                </a:solidFill>
              </a:rPr>
              <a:t>szubsztrátok</a:t>
            </a:r>
            <a:endParaRPr lang="en-US" sz="2400" b="1" dirty="0">
              <a:solidFill>
                <a:srgbClr val="CC3300"/>
              </a:solidFill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4646811" y="4860471"/>
          <a:ext cx="4231382" cy="1613677"/>
        </p:xfrm>
        <a:graphic>
          <a:graphicData uri="http://schemas.openxmlformats.org/presentationml/2006/ole">
            <p:oleObj spid="_x0000_s160773" name="Egyenlet" r:id="rId6" imgW="1726920" imgH="660240" progId="Equation.3">
              <p:embed/>
            </p:oleObj>
          </a:graphicData>
        </a:graphic>
      </p:graphicFrame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20552" y="260648"/>
            <a:ext cx="25795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b="1" dirty="0" smtClean="0">
                <a:solidFill>
                  <a:srgbClr val="CC3300"/>
                </a:solidFill>
              </a:rPr>
              <a:t>ANALÓGIÁK</a:t>
            </a:r>
          </a:p>
          <a:p>
            <a:r>
              <a:rPr lang="hu-HU" sz="2400" b="1" dirty="0" smtClean="0">
                <a:solidFill>
                  <a:srgbClr val="CC3300"/>
                </a:solidFill>
              </a:rPr>
              <a:t>a M-M kinetikára</a:t>
            </a:r>
            <a:endParaRPr lang="en-US" sz="2400" b="1" dirty="0">
              <a:solidFill>
                <a:srgbClr val="CC3300"/>
              </a:solidFill>
            </a:endParaRPr>
          </a:p>
        </p:txBody>
      </p:sp>
      <p:pic>
        <p:nvPicPr>
          <p:cNvPr id="10" name="Picture 2" descr="http://alevelnotes.com/content_images/i79_Chap9-enzymeinhibition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4488" y="1340768"/>
            <a:ext cx="3816424" cy="2448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http://biochemchronicles.files.wordpress.com/2013/04/image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1052736"/>
            <a:ext cx="9129586" cy="3600400"/>
          </a:xfrm>
          <a:prstGeom prst="rect">
            <a:avLst/>
          </a:prstGeom>
          <a:noFill/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360712" y="260648"/>
            <a:ext cx="4680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rgbClr val="CC3300"/>
                </a:solidFill>
              </a:rPr>
              <a:t>Inhibíciók kinetikai ábrázolása</a:t>
            </a:r>
            <a:endParaRPr lang="en-US" sz="24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ia számának helye 4"/>
          <p:cNvSpPr txBox="1">
            <a:spLocks noGrp="1"/>
          </p:cNvSpPr>
          <p:nvPr/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84D9988-38AD-4F00-85DD-1632E95B2399}" type="slidenum">
              <a:rPr lang="hu-HU" sz="1200">
                <a:solidFill>
                  <a:srgbClr val="CC3300"/>
                </a:solidFill>
              </a:rPr>
              <a:pPr algn="r"/>
              <a:t>34</a:t>
            </a:fld>
            <a:endParaRPr lang="hu-HU" sz="1200">
              <a:solidFill>
                <a:srgbClr val="CC3300"/>
              </a:solidFill>
            </a:endParaRPr>
          </a:p>
        </p:txBody>
      </p:sp>
      <p:pic>
        <p:nvPicPr>
          <p:cNvPr id="8" name="Kép 7" descr="Fishbone biotechnologi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5999" cy="648607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72480" y="0"/>
            <a:ext cx="338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CC3300"/>
                </a:solidFill>
              </a:rPr>
              <a:t>A tananyag szerkezete:</a:t>
            </a:r>
            <a:endParaRPr lang="hu-HU" sz="2400" dirty="0">
              <a:solidFill>
                <a:srgbClr val="CC3300"/>
              </a:solidFill>
            </a:endParaRPr>
          </a:p>
        </p:txBody>
      </p:sp>
      <p:sp>
        <p:nvSpPr>
          <p:cNvPr id="5" name="Ellipszis 4"/>
          <p:cNvSpPr/>
          <p:nvPr/>
        </p:nvSpPr>
        <p:spPr bwMode="auto">
          <a:xfrm>
            <a:off x="3224808" y="4725144"/>
            <a:ext cx="1872208" cy="100811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3795" y="188913"/>
            <a:ext cx="6941079" cy="539750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smtClean="0"/>
              <a:t>HETEROGÉN FÁZISÚ ENZIMES REAKCIÓK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975122" y="2852936"/>
            <a:ext cx="733319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chemeClr val="hlink"/>
                </a:solidFill>
              </a:rPr>
              <a:t>Gazdasági</a:t>
            </a:r>
            <a:r>
              <a:rPr lang="en-GB" sz="2400" b="1" dirty="0">
                <a:solidFill>
                  <a:schemeClr val="hlink"/>
                </a:solidFill>
              </a:rPr>
              <a:t> </a:t>
            </a:r>
            <a:r>
              <a:rPr lang="en-GB" sz="2400" b="1" dirty="0" err="1">
                <a:solidFill>
                  <a:schemeClr val="hlink"/>
                </a:solidFill>
              </a:rPr>
              <a:t>hátrányok</a:t>
            </a:r>
            <a:r>
              <a:rPr lang="en-GB" sz="2400" b="1" dirty="0">
                <a:solidFill>
                  <a:schemeClr val="hlink"/>
                </a:solidFill>
              </a:rPr>
              <a:t>:</a:t>
            </a:r>
            <a:endParaRPr lang="hu-HU" sz="2400" b="1" dirty="0">
              <a:solidFill>
                <a:schemeClr val="hlink"/>
              </a:solidFill>
            </a:endParaRPr>
          </a:p>
          <a:p>
            <a:r>
              <a:rPr lang="en-GB" sz="2400" b="1" dirty="0" err="1">
                <a:solidFill>
                  <a:srgbClr val="CC3300"/>
                </a:solidFill>
              </a:rPr>
              <a:t>Az</a:t>
            </a:r>
            <a:r>
              <a:rPr lang="en-GB" sz="2400" b="1" dirty="0">
                <a:solidFill>
                  <a:srgbClr val="CC3300"/>
                </a:solidFill>
              </a:rPr>
              <a:t> </a:t>
            </a:r>
            <a:r>
              <a:rPr lang="en-GB" sz="2400" b="1" dirty="0" err="1">
                <a:solidFill>
                  <a:srgbClr val="CC3300"/>
                </a:solidFill>
              </a:rPr>
              <a:t>enzimek</a:t>
            </a:r>
            <a:r>
              <a:rPr lang="en-GB" sz="2400" b="1" dirty="0">
                <a:solidFill>
                  <a:srgbClr val="CC3300"/>
                </a:solidFill>
              </a:rPr>
              <a:t> </a:t>
            </a:r>
            <a:r>
              <a:rPr lang="en-GB" sz="2400" b="1" dirty="0" err="1">
                <a:solidFill>
                  <a:srgbClr val="CC3300"/>
                </a:solidFill>
              </a:rPr>
              <a:t>drágák</a:t>
            </a:r>
            <a:r>
              <a:rPr lang="en-GB" sz="2400" b="1" dirty="0">
                <a:solidFill>
                  <a:srgbClr val="CC3300"/>
                </a:solidFill>
              </a:rPr>
              <a:t>, 1-10 $</a:t>
            </a:r>
            <a:r>
              <a:rPr lang="hu-HU" sz="2400" b="1" dirty="0">
                <a:solidFill>
                  <a:srgbClr val="CC3300"/>
                </a:solidFill>
              </a:rPr>
              <a:t>/mg</a:t>
            </a:r>
            <a:endParaRPr lang="en-GB" sz="2400" b="1" dirty="0">
              <a:solidFill>
                <a:srgbClr val="CC3300"/>
              </a:solidFill>
            </a:endParaRPr>
          </a:p>
          <a:p>
            <a:r>
              <a:rPr lang="hu-HU" sz="2400" b="1" dirty="0">
                <a:solidFill>
                  <a:srgbClr val="CC3300"/>
                </a:solidFill>
              </a:rPr>
              <a:t>C</a:t>
            </a:r>
            <a:r>
              <a:rPr lang="en-GB" sz="2400" b="1" dirty="0" err="1">
                <a:solidFill>
                  <a:srgbClr val="CC3300"/>
                </a:solidFill>
              </a:rPr>
              <a:t>sak</a:t>
            </a:r>
            <a:r>
              <a:rPr lang="en-GB" sz="2400" b="1" dirty="0">
                <a:solidFill>
                  <a:srgbClr val="CC3300"/>
                </a:solidFill>
              </a:rPr>
              <a:t> </a:t>
            </a:r>
            <a:r>
              <a:rPr lang="en-GB" sz="2400" b="1" dirty="0" err="1">
                <a:solidFill>
                  <a:srgbClr val="CC3300"/>
                </a:solidFill>
              </a:rPr>
              <a:t>egyszer</a:t>
            </a:r>
            <a:r>
              <a:rPr lang="en-GB" sz="2400" b="1" dirty="0">
                <a:solidFill>
                  <a:srgbClr val="CC3300"/>
                </a:solidFill>
              </a:rPr>
              <a:t> </a:t>
            </a:r>
            <a:r>
              <a:rPr lang="en-GB" sz="2400" b="1" dirty="0" err="1">
                <a:solidFill>
                  <a:srgbClr val="CC3300"/>
                </a:solidFill>
              </a:rPr>
              <a:t>használhatók</a:t>
            </a:r>
            <a:r>
              <a:rPr lang="en-GB" sz="2400" b="1" dirty="0">
                <a:solidFill>
                  <a:srgbClr val="CC3300"/>
                </a:solidFill>
              </a:rPr>
              <a:t> </a:t>
            </a:r>
            <a:r>
              <a:rPr lang="en-GB" sz="2400" b="1" dirty="0" err="1">
                <a:solidFill>
                  <a:srgbClr val="CC3300"/>
                </a:solidFill>
              </a:rPr>
              <a:t>fel</a:t>
            </a:r>
            <a:r>
              <a:rPr lang="en-GB" sz="2400" b="1" dirty="0">
                <a:solidFill>
                  <a:srgbClr val="CC3300"/>
                </a:solidFill>
              </a:rPr>
              <a:t>, a </a:t>
            </a:r>
            <a:r>
              <a:rPr lang="en-GB" sz="2400" b="1" dirty="0" err="1">
                <a:solidFill>
                  <a:srgbClr val="CC3300"/>
                </a:solidFill>
              </a:rPr>
              <a:t>reakció</a:t>
            </a:r>
            <a:r>
              <a:rPr lang="en-GB" sz="2400" b="1" dirty="0">
                <a:solidFill>
                  <a:srgbClr val="CC3300"/>
                </a:solidFill>
              </a:rPr>
              <a:t> </a:t>
            </a:r>
            <a:r>
              <a:rPr lang="en-GB" sz="2400" b="1" dirty="0" err="1">
                <a:solidFill>
                  <a:srgbClr val="CC3300"/>
                </a:solidFill>
              </a:rPr>
              <a:t>után</a:t>
            </a:r>
            <a:r>
              <a:rPr lang="en-GB" sz="2400" b="1" dirty="0">
                <a:solidFill>
                  <a:srgbClr val="CC3300"/>
                </a:solidFill>
              </a:rPr>
              <a:t> </a:t>
            </a:r>
            <a:r>
              <a:rPr lang="en-GB" sz="2400" b="1" dirty="0" err="1">
                <a:solidFill>
                  <a:srgbClr val="CC3300"/>
                </a:solidFill>
              </a:rPr>
              <a:t>elvesznek</a:t>
            </a:r>
            <a:r>
              <a:rPr lang="en-GB" sz="2400" b="1" dirty="0">
                <a:solidFill>
                  <a:srgbClr val="CC3300"/>
                </a:solidFill>
              </a:rPr>
              <a:t>, </a:t>
            </a:r>
            <a:r>
              <a:rPr lang="en-GB" sz="2400" b="1" dirty="0" err="1">
                <a:solidFill>
                  <a:srgbClr val="CC3300"/>
                </a:solidFill>
              </a:rPr>
              <a:t>illetve</a:t>
            </a:r>
            <a:r>
              <a:rPr lang="en-GB" sz="2400" b="1" dirty="0">
                <a:solidFill>
                  <a:srgbClr val="CC3300"/>
                </a:solidFill>
              </a:rPr>
              <a:t> </a:t>
            </a:r>
            <a:r>
              <a:rPr lang="en-GB" sz="2400" b="1" dirty="0" err="1">
                <a:solidFill>
                  <a:srgbClr val="CC3300"/>
                </a:solidFill>
              </a:rPr>
              <a:t>kinyerésük</a:t>
            </a:r>
            <a:r>
              <a:rPr lang="en-GB" sz="2400" b="1" dirty="0">
                <a:solidFill>
                  <a:srgbClr val="CC3300"/>
                </a:solidFill>
              </a:rPr>
              <a:t> a </a:t>
            </a:r>
            <a:r>
              <a:rPr lang="en-GB" sz="2400" b="1" dirty="0" err="1">
                <a:solidFill>
                  <a:srgbClr val="CC3300"/>
                </a:solidFill>
              </a:rPr>
              <a:t>reakcióelegyb</a:t>
            </a:r>
            <a:r>
              <a:rPr lang="hu-HU" sz="2400" b="1" dirty="0">
                <a:solidFill>
                  <a:srgbClr val="CC3300"/>
                </a:solidFill>
              </a:rPr>
              <a:t>ő</a:t>
            </a:r>
            <a:r>
              <a:rPr lang="en-GB" sz="2400" b="1" dirty="0">
                <a:solidFill>
                  <a:srgbClr val="CC3300"/>
                </a:solidFill>
              </a:rPr>
              <a:t>l </a:t>
            </a:r>
            <a:r>
              <a:rPr lang="en-GB" sz="2400" b="1" dirty="0" err="1">
                <a:solidFill>
                  <a:srgbClr val="CC3300"/>
                </a:solidFill>
              </a:rPr>
              <a:t>bonyolult</a:t>
            </a:r>
            <a:r>
              <a:rPr lang="en-GB" sz="2400" b="1" dirty="0">
                <a:solidFill>
                  <a:srgbClr val="CC3300"/>
                </a:solidFill>
              </a:rPr>
              <a:t> </a:t>
            </a:r>
            <a:r>
              <a:rPr lang="en-GB" sz="2400" b="1" dirty="0" err="1">
                <a:solidFill>
                  <a:srgbClr val="CC3300"/>
                </a:solidFill>
              </a:rPr>
              <a:t>és</a:t>
            </a:r>
            <a:r>
              <a:rPr lang="en-GB" sz="2400" b="1" dirty="0">
                <a:solidFill>
                  <a:srgbClr val="CC3300"/>
                </a:solidFill>
              </a:rPr>
              <a:t> </a:t>
            </a:r>
            <a:r>
              <a:rPr lang="en-GB" sz="2400" b="1" dirty="0" err="1">
                <a:solidFill>
                  <a:srgbClr val="CC3300"/>
                </a:solidFill>
              </a:rPr>
              <a:t>drága</a:t>
            </a:r>
            <a:r>
              <a:rPr lang="en-GB" sz="2400" b="1" dirty="0" smtClean="0">
                <a:solidFill>
                  <a:srgbClr val="CC3300"/>
                </a:solidFill>
              </a:rPr>
              <a:t>.</a:t>
            </a:r>
            <a:endParaRPr lang="hu-HU" sz="2400" b="1" dirty="0" smtClean="0">
              <a:solidFill>
                <a:srgbClr val="CC3300"/>
              </a:solidFill>
            </a:endParaRPr>
          </a:p>
          <a:p>
            <a:endParaRPr lang="hu-HU" sz="2400" b="1" dirty="0">
              <a:solidFill>
                <a:srgbClr val="CC3300"/>
              </a:solidFill>
            </a:endParaRPr>
          </a:p>
          <a:p>
            <a:r>
              <a:rPr lang="en-GB" sz="2400" b="1" dirty="0" err="1">
                <a:solidFill>
                  <a:schemeClr val="hlink"/>
                </a:solidFill>
              </a:rPr>
              <a:t>Technológiai</a:t>
            </a:r>
            <a:r>
              <a:rPr lang="en-GB" sz="2400" b="1" dirty="0">
                <a:solidFill>
                  <a:schemeClr val="hlink"/>
                </a:solidFill>
              </a:rPr>
              <a:t> </a:t>
            </a:r>
            <a:r>
              <a:rPr lang="en-GB" sz="2400" b="1" dirty="0" err="1">
                <a:solidFill>
                  <a:schemeClr val="hlink"/>
                </a:solidFill>
              </a:rPr>
              <a:t>hátrány</a:t>
            </a:r>
            <a:r>
              <a:rPr lang="en-GB" sz="2400" b="1" dirty="0">
                <a:solidFill>
                  <a:schemeClr val="hlink"/>
                </a:solidFill>
              </a:rPr>
              <a:t>:</a:t>
            </a:r>
            <a:endParaRPr lang="hu-HU" sz="2400" b="1" dirty="0">
              <a:solidFill>
                <a:schemeClr val="hlink"/>
              </a:solidFill>
            </a:endParaRPr>
          </a:p>
          <a:p>
            <a:r>
              <a:rPr lang="en-GB" sz="2400" b="1" dirty="0" err="1">
                <a:solidFill>
                  <a:srgbClr val="CC3300"/>
                </a:solidFill>
              </a:rPr>
              <a:t>szennyezik</a:t>
            </a:r>
            <a:r>
              <a:rPr lang="en-GB" sz="2400" b="1" dirty="0">
                <a:solidFill>
                  <a:srgbClr val="CC3300"/>
                </a:solidFill>
              </a:rPr>
              <a:t> a </a:t>
            </a:r>
            <a:r>
              <a:rPr lang="en-GB" sz="2400" b="1" dirty="0" err="1">
                <a:solidFill>
                  <a:srgbClr val="CC3300"/>
                </a:solidFill>
              </a:rPr>
              <a:t>terméket</a:t>
            </a:r>
            <a:r>
              <a:rPr lang="en-GB" sz="2400" b="1" dirty="0">
                <a:solidFill>
                  <a:srgbClr val="CC3300"/>
                </a:solidFill>
              </a:rPr>
              <a:t>, </a:t>
            </a:r>
            <a:r>
              <a:rPr lang="en-GB" sz="2400" b="1" dirty="0" err="1">
                <a:solidFill>
                  <a:srgbClr val="CC3300"/>
                </a:solidFill>
              </a:rPr>
              <a:t>tisztítását</a:t>
            </a:r>
            <a:r>
              <a:rPr lang="en-GB" sz="2400" b="1" dirty="0">
                <a:solidFill>
                  <a:srgbClr val="CC3300"/>
                </a:solidFill>
              </a:rPr>
              <a:t> </a:t>
            </a:r>
            <a:r>
              <a:rPr lang="en-GB" sz="2400" b="1" dirty="0" err="1">
                <a:solidFill>
                  <a:srgbClr val="CC3300"/>
                </a:solidFill>
              </a:rPr>
              <a:t>nehezítik</a:t>
            </a:r>
            <a:r>
              <a:rPr lang="en-GB" sz="2400" b="1" dirty="0">
                <a:solidFill>
                  <a:srgbClr val="CC3300"/>
                </a:solidFill>
              </a:rPr>
              <a:t>.</a:t>
            </a:r>
            <a:endParaRPr lang="hu-HU" sz="2400" b="1" dirty="0">
              <a:solidFill>
                <a:srgbClr val="CC3300"/>
              </a:solidFill>
            </a:endParaRP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975122" y="765176"/>
            <a:ext cx="72530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CC3300"/>
                </a:solidFill>
                <a:latin typeface="Garamond" pitchFamily="18" charset="0"/>
              </a:rPr>
              <a:t>HOMOGÉN ENZIMES REAKCIÓK</a:t>
            </a:r>
            <a:r>
              <a:rPr lang="hu-HU" b="1" dirty="0">
                <a:solidFill>
                  <a:srgbClr val="CC3300"/>
                </a:solidFill>
                <a:latin typeface="Garamond" pitchFamily="18" charset="0"/>
              </a:rPr>
              <a:t>  </a:t>
            </a:r>
            <a:r>
              <a:rPr lang="hu-HU" b="1" dirty="0">
                <a:solidFill>
                  <a:schemeClr val="hlink"/>
                </a:solidFill>
                <a:latin typeface="Garamond" pitchFamily="18" charset="0"/>
              </a:rPr>
              <a:t>ELŐNYÖK/HÁTRÁNYOK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1129904" y="1341438"/>
            <a:ext cx="69914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chemeClr val="hlink"/>
                </a:solidFill>
              </a:rPr>
              <a:t>E</a:t>
            </a:r>
            <a:r>
              <a:rPr lang="en-GB" sz="2400" dirty="0">
                <a:solidFill>
                  <a:schemeClr val="hlink"/>
                </a:solidFill>
              </a:rPr>
              <a:t>l</a:t>
            </a:r>
            <a:r>
              <a:rPr lang="hu-HU" sz="2400" dirty="0">
                <a:solidFill>
                  <a:schemeClr val="hlink"/>
                </a:solidFill>
              </a:rPr>
              <a:t>ő</a:t>
            </a:r>
            <a:r>
              <a:rPr lang="en-GB" sz="2400" dirty="0" err="1">
                <a:solidFill>
                  <a:schemeClr val="hlink"/>
                </a:solidFill>
              </a:rPr>
              <a:t>ny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CC3300"/>
                </a:solidFill>
              </a:rPr>
              <a:t>a </a:t>
            </a:r>
            <a:r>
              <a:rPr lang="en-GB" sz="2400" b="1" dirty="0" err="1">
                <a:solidFill>
                  <a:srgbClr val="CC3300"/>
                </a:solidFill>
              </a:rPr>
              <a:t>rendszer</a:t>
            </a:r>
            <a:r>
              <a:rPr lang="en-GB" sz="2400" b="1" dirty="0">
                <a:solidFill>
                  <a:srgbClr val="CC3300"/>
                </a:solidFill>
              </a:rPr>
              <a:t> </a:t>
            </a:r>
            <a:r>
              <a:rPr lang="en-GB" sz="2400" b="1" dirty="0" err="1">
                <a:solidFill>
                  <a:srgbClr val="CC3300"/>
                </a:solidFill>
              </a:rPr>
              <a:t>homogenitása</a:t>
            </a:r>
            <a:r>
              <a:rPr lang="en-GB" sz="2400" b="1" dirty="0">
                <a:solidFill>
                  <a:srgbClr val="CC3300"/>
                </a:solidFill>
              </a:rPr>
              <a:t>, </a:t>
            </a:r>
            <a:endParaRPr lang="hu-HU" sz="2400" b="1" dirty="0">
              <a:solidFill>
                <a:srgbClr val="CC3300"/>
              </a:solidFill>
            </a:endParaRPr>
          </a:p>
          <a:p>
            <a:r>
              <a:rPr lang="hu-HU" sz="2400" b="1" dirty="0">
                <a:solidFill>
                  <a:srgbClr val="CC3300"/>
                </a:solidFill>
              </a:rPr>
              <a:t>       </a:t>
            </a:r>
            <a:r>
              <a:rPr lang="en-GB" sz="2400" b="1" dirty="0">
                <a:solidFill>
                  <a:srgbClr val="CC3300"/>
                </a:solidFill>
              </a:rPr>
              <a:t> </a:t>
            </a:r>
            <a:r>
              <a:rPr lang="hu-HU" sz="2400" b="1" dirty="0">
                <a:solidFill>
                  <a:srgbClr val="CC3300"/>
                </a:solidFill>
              </a:rPr>
              <a:t>  </a:t>
            </a:r>
            <a:r>
              <a:rPr lang="en-GB" sz="2400" b="1" dirty="0" err="1">
                <a:solidFill>
                  <a:srgbClr val="CC3300"/>
                </a:solidFill>
              </a:rPr>
              <a:t>az</a:t>
            </a:r>
            <a:r>
              <a:rPr lang="en-GB" sz="2400" b="1" dirty="0">
                <a:solidFill>
                  <a:srgbClr val="CC3300"/>
                </a:solidFill>
              </a:rPr>
              <a:t> </a:t>
            </a:r>
            <a:r>
              <a:rPr lang="en-GB" sz="2400" b="1" dirty="0" err="1">
                <a:solidFill>
                  <a:srgbClr val="CC3300"/>
                </a:solidFill>
              </a:rPr>
              <a:t>enzim</a:t>
            </a:r>
            <a:r>
              <a:rPr lang="en-GB" sz="2400" b="1" dirty="0">
                <a:solidFill>
                  <a:srgbClr val="CC3300"/>
                </a:solidFill>
              </a:rPr>
              <a:t>  - </a:t>
            </a:r>
            <a:r>
              <a:rPr lang="en-GB" sz="2400" b="1" dirty="0" err="1">
                <a:solidFill>
                  <a:srgbClr val="CC3300"/>
                </a:solidFill>
              </a:rPr>
              <a:t>izolálásán</a:t>
            </a:r>
            <a:r>
              <a:rPr lang="en-GB" sz="2400" b="1" dirty="0">
                <a:solidFill>
                  <a:srgbClr val="CC3300"/>
                </a:solidFill>
              </a:rPr>
              <a:t> </a:t>
            </a:r>
            <a:r>
              <a:rPr lang="en-GB" sz="2400" b="1" dirty="0" err="1">
                <a:solidFill>
                  <a:srgbClr val="CC3300"/>
                </a:solidFill>
              </a:rPr>
              <a:t>kív</a:t>
            </a:r>
            <a:r>
              <a:rPr lang="hu-HU" sz="2400" b="1" dirty="0">
                <a:solidFill>
                  <a:srgbClr val="CC3300"/>
                </a:solidFill>
              </a:rPr>
              <a:t>ü</a:t>
            </a:r>
            <a:r>
              <a:rPr lang="en-GB" sz="2400" b="1" dirty="0">
                <a:solidFill>
                  <a:srgbClr val="CC3300"/>
                </a:solidFill>
              </a:rPr>
              <a:t>l </a:t>
            </a:r>
            <a:r>
              <a:rPr lang="hu-HU" sz="2400" b="1" dirty="0">
                <a:solidFill>
                  <a:srgbClr val="CC3300"/>
                </a:solidFill>
              </a:rPr>
              <a:t>–</a:t>
            </a:r>
            <a:r>
              <a:rPr lang="en-GB" sz="2400" b="1" dirty="0">
                <a:solidFill>
                  <a:srgbClr val="CC3300"/>
                </a:solidFill>
              </a:rPr>
              <a:t> </a:t>
            </a:r>
            <a:endParaRPr lang="hu-HU" sz="2400" b="1" dirty="0">
              <a:solidFill>
                <a:srgbClr val="CC3300"/>
              </a:solidFill>
            </a:endParaRPr>
          </a:p>
          <a:p>
            <a:r>
              <a:rPr lang="hu-HU" sz="2400" b="1" dirty="0">
                <a:solidFill>
                  <a:srgbClr val="CC3300"/>
                </a:solidFill>
              </a:rPr>
              <a:t>     </a:t>
            </a:r>
            <a:r>
              <a:rPr lang="en-GB" sz="2400" b="1" dirty="0">
                <a:solidFill>
                  <a:srgbClr val="CC3300"/>
                </a:solidFill>
              </a:rPr>
              <a:t> </a:t>
            </a:r>
            <a:r>
              <a:rPr lang="hu-HU" sz="2400" b="1" dirty="0">
                <a:solidFill>
                  <a:srgbClr val="CC3300"/>
                </a:solidFill>
              </a:rPr>
              <a:t>    </a:t>
            </a:r>
            <a:r>
              <a:rPr lang="en-GB" sz="2400" b="1" dirty="0">
                <a:solidFill>
                  <a:srgbClr val="CC3300"/>
                </a:solidFill>
              </a:rPr>
              <a:t>el</a:t>
            </a:r>
            <a:r>
              <a:rPr lang="hu-HU" sz="2400" b="1" dirty="0">
                <a:solidFill>
                  <a:srgbClr val="CC3300"/>
                </a:solidFill>
              </a:rPr>
              <a:t>ő</a:t>
            </a:r>
            <a:r>
              <a:rPr lang="en-GB" sz="2400" b="1" dirty="0" err="1">
                <a:solidFill>
                  <a:srgbClr val="CC3300"/>
                </a:solidFill>
              </a:rPr>
              <a:t>készítést</a:t>
            </a:r>
            <a:r>
              <a:rPr lang="en-GB" sz="2400" b="1" dirty="0">
                <a:solidFill>
                  <a:srgbClr val="CC3300"/>
                </a:solidFill>
              </a:rPr>
              <a:t> </a:t>
            </a:r>
            <a:r>
              <a:rPr lang="en-GB" sz="2400" b="1" dirty="0" err="1">
                <a:solidFill>
                  <a:srgbClr val="CC3300"/>
                </a:solidFill>
              </a:rPr>
              <a:t>nem</a:t>
            </a:r>
            <a:r>
              <a:rPr lang="en-GB" sz="2400" b="1" dirty="0">
                <a:solidFill>
                  <a:srgbClr val="CC3300"/>
                </a:solidFill>
              </a:rPr>
              <a:t> </a:t>
            </a:r>
            <a:r>
              <a:rPr lang="en-GB" sz="2400" b="1" dirty="0" err="1">
                <a:solidFill>
                  <a:srgbClr val="CC3300"/>
                </a:solidFill>
              </a:rPr>
              <a:t>igényel</a:t>
            </a:r>
            <a:r>
              <a:rPr lang="en-GB" sz="2400" b="1" dirty="0">
                <a:solidFill>
                  <a:srgbClr val="CC3300"/>
                </a:solidFill>
              </a:rPr>
              <a:t>.</a:t>
            </a:r>
            <a:r>
              <a:rPr lang="hu-HU" sz="2400" b="1" dirty="0">
                <a:solidFill>
                  <a:srgbClr val="CC33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560512" y="476672"/>
            <a:ext cx="885004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hu-HU" sz="2000" dirty="0">
              <a:solidFill>
                <a:srgbClr val="CC3300"/>
              </a:solidFill>
            </a:endParaRPr>
          </a:p>
          <a:p>
            <a:pPr>
              <a:defRPr/>
            </a:pPr>
            <a:endParaRPr lang="hu-HU" sz="2000" noProof="1">
              <a:solidFill>
                <a:srgbClr val="CC3300"/>
              </a:solidFill>
            </a:endParaRPr>
          </a:p>
          <a:p>
            <a:pPr>
              <a:defRPr/>
            </a:pPr>
            <a:r>
              <a:rPr lang="hu-HU" sz="2400" b="1" noProof="1">
                <a:solidFill>
                  <a:srgbClr val="CC3300"/>
                </a:solidFill>
              </a:rPr>
              <a:t>Nelson </a:t>
            </a:r>
            <a:r>
              <a:rPr lang="hu-HU" sz="2400" b="1" dirty="0">
                <a:solidFill>
                  <a:srgbClr val="CC3300"/>
                </a:solidFill>
              </a:rPr>
              <a:t>és</a:t>
            </a:r>
            <a:r>
              <a:rPr lang="hu-HU" sz="2400" b="1" noProof="1">
                <a:solidFill>
                  <a:srgbClr val="CC3300"/>
                </a:solidFill>
              </a:rPr>
              <a:t> Griffin  1916 ban véletlenül fedezte fel, hogy élesztő  invertáza aktívszénen </a:t>
            </a:r>
            <a:r>
              <a:rPr lang="hu-HU" sz="2400" b="1" dirty="0">
                <a:solidFill>
                  <a:srgbClr val="CC3300"/>
                </a:solidFill>
              </a:rPr>
              <a:t> </a:t>
            </a:r>
            <a:r>
              <a:rPr lang="hu-HU" sz="2400" b="1" noProof="1">
                <a:solidFill>
                  <a:srgbClr val="CC3300"/>
                </a:solidFill>
              </a:rPr>
              <a:t>adszorbeálódott </a:t>
            </a:r>
            <a:r>
              <a:rPr lang="hu-HU" sz="2400" b="1" dirty="0">
                <a:solidFill>
                  <a:srgbClr val="CC3300"/>
                </a:solidFill>
              </a:rPr>
              <a:t>de</a:t>
            </a:r>
            <a:r>
              <a:rPr lang="hu-HU" sz="2400" b="1" noProof="1">
                <a:solidFill>
                  <a:srgbClr val="CC3300"/>
                </a:solidFill>
              </a:rPr>
              <a:t> megőrizte az aktivitását a szaharóz hidrolízisében.</a:t>
            </a:r>
          </a:p>
          <a:p>
            <a:pPr>
              <a:defRPr/>
            </a:pPr>
            <a:endParaRPr lang="hu-HU" sz="2400" b="1" dirty="0">
              <a:solidFill>
                <a:srgbClr val="CC3300"/>
              </a:solidFill>
            </a:endParaRPr>
          </a:p>
          <a:p>
            <a:pPr>
              <a:defRPr/>
            </a:pPr>
            <a:r>
              <a:rPr lang="hu-HU" sz="2400" b="1" noProof="1">
                <a:solidFill>
                  <a:srgbClr val="CC3300"/>
                </a:solidFill>
              </a:rPr>
              <a:t>Ipari gyakorlattá illetve kereskedelmivé akkor vált, amikor  Grubhofer és Schleith egy sor </a:t>
            </a:r>
            <a:r>
              <a:rPr lang="hu-HU" sz="2400" b="1" noProof="1" smtClean="0">
                <a:solidFill>
                  <a:srgbClr val="CC3300"/>
                </a:solidFill>
              </a:rPr>
              <a:t>enzimet </a:t>
            </a:r>
            <a:r>
              <a:rPr lang="hu-HU" sz="2400" b="1" noProof="1">
                <a:solidFill>
                  <a:srgbClr val="CC3300"/>
                </a:solidFill>
              </a:rPr>
              <a:t>rögzítettek:  karbox</a:t>
            </a:r>
            <a:r>
              <a:rPr lang="hu-HU" sz="2400" b="1" dirty="0">
                <a:solidFill>
                  <a:srgbClr val="CC3300"/>
                </a:solidFill>
              </a:rPr>
              <a:t>i</a:t>
            </a:r>
            <a:r>
              <a:rPr lang="hu-HU" sz="2400" b="1" noProof="1">
                <a:solidFill>
                  <a:srgbClr val="CC3300"/>
                </a:solidFill>
              </a:rPr>
              <a:t>peptid</a:t>
            </a:r>
            <a:r>
              <a:rPr lang="hu-HU" sz="2400" b="1" dirty="0" err="1">
                <a:solidFill>
                  <a:srgbClr val="CC3300"/>
                </a:solidFill>
              </a:rPr>
              <a:t>áz</a:t>
            </a:r>
            <a:r>
              <a:rPr lang="hu-HU" sz="2400" b="1" noProof="1">
                <a:solidFill>
                  <a:srgbClr val="CC3300"/>
                </a:solidFill>
              </a:rPr>
              <a:t>t, dias</a:t>
            </a:r>
            <a:r>
              <a:rPr lang="hu-HU" sz="2400" b="1" dirty="0">
                <a:solidFill>
                  <a:srgbClr val="CC3300"/>
                </a:solidFill>
              </a:rPr>
              <a:t>z</a:t>
            </a:r>
            <a:r>
              <a:rPr lang="hu-HU" sz="2400" b="1" noProof="1">
                <a:solidFill>
                  <a:srgbClr val="CC3300"/>
                </a:solidFill>
              </a:rPr>
              <a:t>t</a:t>
            </a:r>
            <a:r>
              <a:rPr lang="hu-HU" sz="2400" b="1" dirty="0" err="1">
                <a:solidFill>
                  <a:srgbClr val="CC3300"/>
                </a:solidFill>
              </a:rPr>
              <a:t>ázt</a:t>
            </a:r>
            <a:r>
              <a:rPr lang="hu-HU" sz="2400" b="1" noProof="1">
                <a:solidFill>
                  <a:srgbClr val="CC3300"/>
                </a:solidFill>
              </a:rPr>
              <a:t>, peps</a:t>
            </a:r>
            <a:r>
              <a:rPr lang="hu-HU" sz="2400" b="1" dirty="0">
                <a:solidFill>
                  <a:srgbClr val="CC3300"/>
                </a:solidFill>
              </a:rPr>
              <a:t>z</a:t>
            </a:r>
            <a:r>
              <a:rPr lang="hu-HU" sz="2400" b="1" noProof="1">
                <a:solidFill>
                  <a:srgbClr val="CC3300"/>
                </a:solidFill>
              </a:rPr>
              <a:t>in</a:t>
            </a:r>
            <a:r>
              <a:rPr lang="hu-HU" sz="2400" b="1" dirty="0">
                <a:solidFill>
                  <a:srgbClr val="CC3300"/>
                </a:solidFill>
              </a:rPr>
              <a:t>t</a:t>
            </a:r>
            <a:r>
              <a:rPr lang="hu-HU" sz="2400" b="1" noProof="1">
                <a:solidFill>
                  <a:srgbClr val="CC3300"/>
                </a:solidFill>
              </a:rPr>
              <a:t> </a:t>
            </a:r>
            <a:r>
              <a:rPr lang="hu-HU" sz="2400" b="1" dirty="0">
                <a:solidFill>
                  <a:srgbClr val="CC3300"/>
                </a:solidFill>
              </a:rPr>
              <a:t>és</a:t>
            </a:r>
            <a:r>
              <a:rPr lang="hu-HU" sz="2400" b="1" noProof="1">
                <a:solidFill>
                  <a:srgbClr val="CC3300"/>
                </a:solidFill>
              </a:rPr>
              <a:t> ribonu</a:t>
            </a:r>
            <a:r>
              <a:rPr lang="hu-HU" sz="2400" b="1" dirty="0">
                <a:solidFill>
                  <a:srgbClr val="CC3300"/>
                </a:solidFill>
              </a:rPr>
              <a:t>k</a:t>
            </a:r>
            <a:r>
              <a:rPr lang="hu-HU" sz="2400" b="1" noProof="1">
                <a:solidFill>
                  <a:srgbClr val="CC3300"/>
                </a:solidFill>
              </a:rPr>
              <a:t>le</a:t>
            </a:r>
            <a:r>
              <a:rPr lang="hu-HU" sz="2400" b="1" dirty="0" err="1">
                <a:solidFill>
                  <a:srgbClr val="CC3300"/>
                </a:solidFill>
              </a:rPr>
              <a:t>ázt</a:t>
            </a:r>
            <a:r>
              <a:rPr lang="hu-HU" sz="2400" b="1" noProof="1">
                <a:solidFill>
                  <a:srgbClr val="CC3300"/>
                </a:solidFill>
              </a:rPr>
              <a:t>. E</a:t>
            </a:r>
            <a:r>
              <a:rPr lang="hu-HU" sz="2400" b="1" dirty="0">
                <a:solidFill>
                  <a:srgbClr val="CC3300"/>
                </a:solidFill>
              </a:rPr>
              <a:t>zeke</a:t>
            </a:r>
            <a:r>
              <a:rPr lang="hu-HU" sz="2400" b="1" noProof="1">
                <a:solidFill>
                  <a:srgbClr val="CC3300"/>
                </a:solidFill>
              </a:rPr>
              <a:t>t diazotálással végezték </a:t>
            </a:r>
            <a:r>
              <a:rPr lang="hu-HU" sz="2400" b="1" dirty="0">
                <a:solidFill>
                  <a:srgbClr val="CC3300"/>
                </a:solidFill>
              </a:rPr>
              <a:t> </a:t>
            </a:r>
            <a:r>
              <a:rPr lang="hu-HU" sz="2400" b="1" noProof="1">
                <a:solidFill>
                  <a:srgbClr val="CC3300"/>
                </a:solidFill>
              </a:rPr>
              <a:t>poli</a:t>
            </a:r>
            <a:r>
              <a:rPr lang="hu-HU" sz="2400" b="1" dirty="0">
                <a:solidFill>
                  <a:srgbClr val="CC3300"/>
                </a:solidFill>
              </a:rPr>
              <a:t>-</a:t>
            </a:r>
            <a:r>
              <a:rPr lang="hu-HU" sz="2400" b="1" noProof="1">
                <a:solidFill>
                  <a:srgbClr val="CC3300"/>
                </a:solidFill>
              </a:rPr>
              <a:t>aminosztirol </a:t>
            </a:r>
            <a:r>
              <a:rPr lang="hu-HU" sz="2400" b="1" dirty="0">
                <a:solidFill>
                  <a:srgbClr val="CC3300"/>
                </a:solidFill>
              </a:rPr>
              <a:t> </a:t>
            </a:r>
            <a:r>
              <a:rPr lang="hu-HU" sz="2400" b="1" noProof="1">
                <a:solidFill>
                  <a:srgbClr val="CC3300"/>
                </a:solidFill>
              </a:rPr>
              <a:t>gyantára </a:t>
            </a:r>
            <a:r>
              <a:rPr lang="hu-HU" sz="2400" b="1" dirty="0">
                <a:solidFill>
                  <a:srgbClr val="CC3300"/>
                </a:solidFill>
              </a:rPr>
              <a:t> </a:t>
            </a:r>
            <a:r>
              <a:rPr lang="hu-HU" sz="2400" b="1" noProof="1">
                <a:solidFill>
                  <a:srgbClr val="CC3300"/>
                </a:solidFill>
              </a:rPr>
              <a:t>kovalens</a:t>
            </a:r>
            <a:r>
              <a:rPr lang="hu-HU" sz="2400" b="1" dirty="0">
                <a:solidFill>
                  <a:srgbClr val="CC3300"/>
                </a:solidFill>
              </a:rPr>
              <a:t> kötéssel</a:t>
            </a:r>
            <a:r>
              <a:rPr lang="hu-HU" sz="2400" b="1" noProof="1">
                <a:solidFill>
                  <a:srgbClr val="CC3300"/>
                </a:solidFill>
              </a:rPr>
              <a:t>.</a:t>
            </a:r>
          </a:p>
          <a:p>
            <a:pPr>
              <a:defRPr/>
            </a:pPr>
            <a:endParaRPr lang="hu-HU" sz="2400" b="1" dirty="0">
              <a:solidFill>
                <a:srgbClr val="CC3300"/>
              </a:solidFill>
            </a:endParaRPr>
          </a:p>
          <a:p>
            <a:pPr>
              <a:defRPr/>
            </a:pPr>
            <a:r>
              <a:rPr lang="hu-HU" sz="2400" b="1" noProof="1">
                <a:solidFill>
                  <a:srgbClr val="CC3300"/>
                </a:solidFill>
              </a:rPr>
              <a:t>Az első ipari alkalmazás Chibata nevéhez fűződik 1969-ben, aki aminoacilázt rögzített DEAE Sephadex-re ionosan és ezt </a:t>
            </a:r>
            <a:r>
              <a:rPr lang="hu-HU" sz="2400" b="1" dirty="0">
                <a:solidFill>
                  <a:srgbClr val="CC3300"/>
                </a:solidFill>
              </a:rPr>
              <a:t> </a:t>
            </a:r>
            <a:endParaRPr lang="hu-HU" sz="2400" b="1" dirty="0" smtClean="0">
              <a:solidFill>
                <a:srgbClr val="CC3300"/>
              </a:solidFill>
            </a:endParaRPr>
          </a:p>
          <a:p>
            <a:pPr>
              <a:defRPr/>
            </a:pPr>
            <a:r>
              <a:rPr lang="hu-HU" sz="2400" b="1" noProof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N-acyl-D</a:t>
            </a:r>
            <a:r>
              <a:rPr lang="hu-HU" sz="2400" b="1" noProof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L-aminosav</a:t>
            </a:r>
            <a:r>
              <a:rPr lang="hu-HU" sz="2400" b="1" noProof="1">
                <a:solidFill>
                  <a:srgbClr val="CC3300"/>
                </a:solidFill>
              </a:rPr>
              <a:t>  re</a:t>
            </a:r>
            <a:r>
              <a:rPr lang="hu-HU" sz="2400" b="1" dirty="0">
                <a:solidFill>
                  <a:srgbClr val="CC3300"/>
                </a:solidFill>
              </a:rPr>
              <a:t>z</a:t>
            </a:r>
            <a:r>
              <a:rPr lang="hu-HU" sz="2400" b="1" noProof="1">
                <a:solidFill>
                  <a:srgbClr val="CC3300"/>
                </a:solidFill>
              </a:rPr>
              <a:t>olválására használták. 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715552" y="290513"/>
            <a:ext cx="46105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 noProof="1">
                <a:solidFill>
                  <a:srgbClr val="CC3300"/>
                </a:solidFill>
              </a:rPr>
              <a:t>Enzim Immobilizáció története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7"/>
          <p:cNvSpPr>
            <a:spLocks noChangeShapeType="1"/>
          </p:cNvSpPr>
          <p:nvPr/>
        </p:nvSpPr>
        <p:spPr bwMode="auto">
          <a:xfrm>
            <a:off x="4292600" y="4383089"/>
            <a:ext cx="15479" cy="13493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10244" name="Picture 8" descr="2-52-ábra-módszer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560" y="764704"/>
            <a:ext cx="8258795" cy="515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48544" y="188640"/>
            <a:ext cx="33954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 noProof="1">
                <a:solidFill>
                  <a:srgbClr val="CC3300"/>
                </a:solidFill>
              </a:rPr>
              <a:t>Enzim Immobilizáció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56656" y="332656"/>
            <a:ext cx="6435460" cy="476250"/>
          </a:xfrm>
        </p:spPr>
        <p:txBody>
          <a:bodyPr/>
          <a:lstStyle/>
          <a:p>
            <a:pPr eaLnBrk="1" hangingPunct="1">
              <a:defRPr/>
            </a:pPr>
            <a:r>
              <a:rPr lang="hu-HU" sz="2000" dirty="0" smtClean="0">
                <a:latin typeface="Times New Roman" pitchFamily="18" charset="0"/>
              </a:rPr>
              <a:t>AZ ENZIMRÖGZÍTÉS MÓDSZEREI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8595519" y="866775"/>
            <a:ext cx="7152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FF0000"/>
                </a:solidFill>
              </a:rPr>
              <a:t>K!!!</a:t>
            </a:r>
            <a:endParaRPr lang="hu-HU" sz="2400" b="1" noProof="1">
              <a:solidFill>
                <a:srgbClr val="FF0000"/>
              </a:solidFill>
            </a:endParaRP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4497256" y="942975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FF0000"/>
                </a:solidFill>
              </a:rPr>
              <a:t>F</a:t>
            </a:r>
            <a:endParaRPr lang="hu-HU" sz="2400" b="1" noProof="1">
              <a:solidFill>
                <a:srgbClr val="FF0000"/>
              </a:solidFill>
            </a:endParaRP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1893492" y="3154363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FF0000"/>
                </a:solidFill>
              </a:rPr>
              <a:t>F</a:t>
            </a:r>
            <a:endParaRPr lang="hu-HU" sz="2400" b="1" noProof="1">
              <a:solidFill>
                <a:srgbClr val="FF0000"/>
              </a:solidFill>
            </a:endParaRP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7685750" y="2898775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FF0000"/>
                </a:solidFill>
              </a:rPr>
              <a:t>F</a:t>
            </a:r>
            <a:endParaRPr lang="hu-HU" sz="2400" b="1" noProof="1">
              <a:solidFill>
                <a:srgbClr val="FF0000"/>
              </a:solidFill>
            </a:endParaRPr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363835" y="3030539"/>
            <a:ext cx="461665" cy="9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endParaRPr lang="hu-HU" noProof="1"/>
          </a:p>
        </p:txBody>
      </p:sp>
      <p:sp>
        <p:nvSpPr>
          <p:cNvPr id="11274" name="Rectangle 12"/>
          <p:cNvSpPr>
            <a:spLocks noChangeArrowheads="1"/>
          </p:cNvSpPr>
          <p:nvPr/>
        </p:nvSpPr>
        <p:spPr bwMode="auto">
          <a:xfrm>
            <a:off x="8569722" y="2117726"/>
            <a:ext cx="722313" cy="32797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1251" name="AutoShape 3"/>
          <p:cNvSpPr>
            <a:spLocks noChangeAspect="1" noChangeArrowheads="1" noTextEdit="1"/>
          </p:cNvSpPr>
          <p:nvPr/>
        </p:nvSpPr>
        <p:spPr bwMode="auto">
          <a:xfrm>
            <a:off x="1209675" y="836613"/>
            <a:ext cx="8224838" cy="51022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1368425" y="1098550"/>
            <a:ext cx="3135313" cy="514350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254" name="Oval 6"/>
          <p:cNvSpPr>
            <a:spLocks noChangeArrowheads="1"/>
          </p:cNvSpPr>
          <p:nvPr/>
        </p:nvSpPr>
        <p:spPr bwMode="auto">
          <a:xfrm>
            <a:off x="1785938" y="3078163"/>
            <a:ext cx="2093913" cy="2114550"/>
          </a:xfrm>
          <a:prstGeom prst="ellipse">
            <a:avLst/>
          </a:prstGeom>
          <a:solidFill>
            <a:srgbClr val="FFFFFF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255" name="Oval 7"/>
          <p:cNvSpPr>
            <a:spLocks noChangeArrowheads="1"/>
          </p:cNvSpPr>
          <p:nvPr/>
        </p:nvSpPr>
        <p:spPr bwMode="auto">
          <a:xfrm>
            <a:off x="5405438" y="2824163"/>
            <a:ext cx="2439988" cy="236855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5335588" y="1098550"/>
            <a:ext cx="3577852" cy="514350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261" name="Freeform 13"/>
          <p:cNvSpPr>
            <a:spLocks/>
          </p:cNvSpPr>
          <p:nvPr/>
        </p:nvSpPr>
        <p:spPr bwMode="auto">
          <a:xfrm>
            <a:off x="5330825" y="1139825"/>
            <a:ext cx="3340100" cy="415925"/>
          </a:xfrm>
          <a:custGeom>
            <a:avLst/>
            <a:gdLst/>
            <a:ahLst/>
            <a:cxnLst>
              <a:cxn ang="0">
                <a:pos x="482" y="61"/>
              </a:cxn>
              <a:cxn ang="0">
                <a:pos x="766" y="61"/>
              </a:cxn>
              <a:cxn ang="0">
                <a:pos x="1052" y="61"/>
              </a:cxn>
              <a:cxn ang="0">
                <a:pos x="1445" y="162"/>
              </a:cxn>
              <a:cxn ang="0">
                <a:pos x="1709" y="282"/>
              </a:cxn>
              <a:cxn ang="0">
                <a:pos x="1995" y="363"/>
              </a:cxn>
              <a:cxn ang="0">
                <a:pos x="2345" y="403"/>
              </a:cxn>
              <a:cxn ang="0">
                <a:pos x="2717" y="403"/>
              </a:cxn>
              <a:cxn ang="0">
                <a:pos x="3003" y="403"/>
              </a:cxn>
              <a:cxn ang="0">
                <a:pos x="3288" y="363"/>
              </a:cxn>
              <a:cxn ang="0">
                <a:pos x="3550" y="221"/>
              </a:cxn>
              <a:cxn ang="0">
                <a:pos x="3834" y="122"/>
              </a:cxn>
              <a:cxn ang="0">
                <a:pos x="4098" y="61"/>
              </a:cxn>
              <a:cxn ang="0">
                <a:pos x="4142" y="61"/>
              </a:cxn>
              <a:cxn ang="0">
                <a:pos x="3856" y="221"/>
              </a:cxn>
              <a:cxn ang="0">
                <a:pos x="3572" y="423"/>
              </a:cxn>
              <a:cxn ang="0">
                <a:pos x="3201" y="464"/>
              </a:cxn>
              <a:cxn ang="0">
                <a:pos x="2893" y="444"/>
              </a:cxn>
              <a:cxn ang="0">
                <a:pos x="2563" y="322"/>
              </a:cxn>
              <a:cxn ang="0">
                <a:pos x="2257" y="201"/>
              </a:cxn>
              <a:cxn ang="0">
                <a:pos x="1973" y="142"/>
              </a:cxn>
              <a:cxn ang="0">
                <a:pos x="1709" y="122"/>
              </a:cxn>
              <a:cxn ang="0">
                <a:pos x="1423" y="162"/>
              </a:cxn>
              <a:cxn ang="0">
                <a:pos x="1140" y="302"/>
              </a:cxn>
              <a:cxn ang="0">
                <a:pos x="854" y="423"/>
              </a:cxn>
              <a:cxn ang="0">
                <a:pos x="590" y="484"/>
              </a:cxn>
              <a:cxn ang="0">
                <a:pos x="330" y="484"/>
              </a:cxn>
              <a:cxn ang="0">
                <a:pos x="198" y="464"/>
              </a:cxn>
              <a:cxn ang="0">
                <a:pos x="460" y="464"/>
              </a:cxn>
              <a:cxn ang="0">
                <a:pos x="722" y="524"/>
              </a:cxn>
              <a:cxn ang="0">
                <a:pos x="1096" y="524"/>
              </a:cxn>
              <a:cxn ang="0">
                <a:pos x="1577" y="484"/>
              </a:cxn>
              <a:cxn ang="0">
                <a:pos x="2149" y="363"/>
              </a:cxn>
              <a:cxn ang="0">
                <a:pos x="2629" y="221"/>
              </a:cxn>
              <a:cxn ang="0">
                <a:pos x="3025" y="61"/>
              </a:cxn>
              <a:cxn ang="0">
                <a:pos x="3310" y="0"/>
              </a:cxn>
              <a:cxn ang="0">
                <a:pos x="3572" y="81"/>
              </a:cxn>
              <a:cxn ang="0">
                <a:pos x="3856" y="221"/>
              </a:cxn>
              <a:cxn ang="0">
                <a:pos x="4120" y="322"/>
              </a:cxn>
              <a:cxn ang="0">
                <a:pos x="3638" y="322"/>
              </a:cxn>
              <a:cxn ang="0">
                <a:pos x="3069" y="302"/>
              </a:cxn>
              <a:cxn ang="0">
                <a:pos x="2497" y="241"/>
              </a:cxn>
              <a:cxn ang="0">
                <a:pos x="2017" y="142"/>
              </a:cxn>
              <a:cxn ang="0">
                <a:pos x="1687" y="81"/>
              </a:cxn>
              <a:cxn ang="0">
                <a:pos x="1402" y="61"/>
              </a:cxn>
              <a:cxn ang="0">
                <a:pos x="1118" y="61"/>
              </a:cxn>
              <a:cxn ang="0">
                <a:pos x="810" y="81"/>
              </a:cxn>
              <a:cxn ang="0">
                <a:pos x="548" y="122"/>
              </a:cxn>
              <a:cxn ang="0">
                <a:pos x="286" y="162"/>
              </a:cxn>
              <a:cxn ang="0">
                <a:pos x="22" y="162"/>
              </a:cxn>
            </a:cxnLst>
            <a:rect l="0" t="0" r="r" b="b"/>
            <a:pathLst>
              <a:path w="4208" h="524">
                <a:moveTo>
                  <a:pt x="264" y="102"/>
                </a:moveTo>
                <a:lnTo>
                  <a:pt x="330" y="81"/>
                </a:lnTo>
                <a:lnTo>
                  <a:pt x="416" y="81"/>
                </a:lnTo>
                <a:lnTo>
                  <a:pt x="482" y="61"/>
                </a:lnTo>
                <a:lnTo>
                  <a:pt x="548" y="61"/>
                </a:lnTo>
                <a:lnTo>
                  <a:pt x="612" y="61"/>
                </a:lnTo>
                <a:lnTo>
                  <a:pt x="678" y="61"/>
                </a:lnTo>
                <a:lnTo>
                  <a:pt x="766" y="61"/>
                </a:lnTo>
                <a:lnTo>
                  <a:pt x="832" y="61"/>
                </a:lnTo>
                <a:lnTo>
                  <a:pt x="898" y="61"/>
                </a:lnTo>
                <a:lnTo>
                  <a:pt x="964" y="61"/>
                </a:lnTo>
                <a:lnTo>
                  <a:pt x="1052" y="61"/>
                </a:lnTo>
                <a:lnTo>
                  <a:pt x="1227" y="81"/>
                </a:lnTo>
                <a:lnTo>
                  <a:pt x="1293" y="102"/>
                </a:lnTo>
                <a:lnTo>
                  <a:pt x="1380" y="122"/>
                </a:lnTo>
                <a:lnTo>
                  <a:pt x="1445" y="162"/>
                </a:lnTo>
                <a:lnTo>
                  <a:pt x="1511" y="201"/>
                </a:lnTo>
                <a:lnTo>
                  <a:pt x="1577" y="221"/>
                </a:lnTo>
                <a:lnTo>
                  <a:pt x="1643" y="241"/>
                </a:lnTo>
                <a:lnTo>
                  <a:pt x="1709" y="282"/>
                </a:lnTo>
                <a:lnTo>
                  <a:pt x="1775" y="302"/>
                </a:lnTo>
                <a:lnTo>
                  <a:pt x="1841" y="322"/>
                </a:lnTo>
                <a:lnTo>
                  <a:pt x="1929" y="343"/>
                </a:lnTo>
                <a:lnTo>
                  <a:pt x="1995" y="363"/>
                </a:lnTo>
                <a:lnTo>
                  <a:pt x="2061" y="383"/>
                </a:lnTo>
                <a:lnTo>
                  <a:pt x="2149" y="383"/>
                </a:lnTo>
                <a:lnTo>
                  <a:pt x="2213" y="403"/>
                </a:lnTo>
                <a:lnTo>
                  <a:pt x="2345" y="403"/>
                </a:lnTo>
                <a:lnTo>
                  <a:pt x="2409" y="403"/>
                </a:lnTo>
                <a:lnTo>
                  <a:pt x="2497" y="403"/>
                </a:lnTo>
                <a:lnTo>
                  <a:pt x="2651" y="403"/>
                </a:lnTo>
                <a:lnTo>
                  <a:pt x="2717" y="403"/>
                </a:lnTo>
                <a:lnTo>
                  <a:pt x="2783" y="403"/>
                </a:lnTo>
                <a:lnTo>
                  <a:pt x="2871" y="403"/>
                </a:lnTo>
                <a:lnTo>
                  <a:pt x="2937" y="403"/>
                </a:lnTo>
                <a:lnTo>
                  <a:pt x="3003" y="403"/>
                </a:lnTo>
                <a:lnTo>
                  <a:pt x="3069" y="403"/>
                </a:lnTo>
                <a:lnTo>
                  <a:pt x="3157" y="383"/>
                </a:lnTo>
                <a:lnTo>
                  <a:pt x="3223" y="363"/>
                </a:lnTo>
                <a:lnTo>
                  <a:pt x="3288" y="363"/>
                </a:lnTo>
                <a:lnTo>
                  <a:pt x="3354" y="322"/>
                </a:lnTo>
                <a:lnTo>
                  <a:pt x="3419" y="302"/>
                </a:lnTo>
                <a:lnTo>
                  <a:pt x="3485" y="262"/>
                </a:lnTo>
                <a:lnTo>
                  <a:pt x="3550" y="221"/>
                </a:lnTo>
                <a:lnTo>
                  <a:pt x="3638" y="201"/>
                </a:lnTo>
                <a:lnTo>
                  <a:pt x="3704" y="162"/>
                </a:lnTo>
                <a:lnTo>
                  <a:pt x="3770" y="142"/>
                </a:lnTo>
                <a:lnTo>
                  <a:pt x="3834" y="122"/>
                </a:lnTo>
                <a:lnTo>
                  <a:pt x="3900" y="102"/>
                </a:lnTo>
                <a:lnTo>
                  <a:pt x="3966" y="81"/>
                </a:lnTo>
                <a:lnTo>
                  <a:pt x="4032" y="61"/>
                </a:lnTo>
                <a:lnTo>
                  <a:pt x="4098" y="61"/>
                </a:lnTo>
                <a:lnTo>
                  <a:pt x="4164" y="61"/>
                </a:lnTo>
                <a:lnTo>
                  <a:pt x="4208" y="21"/>
                </a:lnTo>
                <a:lnTo>
                  <a:pt x="4208" y="21"/>
                </a:lnTo>
                <a:lnTo>
                  <a:pt x="4142" y="61"/>
                </a:lnTo>
                <a:lnTo>
                  <a:pt x="4054" y="81"/>
                </a:lnTo>
                <a:lnTo>
                  <a:pt x="3966" y="122"/>
                </a:lnTo>
                <a:lnTo>
                  <a:pt x="3900" y="162"/>
                </a:lnTo>
                <a:lnTo>
                  <a:pt x="3856" y="221"/>
                </a:lnTo>
                <a:lnTo>
                  <a:pt x="3792" y="282"/>
                </a:lnTo>
                <a:lnTo>
                  <a:pt x="3726" y="363"/>
                </a:lnTo>
                <a:lnTo>
                  <a:pt x="3660" y="403"/>
                </a:lnTo>
                <a:lnTo>
                  <a:pt x="3572" y="423"/>
                </a:lnTo>
                <a:lnTo>
                  <a:pt x="3507" y="444"/>
                </a:lnTo>
                <a:lnTo>
                  <a:pt x="3419" y="444"/>
                </a:lnTo>
                <a:lnTo>
                  <a:pt x="3332" y="464"/>
                </a:lnTo>
                <a:lnTo>
                  <a:pt x="3201" y="464"/>
                </a:lnTo>
                <a:lnTo>
                  <a:pt x="3135" y="464"/>
                </a:lnTo>
                <a:lnTo>
                  <a:pt x="3069" y="464"/>
                </a:lnTo>
                <a:lnTo>
                  <a:pt x="2981" y="464"/>
                </a:lnTo>
                <a:lnTo>
                  <a:pt x="2893" y="444"/>
                </a:lnTo>
                <a:lnTo>
                  <a:pt x="2805" y="403"/>
                </a:lnTo>
                <a:lnTo>
                  <a:pt x="2717" y="383"/>
                </a:lnTo>
                <a:lnTo>
                  <a:pt x="2629" y="343"/>
                </a:lnTo>
                <a:lnTo>
                  <a:pt x="2563" y="322"/>
                </a:lnTo>
                <a:lnTo>
                  <a:pt x="2497" y="282"/>
                </a:lnTo>
                <a:lnTo>
                  <a:pt x="2431" y="262"/>
                </a:lnTo>
                <a:lnTo>
                  <a:pt x="2345" y="221"/>
                </a:lnTo>
                <a:lnTo>
                  <a:pt x="2257" y="201"/>
                </a:lnTo>
                <a:lnTo>
                  <a:pt x="2191" y="201"/>
                </a:lnTo>
                <a:lnTo>
                  <a:pt x="2127" y="181"/>
                </a:lnTo>
                <a:lnTo>
                  <a:pt x="2061" y="162"/>
                </a:lnTo>
                <a:lnTo>
                  <a:pt x="1973" y="142"/>
                </a:lnTo>
                <a:lnTo>
                  <a:pt x="1907" y="142"/>
                </a:lnTo>
                <a:lnTo>
                  <a:pt x="1841" y="122"/>
                </a:lnTo>
                <a:lnTo>
                  <a:pt x="1775" y="122"/>
                </a:lnTo>
                <a:lnTo>
                  <a:pt x="1709" y="122"/>
                </a:lnTo>
                <a:lnTo>
                  <a:pt x="1643" y="122"/>
                </a:lnTo>
                <a:lnTo>
                  <a:pt x="1577" y="122"/>
                </a:lnTo>
                <a:lnTo>
                  <a:pt x="1489" y="142"/>
                </a:lnTo>
                <a:lnTo>
                  <a:pt x="1423" y="162"/>
                </a:lnTo>
                <a:lnTo>
                  <a:pt x="1359" y="181"/>
                </a:lnTo>
                <a:lnTo>
                  <a:pt x="1271" y="241"/>
                </a:lnTo>
                <a:lnTo>
                  <a:pt x="1205" y="262"/>
                </a:lnTo>
                <a:lnTo>
                  <a:pt x="1140" y="302"/>
                </a:lnTo>
                <a:lnTo>
                  <a:pt x="1074" y="343"/>
                </a:lnTo>
                <a:lnTo>
                  <a:pt x="1008" y="383"/>
                </a:lnTo>
                <a:lnTo>
                  <a:pt x="920" y="403"/>
                </a:lnTo>
                <a:lnTo>
                  <a:pt x="854" y="423"/>
                </a:lnTo>
                <a:lnTo>
                  <a:pt x="788" y="444"/>
                </a:lnTo>
                <a:lnTo>
                  <a:pt x="722" y="464"/>
                </a:lnTo>
                <a:lnTo>
                  <a:pt x="656" y="464"/>
                </a:lnTo>
                <a:lnTo>
                  <a:pt x="590" y="484"/>
                </a:lnTo>
                <a:lnTo>
                  <a:pt x="526" y="484"/>
                </a:lnTo>
                <a:lnTo>
                  <a:pt x="460" y="484"/>
                </a:lnTo>
                <a:lnTo>
                  <a:pt x="394" y="484"/>
                </a:lnTo>
                <a:lnTo>
                  <a:pt x="330" y="484"/>
                </a:lnTo>
                <a:lnTo>
                  <a:pt x="264" y="484"/>
                </a:lnTo>
                <a:lnTo>
                  <a:pt x="198" y="484"/>
                </a:lnTo>
                <a:lnTo>
                  <a:pt x="132" y="484"/>
                </a:lnTo>
                <a:lnTo>
                  <a:pt x="198" y="464"/>
                </a:lnTo>
                <a:lnTo>
                  <a:pt x="264" y="464"/>
                </a:lnTo>
                <a:lnTo>
                  <a:pt x="330" y="464"/>
                </a:lnTo>
                <a:lnTo>
                  <a:pt x="394" y="464"/>
                </a:lnTo>
                <a:lnTo>
                  <a:pt x="460" y="464"/>
                </a:lnTo>
                <a:lnTo>
                  <a:pt x="526" y="484"/>
                </a:lnTo>
                <a:lnTo>
                  <a:pt x="590" y="484"/>
                </a:lnTo>
                <a:lnTo>
                  <a:pt x="656" y="504"/>
                </a:lnTo>
                <a:lnTo>
                  <a:pt x="722" y="524"/>
                </a:lnTo>
                <a:lnTo>
                  <a:pt x="788" y="524"/>
                </a:lnTo>
                <a:lnTo>
                  <a:pt x="854" y="524"/>
                </a:lnTo>
                <a:lnTo>
                  <a:pt x="920" y="524"/>
                </a:lnTo>
                <a:lnTo>
                  <a:pt x="1096" y="524"/>
                </a:lnTo>
                <a:lnTo>
                  <a:pt x="1271" y="524"/>
                </a:lnTo>
                <a:lnTo>
                  <a:pt x="1359" y="524"/>
                </a:lnTo>
                <a:lnTo>
                  <a:pt x="1489" y="524"/>
                </a:lnTo>
                <a:lnTo>
                  <a:pt x="1577" y="484"/>
                </a:lnTo>
                <a:lnTo>
                  <a:pt x="1753" y="464"/>
                </a:lnTo>
                <a:lnTo>
                  <a:pt x="1929" y="423"/>
                </a:lnTo>
                <a:lnTo>
                  <a:pt x="2017" y="383"/>
                </a:lnTo>
                <a:lnTo>
                  <a:pt x="2149" y="363"/>
                </a:lnTo>
                <a:lnTo>
                  <a:pt x="2279" y="322"/>
                </a:lnTo>
                <a:lnTo>
                  <a:pt x="2409" y="282"/>
                </a:lnTo>
                <a:lnTo>
                  <a:pt x="2541" y="262"/>
                </a:lnTo>
                <a:lnTo>
                  <a:pt x="2629" y="221"/>
                </a:lnTo>
                <a:lnTo>
                  <a:pt x="2717" y="201"/>
                </a:lnTo>
                <a:lnTo>
                  <a:pt x="2805" y="142"/>
                </a:lnTo>
                <a:lnTo>
                  <a:pt x="2937" y="122"/>
                </a:lnTo>
                <a:lnTo>
                  <a:pt x="3025" y="61"/>
                </a:lnTo>
                <a:lnTo>
                  <a:pt x="3113" y="41"/>
                </a:lnTo>
                <a:lnTo>
                  <a:pt x="3179" y="0"/>
                </a:lnTo>
                <a:lnTo>
                  <a:pt x="3245" y="0"/>
                </a:lnTo>
                <a:lnTo>
                  <a:pt x="3310" y="0"/>
                </a:lnTo>
                <a:lnTo>
                  <a:pt x="3375" y="0"/>
                </a:lnTo>
                <a:lnTo>
                  <a:pt x="3441" y="0"/>
                </a:lnTo>
                <a:lnTo>
                  <a:pt x="3507" y="41"/>
                </a:lnTo>
                <a:lnTo>
                  <a:pt x="3572" y="81"/>
                </a:lnTo>
                <a:lnTo>
                  <a:pt x="3638" y="102"/>
                </a:lnTo>
                <a:lnTo>
                  <a:pt x="3704" y="142"/>
                </a:lnTo>
                <a:lnTo>
                  <a:pt x="3792" y="181"/>
                </a:lnTo>
                <a:lnTo>
                  <a:pt x="3856" y="221"/>
                </a:lnTo>
                <a:lnTo>
                  <a:pt x="3922" y="282"/>
                </a:lnTo>
                <a:lnTo>
                  <a:pt x="3988" y="302"/>
                </a:lnTo>
                <a:lnTo>
                  <a:pt x="4054" y="322"/>
                </a:lnTo>
                <a:lnTo>
                  <a:pt x="4120" y="322"/>
                </a:lnTo>
                <a:lnTo>
                  <a:pt x="4032" y="322"/>
                </a:lnTo>
                <a:lnTo>
                  <a:pt x="3944" y="322"/>
                </a:lnTo>
                <a:lnTo>
                  <a:pt x="3812" y="322"/>
                </a:lnTo>
                <a:lnTo>
                  <a:pt x="3638" y="322"/>
                </a:lnTo>
                <a:lnTo>
                  <a:pt x="3550" y="322"/>
                </a:lnTo>
                <a:lnTo>
                  <a:pt x="3375" y="322"/>
                </a:lnTo>
                <a:lnTo>
                  <a:pt x="3201" y="322"/>
                </a:lnTo>
                <a:lnTo>
                  <a:pt x="3069" y="302"/>
                </a:lnTo>
                <a:lnTo>
                  <a:pt x="2937" y="282"/>
                </a:lnTo>
                <a:lnTo>
                  <a:pt x="2805" y="282"/>
                </a:lnTo>
                <a:lnTo>
                  <a:pt x="2673" y="262"/>
                </a:lnTo>
                <a:lnTo>
                  <a:pt x="2497" y="241"/>
                </a:lnTo>
                <a:lnTo>
                  <a:pt x="2323" y="221"/>
                </a:lnTo>
                <a:lnTo>
                  <a:pt x="2191" y="201"/>
                </a:lnTo>
                <a:lnTo>
                  <a:pt x="2105" y="181"/>
                </a:lnTo>
                <a:lnTo>
                  <a:pt x="2017" y="142"/>
                </a:lnTo>
                <a:lnTo>
                  <a:pt x="1885" y="142"/>
                </a:lnTo>
                <a:lnTo>
                  <a:pt x="1819" y="122"/>
                </a:lnTo>
                <a:lnTo>
                  <a:pt x="1753" y="102"/>
                </a:lnTo>
                <a:lnTo>
                  <a:pt x="1687" y="81"/>
                </a:lnTo>
                <a:lnTo>
                  <a:pt x="1621" y="81"/>
                </a:lnTo>
                <a:lnTo>
                  <a:pt x="1533" y="61"/>
                </a:lnTo>
                <a:lnTo>
                  <a:pt x="1467" y="61"/>
                </a:lnTo>
                <a:lnTo>
                  <a:pt x="1402" y="61"/>
                </a:lnTo>
                <a:lnTo>
                  <a:pt x="1337" y="61"/>
                </a:lnTo>
                <a:lnTo>
                  <a:pt x="1271" y="61"/>
                </a:lnTo>
                <a:lnTo>
                  <a:pt x="1205" y="61"/>
                </a:lnTo>
                <a:lnTo>
                  <a:pt x="1118" y="61"/>
                </a:lnTo>
                <a:lnTo>
                  <a:pt x="1030" y="61"/>
                </a:lnTo>
                <a:lnTo>
                  <a:pt x="964" y="61"/>
                </a:lnTo>
                <a:lnTo>
                  <a:pt x="898" y="61"/>
                </a:lnTo>
                <a:lnTo>
                  <a:pt x="810" y="81"/>
                </a:lnTo>
                <a:lnTo>
                  <a:pt x="744" y="81"/>
                </a:lnTo>
                <a:lnTo>
                  <a:pt x="678" y="102"/>
                </a:lnTo>
                <a:lnTo>
                  <a:pt x="612" y="122"/>
                </a:lnTo>
                <a:lnTo>
                  <a:pt x="548" y="122"/>
                </a:lnTo>
                <a:lnTo>
                  <a:pt x="482" y="142"/>
                </a:lnTo>
                <a:lnTo>
                  <a:pt x="416" y="142"/>
                </a:lnTo>
                <a:lnTo>
                  <a:pt x="352" y="162"/>
                </a:lnTo>
                <a:lnTo>
                  <a:pt x="286" y="162"/>
                </a:lnTo>
                <a:lnTo>
                  <a:pt x="220" y="162"/>
                </a:lnTo>
                <a:lnTo>
                  <a:pt x="154" y="162"/>
                </a:lnTo>
                <a:lnTo>
                  <a:pt x="88" y="162"/>
                </a:lnTo>
                <a:lnTo>
                  <a:pt x="22" y="162"/>
                </a:lnTo>
                <a:lnTo>
                  <a:pt x="0" y="18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262" name="Freeform 14"/>
          <p:cNvSpPr>
            <a:spLocks/>
          </p:cNvSpPr>
          <p:nvPr/>
        </p:nvSpPr>
        <p:spPr bwMode="auto">
          <a:xfrm>
            <a:off x="6653213" y="1093788"/>
            <a:ext cx="2208213" cy="51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6" y="38"/>
              </a:cxn>
              <a:cxn ang="0">
                <a:pos x="132" y="38"/>
              </a:cxn>
              <a:cxn ang="0">
                <a:pos x="198" y="38"/>
              </a:cxn>
              <a:cxn ang="0">
                <a:pos x="264" y="38"/>
              </a:cxn>
              <a:cxn ang="0">
                <a:pos x="330" y="38"/>
              </a:cxn>
              <a:cxn ang="0">
                <a:pos x="396" y="38"/>
              </a:cxn>
              <a:cxn ang="0">
                <a:pos x="462" y="38"/>
              </a:cxn>
              <a:cxn ang="0">
                <a:pos x="526" y="38"/>
              </a:cxn>
              <a:cxn ang="0">
                <a:pos x="592" y="38"/>
              </a:cxn>
              <a:cxn ang="0">
                <a:pos x="658" y="38"/>
              </a:cxn>
              <a:cxn ang="0">
                <a:pos x="722" y="38"/>
              </a:cxn>
              <a:cxn ang="0">
                <a:pos x="788" y="38"/>
              </a:cxn>
              <a:cxn ang="0">
                <a:pos x="854" y="38"/>
              </a:cxn>
              <a:cxn ang="0">
                <a:pos x="942" y="58"/>
              </a:cxn>
              <a:cxn ang="0">
                <a:pos x="1030" y="58"/>
              </a:cxn>
              <a:cxn ang="0">
                <a:pos x="1096" y="79"/>
              </a:cxn>
              <a:cxn ang="0">
                <a:pos x="1184" y="99"/>
              </a:cxn>
              <a:cxn ang="0">
                <a:pos x="1250" y="119"/>
              </a:cxn>
              <a:cxn ang="0">
                <a:pos x="1316" y="139"/>
              </a:cxn>
              <a:cxn ang="0">
                <a:pos x="1404" y="160"/>
              </a:cxn>
              <a:cxn ang="0">
                <a:pos x="1470" y="180"/>
              </a:cxn>
              <a:cxn ang="0">
                <a:pos x="1536" y="200"/>
              </a:cxn>
              <a:cxn ang="0">
                <a:pos x="1602" y="220"/>
              </a:cxn>
              <a:cxn ang="0">
                <a:pos x="1667" y="239"/>
              </a:cxn>
              <a:cxn ang="0">
                <a:pos x="1732" y="259"/>
              </a:cxn>
              <a:cxn ang="0">
                <a:pos x="1820" y="279"/>
              </a:cxn>
              <a:cxn ang="0">
                <a:pos x="1885" y="279"/>
              </a:cxn>
              <a:cxn ang="0">
                <a:pos x="1951" y="299"/>
              </a:cxn>
              <a:cxn ang="0">
                <a:pos x="2017" y="320"/>
              </a:cxn>
              <a:cxn ang="0">
                <a:pos x="2083" y="320"/>
              </a:cxn>
              <a:cxn ang="0">
                <a:pos x="2147" y="340"/>
              </a:cxn>
              <a:cxn ang="0">
                <a:pos x="2213" y="380"/>
              </a:cxn>
              <a:cxn ang="0">
                <a:pos x="2279" y="421"/>
              </a:cxn>
              <a:cxn ang="0">
                <a:pos x="2345" y="441"/>
              </a:cxn>
              <a:cxn ang="0">
                <a:pos x="2389" y="502"/>
              </a:cxn>
              <a:cxn ang="0">
                <a:pos x="2455" y="522"/>
              </a:cxn>
              <a:cxn ang="0">
                <a:pos x="2521" y="542"/>
              </a:cxn>
              <a:cxn ang="0">
                <a:pos x="2587" y="562"/>
              </a:cxn>
              <a:cxn ang="0">
                <a:pos x="2653" y="582"/>
              </a:cxn>
              <a:cxn ang="0">
                <a:pos x="2717" y="582"/>
              </a:cxn>
              <a:cxn ang="0">
                <a:pos x="2783" y="603"/>
              </a:cxn>
              <a:cxn ang="0">
                <a:pos x="2717" y="603"/>
              </a:cxn>
              <a:cxn ang="0">
                <a:pos x="2653" y="623"/>
              </a:cxn>
              <a:cxn ang="0">
                <a:pos x="2587" y="643"/>
              </a:cxn>
              <a:cxn ang="0">
                <a:pos x="2521" y="643"/>
              </a:cxn>
              <a:cxn ang="0">
                <a:pos x="2455" y="643"/>
              </a:cxn>
              <a:cxn ang="0">
                <a:pos x="2389" y="643"/>
              </a:cxn>
              <a:cxn ang="0">
                <a:pos x="2367" y="643"/>
              </a:cxn>
            </a:cxnLst>
            <a:rect l="0" t="0" r="r" b="b"/>
            <a:pathLst>
              <a:path w="2783" h="643">
                <a:moveTo>
                  <a:pt x="0" y="0"/>
                </a:moveTo>
                <a:lnTo>
                  <a:pt x="66" y="38"/>
                </a:lnTo>
                <a:lnTo>
                  <a:pt x="132" y="38"/>
                </a:lnTo>
                <a:lnTo>
                  <a:pt x="198" y="38"/>
                </a:lnTo>
                <a:lnTo>
                  <a:pt x="264" y="38"/>
                </a:lnTo>
                <a:lnTo>
                  <a:pt x="330" y="38"/>
                </a:lnTo>
                <a:lnTo>
                  <a:pt x="396" y="38"/>
                </a:lnTo>
                <a:lnTo>
                  <a:pt x="462" y="38"/>
                </a:lnTo>
                <a:lnTo>
                  <a:pt x="526" y="38"/>
                </a:lnTo>
                <a:lnTo>
                  <a:pt x="592" y="38"/>
                </a:lnTo>
                <a:lnTo>
                  <a:pt x="658" y="38"/>
                </a:lnTo>
                <a:lnTo>
                  <a:pt x="722" y="38"/>
                </a:lnTo>
                <a:lnTo>
                  <a:pt x="788" y="38"/>
                </a:lnTo>
                <a:lnTo>
                  <a:pt x="854" y="38"/>
                </a:lnTo>
                <a:lnTo>
                  <a:pt x="942" y="58"/>
                </a:lnTo>
                <a:lnTo>
                  <a:pt x="1030" y="58"/>
                </a:lnTo>
                <a:lnTo>
                  <a:pt x="1096" y="79"/>
                </a:lnTo>
                <a:lnTo>
                  <a:pt x="1184" y="99"/>
                </a:lnTo>
                <a:lnTo>
                  <a:pt x="1250" y="119"/>
                </a:lnTo>
                <a:lnTo>
                  <a:pt x="1316" y="139"/>
                </a:lnTo>
                <a:lnTo>
                  <a:pt x="1404" y="160"/>
                </a:lnTo>
                <a:lnTo>
                  <a:pt x="1470" y="180"/>
                </a:lnTo>
                <a:lnTo>
                  <a:pt x="1536" y="200"/>
                </a:lnTo>
                <a:lnTo>
                  <a:pt x="1602" y="220"/>
                </a:lnTo>
                <a:lnTo>
                  <a:pt x="1667" y="239"/>
                </a:lnTo>
                <a:lnTo>
                  <a:pt x="1732" y="259"/>
                </a:lnTo>
                <a:lnTo>
                  <a:pt x="1820" y="279"/>
                </a:lnTo>
                <a:lnTo>
                  <a:pt x="1885" y="279"/>
                </a:lnTo>
                <a:lnTo>
                  <a:pt x="1951" y="299"/>
                </a:lnTo>
                <a:lnTo>
                  <a:pt x="2017" y="320"/>
                </a:lnTo>
                <a:lnTo>
                  <a:pt x="2083" y="320"/>
                </a:lnTo>
                <a:lnTo>
                  <a:pt x="2147" y="340"/>
                </a:lnTo>
                <a:lnTo>
                  <a:pt x="2213" y="380"/>
                </a:lnTo>
                <a:lnTo>
                  <a:pt x="2279" y="421"/>
                </a:lnTo>
                <a:lnTo>
                  <a:pt x="2345" y="441"/>
                </a:lnTo>
                <a:lnTo>
                  <a:pt x="2389" y="502"/>
                </a:lnTo>
                <a:lnTo>
                  <a:pt x="2455" y="522"/>
                </a:lnTo>
                <a:lnTo>
                  <a:pt x="2521" y="542"/>
                </a:lnTo>
                <a:lnTo>
                  <a:pt x="2587" y="562"/>
                </a:lnTo>
                <a:lnTo>
                  <a:pt x="2653" y="582"/>
                </a:lnTo>
                <a:lnTo>
                  <a:pt x="2717" y="582"/>
                </a:lnTo>
                <a:lnTo>
                  <a:pt x="2783" y="603"/>
                </a:lnTo>
                <a:lnTo>
                  <a:pt x="2717" y="603"/>
                </a:lnTo>
                <a:lnTo>
                  <a:pt x="2653" y="623"/>
                </a:lnTo>
                <a:lnTo>
                  <a:pt x="2587" y="643"/>
                </a:lnTo>
                <a:lnTo>
                  <a:pt x="2521" y="643"/>
                </a:lnTo>
                <a:lnTo>
                  <a:pt x="2455" y="643"/>
                </a:lnTo>
                <a:lnTo>
                  <a:pt x="2389" y="643"/>
                </a:lnTo>
                <a:lnTo>
                  <a:pt x="2367" y="64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263" name="Oval 15"/>
          <p:cNvSpPr>
            <a:spLocks noChangeArrowheads="1"/>
          </p:cNvSpPr>
          <p:nvPr/>
        </p:nvSpPr>
        <p:spPr bwMode="auto">
          <a:xfrm>
            <a:off x="2900363" y="4292600"/>
            <a:ext cx="352425" cy="325437"/>
          </a:xfrm>
          <a:prstGeom prst="ellipse">
            <a:avLst/>
          </a:prstGeom>
          <a:solidFill>
            <a:srgbClr val="919191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264" name="Oval 16"/>
          <p:cNvSpPr>
            <a:spLocks noChangeArrowheads="1"/>
          </p:cNvSpPr>
          <p:nvPr/>
        </p:nvSpPr>
        <p:spPr bwMode="auto">
          <a:xfrm>
            <a:off x="3040063" y="3333750"/>
            <a:ext cx="350838" cy="325437"/>
          </a:xfrm>
          <a:prstGeom prst="ellipse">
            <a:avLst/>
          </a:prstGeom>
          <a:solidFill>
            <a:srgbClr val="919191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265" name="Oval 17"/>
          <p:cNvSpPr>
            <a:spLocks noChangeArrowheads="1"/>
          </p:cNvSpPr>
          <p:nvPr/>
        </p:nvSpPr>
        <p:spPr bwMode="auto">
          <a:xfrm>
            <a:off x="1993900" y="3846513"/>
            <a:ext cx="354013" cy="323850"/>
          </a:xfrm>
          <a:prstGeom prst="ellipse">
            <a:avLst/>
          </a:prstGeom>
          <a:solidFill>
            <a:srgbClr val="919191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266" name="Oval 18"/>
          <p:cNvSpPr>
            <a:spLocks noChangeArrowheads="1"/>
          </p:cNvSpPr>
          <p:nvPr/>
        </p:nvSpPr>
        <p:spPr bwMode="auto">
          <a:xfrm>
            <a:off x="7770813" y="1160463"/>
            <a:ext cx="352425" cy="323850"/>
          </a:xfrm>
          <a:prstGeom prst="ellipse">
            <a:avLst/>
          </a:prstGeom>
          <a:solidFill>
            <a:srgbClr val="919191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267" name="Oval 19"/>
          <p:cNvSpPr>
            <a:spLocks noChangeArrowheads="1"/>
          </p:cNvSpPr>
          <p:nvPr/>
        </p:nvSpPr>
        <p:spPr bwMode="auto">
          <a:xfrm>
            <a:off x="6727825" y="1160463"/>
            <a:ext cx="352425" cy="323850"/>
          </a:xfrm>
          <a:prstGeom prst="ellipse">
            <a:avLst/>
          </a:prstGeom>
          <a:solidFill>
            <a:srgbClr val="919191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268" name="Oval 20"/>
          <p:cNvSpPr>
            <a:spLocks noChangeArrowheads="1"/>
          </p:cNvSpPr>
          <p:nvPr/>
        </p:nvSpPr>
        <p:spPr bwMode="auto">
          <a:xfrm>
            <a:off x="5753100" y="1160463"/>
            <a:ext cx="352425" cy="323850"/>
          </a:xfrm>
          <a:prstGeom prst="ellipse">
            <a:avLst/>
          </a:prstGeom>
          <a:solidFill>
            <a:srgbClr val="919191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269" name="Oval 21"/>
          <p:cNvSpPr>
            <a:spLocks noChangeArrowheads="1"/>
          </p:cNvSpPr>
          <p:nvPr/>
        </p:nvSpPr>
        <p:spPr bwMode="auto">
          <a:xfrm>
            <a:off x="3455988" y="1225550"/>
            <a:ext cx="354013" cy="323850"/>
          </a:xfrm>
          <a:prstGeom prst="ellipse">
            <a:avLst/>
          </a:prstGeom>
          <a:solidFill>
            <a:srgbClr val="919191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270" name="Oval 22"/>
          <p:cNvSpPr>
            <a:spLocks noChangeArrowheads="1"/>
          </p:cNvSpPr>
          <p:nvPr/>
        </p:nvSpPr>
        <p:spPr bwMode="auto">
          <a:xfrm>
            <a:off x="2620963" y="1225550"/>
            <a:ext cx="354013" cy="323850"/>
          </a:xfrm>
          <a:prstGeom prst="ellipse">
            <a:avLst/>
          </a:prstGeom>
          <a:solidFill>
            <a:srgbClr val="919191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271" name="Oval 23"/>
          <p:cNvSpPr>
            <a:spLocks noChangeArrowheads="1"/>
          </p:cNvSpPr>
          <p:nvPr/>
        </p:nvSpPr>
        <p:spPr bwMode="auto">
          <a:xfrm>
            <a:off x="1647825" y="1225550"/>
            <a:ext cx="350838" cy="323850"/>
          </a:xfrm>
          <a:prstGeom prst="ellipse">
            <a:avLst/>
          </a:prstGeom>
          <a:solidFill>
            <a:srgbClr val="919191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272" name="Freeform 24"/>
          <p:cNvSpPr>
            <a:spLocks/>
          </p:cNvSpPr>
          <p:nvPr/>
        </p:nvSpPr>
        <p:spPr bwMode="auto">
          <a:xfrm rot="1095988">
            <a:off x="5939965" y="1038230"/>
            <a:ext cx="430213" cy="393700"/>
          </a:xfrm>
          <a:custGeom>
            <a:avLst/>
            <a:gdLst/>
            <a:ahLst/>
            <a:cxnLst>
              <a:cxn ang="0">
                <a:pos x="271" y="0"/>
              </a:cxn>
              <a:cxn ang="0">
                <a:pos x="0" y="495"/>
              </a:cxn>
              <a:cxn ang="0">
                <a:pos x="542" y="495"/>
              </a:cxn>
              <a:cxn ang="0">
                <a:pos x="271" y="0"/>
              </a:cxn>
            </a:cxnLst>
            <a:rect l="0" t="0" r="r" b="b"/>
            <a:pathLst>
              <a:path w="542" h="495">
                <a:moveTo>
                  <a:pt x="271" y="0"/>
                </a:moveTo>
                <a:lnTo>
                  <a:pt x="0" y="495"/>
                </a:lnTo>
                <a:lnTo>
                  <a:pt x="542" y="495"/>
                </a:lnTo>
                <a:lnTo>
                  <a:pt x="27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273" name="Freeform 25"/>
          <p:cNvSpPr>
            <a:spLocks/>
          </p:cNvSpPr>
          <p:nvPr/>
        </p:nvSpPr>
        <p:spPr bwMode="auto">
          <a:xfrm rot="1530995">
            <a:off x="7977336" y="1052736"/>
            <a:ext cx="428625" cy="393700"/>
          </a:xfrm>
          <a:custGeom>
            <a:avLst/>
            <a:gdLst/>
            <a:ahLst/>
            <a:cxnLst>
              <a:cxn ang="0">
                <a:pos x="269" y="0"/>
              </a:cxn>
              <a:cxn ang="0">
                <a:pos x="0" y="495"/>
              </a:cxn>
              <a:cxn ang="0">
                <a:pos x="540" y="495"/>
              </a:cxn>
              <a:cxn ang="0">
                <a:pos x="269" y="0"/>
              </a:cxn>
            </a:cxnLst>
            <a:rect l="0" t="0" r="r" b="b"/>
            <a:pathLst>
              <a:path w="540" h="495">
                <a:moveTo>
                  <a:pt x="269" y="0"/>
                </a:moveTo>
                <a:lnTo>
                  <a:pt x="0" y="495"/>
                </a:lnTo>
                <a:lnTo>
                  <a:pt x="540" y="495"/>
                </a:lnTo>
                <a:lnTo>
                  <a:pt x="26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274" name="Freeform 26"/>
          <p:cNvSpPr>
            <a:spLocks/>
          </p:cNvSpPr>
          <p:nvPr/>
        </p:nvSpPr>
        <p:spPr bwMode="auto">
          <a:xfrm rot="1107548">
            <a:off x="6948558" y="1038205"/>
            <a:ext cx="427038" cy="393700"/>
          </a:xfrm>
          <a:custGeom>
            <a:avLst/>
            <a:gdLst/>
            <a:ahLst/>
            <a:cxnLst>
              <a:cxn ang="0">
                <a:pos x="269" y="0"/>
              </a:cxn>
              <a:cxn ang="0">
                <a:pos x="0" y="495"/>
              </a:cxn>
              <a:cxn ang="0">
                <a:pos x="539" y="495"/>
              </a:cxn>
              <a:cxn ang="0">
                <a:pos x="269" y="0"/>
              </a:cxn>
            </a:cxnLst>
            <a:rect l="0" t="0" r="r" b="b"/>
            <a:pathLst>
              <a:path w="539" h="495">
                <a:moveTo>
                  <a:pt x="269" y="0"/>
                </a:moveTo>
                <a:lnTo>
                  <a:pt x="0" y="495"/>
                </a:lnTo>
                <a:lnTo>
                  <a:pt x="539" y="495"/>
                </a:lnTo>
                <a:lnTo>
                  <a:pt x="26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275" name="Freeform 27"/>
          <p:cNvSpPr>
            <a:spLocks/>
          </p:cNvSpPr>
          <p:nvPr/>
        </p:nvSpPr>
        <p:spPr bwMode="auto">
          <a:xfrm>
            <a:off x="1781175" y="1124744"/>
            <a:ext cx="363513" cy="297656"/>
          </a:xfrm>
          <a:custGeom>
            <a:avLst/>
            <a:gdLst/>
            <a:ahLst/>
            <a:cxnLst>
              <a:cxn ang="0">
                <a:pos x="269" y="0"/>
              </a:cxn>
              <a:cxn ang="0">
                <a:pos x="0" y="495"/>
              </a:cxn>
              <a:cxn ang="0">
                <a:pos x="540" y="495"/>
              </a:cxn>
              <a:cxn ang="0">
                <a:pos x="269" y="0"/>
              </a:cxn>
            </a:cxnLst>
            <a:rect l="0" t="0" r="r" b="b"/>
            <a:pathLst>
              <a:path w="540" h="495">
                <a:moveTo>
                  <a:pt x="269" y="0"/>
                </a:moveTo>
                <a:lnTo>
                  <a:pt x="0" y="495"/>
                </a:lnTo>
                <a:lnTo>
                  <a:pt x="540" y="495"/>
                </a:lnTo>
                <a:lnTo>
                  <a:pt x="26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276" name="Freeform 28"/>
          <p:cNvSpPr>
            <a:spLocks/>
          </p:cNvSpPr>
          <p:nvPr/>
        </p:nvSpPr>
        <p:spPr bwMode="auto">
          <a:xfrm>
            <a:off x="2755901" y="1124744"/>
            <a:ext cx="396900" cy="297656"/>
          </a:xfrm>
          <a:custGeom>
            <a:avLst/>
            <a:gdLst/>
            <a:ahLst/>
            <a:cxnLst>
              <a:cxn ang="0">
                <a:pos x="272" y="0"/>
              </a:cxn>
              <a:cxn ang="0">
                <a:pos x="0" y="495"/>
              </a:cxn>
              <a:cxn ang="0">
                <a:pos x="543" y="495"/>
              </a:cxn>
              <a:cxn ang="0">
                <a:pos x="272" y="0"/>
              </a:cxn>
            </a:cxnLst>
            <a:rect l="0" t="0" r="r" b="b"/>
            <a:pathLst>
              <a:path w="543" h="495">
                <a:moveTo>
                  <a:pt x="272" y="0"/>
                </a:moveTo>
                <a:lnTo>
                  <a:pt x="0" y="495"/>
                </a:lnTo>
                <a:lnTo>
                  <a:pt x="543" y="495"/>
                </a:lnTo>
                <a:lnTo>
                  <a:pt x="27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277" name="Freeform 29"/>
          <p:cNvSpPr>
            <a:spLocks/>
          </p:cNvSpPr>
          <p:nvPr/>
        </p:nvSpPr>
        <p:spPr bwMode="auto">
          <a:xfrm>
            <a:off x="3590925" y="1124744"/>
            <a:ext cx="353963" cy="297656"/>
          </a:xfrm>
          <a:custGeom>
            <a:avLst/>
            <a:gdLst/>
            <a:ahLst/>
            <a:cxnLst>
              <a:cxn ang="0">
                <a:pos x="271" y="0"/>
              </a:cxn>
              <a:cxn ang="0">
                <a:pos x="0" y="495"/>
              </a:cxn>
              <a:cxn ang="0">
                <a:pos x="542" y="495"/>
              </a:cxn>
              <a:cxn ang="0">
                <a:pos x="271" y="0"/>
              </a:cxn>
            </a:cxnLst>
            <a:rect l="0" t="0" r="r" b="b"/>
            <a:pathLst>
              <a:path w="542" h="495">
                <a:moveTo>
                  <a:pt x="271" y="0"/>
                </a:moveTo>
                <a:lnTo>
                  <a:pt x="0" y="495"/>
                </a:lnTo>
                <a:lnTo>
                  <a:pt x="542" y="495"/>
                </a:lnTo>
                <a:lnTo>
                  <a:pt x="27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278" name="Freeform 30"/>
          <p:cNvSpPr>
            <a:spLocks/>
          </p:cNvSpPr>
          <p:nvPr/>
        </p:nvSpPr>
        <p:spPr bwMode="auto">
          <a:xfrm>
            <a:off x="1989138" y="3968750"/>
            <a:ext cx="360363" cy="330200"/>
          </a:xfrm>
          <a:custGeom>
            <a:avLst/>
            <a:gdLst/>
            <a:ahLst/>
            <a:cxnLst>
              <a:cxn ang="0">
                <a:pos x="227" y="0"/>
              </a:cxn>
              <a:cxn ang="0">
                <a:pos x="0" y="416"/>
              </a:cxn>
              <a:cxn ang="0">
                <a:pos x="454" y="416"/>
              </a:cxn>
              <a:cxn ang="0">
                <a:pos x="227" y="0"/>
              </a:cxn>
            </a:cxnLst>
            <a:rect l="0" t="0" r="r" b="b"/>
            <a:pathLst>
              <a:path w="454" h="416">
                <a:moveTo>
                  <a:pt x="227" y="0"/>
                </a:moveTo>
                <a:lnTo>
                  <a:pt x="0" y="416"/>
                </a:lnTo>
                <a:lnTo>
                  <a:pt x="454" y="416"/>
                </a:lnTo>
                <a:lnTo>
                  <a:pt x="22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279" name="Freeform 31"/>
          <p:cNvSpPr>
            <a:spLocks/>
          </p:cNvSpPr>
          <p:nvPr/>
        </p:nvSpPr>
        <p:spPr bwMode="auto">
          <a:xfrm>
            <a:off x="6026150" y="1093788"/>
            <a:ext cx="661988" cy="158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6" y="0"/>
              </a:cxn>
              <a:cxn ang="0">
                <a:pos x="132" y="0"/>
              </a:cxn>
              <a:cxn ang="0">
                <a:pos x="198" y="0"/>
              </a:cxn>
              <a:cxn ang="0">
                <a:pos x="264" y="0"/>
              </a:cxn>
              <a:cxn ang="0">
                <a:pos x="329" y="18"/>
              </a:cxn>
              <a:cxn ang="0">
                <a:pos x="351" y="79"/>
              </a:cxn>
              <a:cxn ang="0">
                <a:pos x="417" y="119"/>
              </a:cxn>
              <a:cxn ang="0">
                <a:pos x="483" y="160"/>
              </a:cxn>
              <a:cxn ang="0">
                <a:pos x="547" y="160"/>
              </a:cxn>
              <a:cxn ang="0">
                <a:pos x="635" y="180"/>
              </a:cxn>
              <a:cxn ang="0">
                <a:pos x="701" y="200"/>
              </a:cxn>
              <a:cxn ang="0">
                <a:pos x="767" y="200"/>
              </a:cxn>
              <a:cxn ang="0">
                <a:pos x="833" y="200"/>
              </a:cxn>
            </a:cxnLst>
            <a:rect l="0" t="0" r="r" b="b"/>
            <a:pathLst>
              <a:path w="833" h="200">
                <a:moveTo>
                  <a:pt x="0" y="0"/>
                </a:moveTo>
                <a:lnTo>
                  <a:pt x="66" y="0"/>
                </a:lnTo>
                <a:lnTo>
                  <a:pt x="132" y="0"/>
                </a:lnTo>
                <a:lnTo>
                  <a:pt x="198" y="0"/>
                </a:lnTo>
                <a:lnTo>
                  <a:pt x="264" y="0"/>
                </a:lnTo>
                <a:lnTo>
                  <a:pt x="329" y="18"/>
                </a:lnTo>
                <a:lnTo>
                  <a:pt x="351" y="79"/>
                </a:lnTo>
                <a:lnTo>
                  <a:pt x="417" y="119"/>
                </a:lnTo>
                <a:lnTo>
                  <a:pt x="483" y="160"/>
                </a:lnTo>
                <a:lnTo>
                  <a:pt x="547" y="160"/>
                </a:lnTo>
                <a:lnTo>
                  <a:pt x="635" y="180"/>
                </a:lnTo>
                <a:lnTo>
                  <a:pt x="701" y="200"/>
                </a:lnTo>
                <a:lnTo>
                  <a:pt x="767" y="200"/>
                </a:lnTo>
                <a:lnTo>
                  <a:pt x="833" y="20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280" name="Freeform 32"/>
          <p:cNvSpPr>
            <a:spLocks/>
          </p:cNvSpPr>
          <p:nvPr/>
        </p:nvSpPr>
        <p:spPr bwMode="auto">
          <a:xfrm>
            <a:off x="7002463" y="1077913"/>
            <a:ext cx="850900" cy="46037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66" y="21"/>
              </a:cxn>
              <a:cxn ang="0">
                <a:pos x="130" y="0"/>
              </a:cxn>
              <a:cxn ang="0">
                <a:pos x="196" y="0"/>
              </a:cxn>
              <a:cxn ang="0">
                <a:pos x="130" y="39"/>
              </a:cxn>
              <a:cxn ang="0">
                <a:pos x="66" y="59"/>
              </a:cxn>
              <a:cxn ang="0">
                <a:pos x="152" y="39"/>
              </a:cxn>
              <a:cxn ang="0">
                <a:pos x="218" y="39"/>
              </a:cxn>
              <a:cxn ang="0">
                <a:pos x="282" y="39"/>
              </a:cxn>
              <a:cxn ang="0">
                <a:pos x="348" y="39"/>
              </a:cxn>
              <a:cxn ang="0">
                <a:pos x="414" y="39"/>
              </a:cxn>
              <a:cxn ang="0">
                <a:pos x="480" y="39"/>
              </a:cxn>
              <a:cxn ang="0">
                <a:pos x="546" y="39"/>
              </a:cxn>
              <a:cxn ang="0">
                <a:pos x="612" y="39"/>
              </a:cxn>
              <a:cxn ang="0">
                <a:pos x="678" y="39"/>
              </a:cxn>
              <a:cxn ang="0">
                <a:pos x="744" y="39"/>
              </a:cxn>
              <a:cxn ang="0">
                <a:pos x="810" y="39"/>
              </a:cxn>
              <a:cxn ang="0">
                <a:pos x="876" y="39"/>
              </a:cxn>
              <a:cxn ang="0">
                <a:pos x="942" y="39"/>
              </a:cxn>
              <a:cxn ang="0">
                <a:pos x="1008" y="39"/>
              </a:cxn>
              <a:cxn ang="0">
                <a:pos x="1074" y="59"/>
              </a:cxn>
              <a:cxn ang="0">
                <a:pos x="876" y="21"/>
              </a:cxn>
            </a:cxnLst>
            <a:rect l="0" t="0" r="r" b="b"/>
            <a:pathLst>
              <a:path w="1074" h="59">
                <a:moveTo>
                  <a:pt x="0" y="21"/>
                </a:moveTo>
                <a:lnTo>
                  <a:pt x="66" y="21"/>
                </a:lnTo>
                <a:lnTo>
                  <a:pt x="130" y="0"/>
                </a:lnTo>
                <a:lnTo>
                  <a:pt x="196" y="0"/>
                </a:lnTo>
                <a:lnTo>
                  <a:pt x="130" y="39"/>
                </a:lnTo>
                <a:lnTo>
                  <a:pt x="66" y="59"/>
                </a:lnTo>
                <a:lnTo>
                  <a:pt x="152" y="39"/>
                </a:lnTo>
                <a:lnTo>
                  <a:pt x="218" y="39"/>
                </a:lnTo>
                <a:lnTo>
                  <a:pt x="282" y="39"/>
                </a:lnTo>
                <a:lnTo>
                  <a:pt x="348" y="39"/>
                </a:lnTo>
                <a:lnTo>
                  <a:pt x="414" y="39"/>
                </a:lnTo>
                <a:lnTo>
                  <a:pt x="480" y="39"/>
                </a:lnTo>
                <a:lnTo>
                  <a:pt x="546" y="39"/>
                </a:lnTo>
                <a:lnTo>
                  <a:pt x="612" y="39"/>
                </a:lnTo>
                <a:lnTo>
                  <a:pt x="678" y="39"/>
                </a:lnTo>
                <a:lnTo>
                  <a:pt x="744" y="39"/>
                </a:lnTo>
                <a:lnTo>
                  <a:pt x="810" y="39"/>
                </a:lnTo>
                <a:lnTo>
                  <a:pt x="876" y="39"/>
                </a:lnTo>
                <a:lnTo>
                  <a:pt x="942" y="39"/>
                </a:lnTo>
                <a:lnTo>
                  <a:pt x="1008" y="39"/>
                </a:lnTo>
                <a:lnTo>
                  <a:pt x="1074" y="59"/>
                </a:lnTo>
                <a:lnTo>
                  <a:pt x="876" y="2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281" name="Freeform 33"/>
          <p:cNvSpPr>
            <a:spLocks/>
          </p:cNvSpPr>
          <p:nvPr/>
        </p:nvSpPr>
        <p:spPr bwMode="auto">
          <a:xfrm>
            <a:off x="8043863" y="1077913"/>
            <a:ext cx="627063" cy="204787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66" y="21"/>
              </a:cxn>
              <a:cxn ang="0">
                <a:pos x="131" y="0"/>
              </a:cxn>
              <a:cxn ang="0">
                <a:pos x="197" y="0"/>
              </a:cxn>
              <a:cxn ang="0">
                <a:pos x="131" y="0"/>
              </a:cxn>
              <a:cxn ang="0">
                <a:pos x="66" y="0"/>
              </a:cxn>
              <a:cxn ang="0">
                <a:pos x="109" y="59"/>
              </a:cxn>
              <a:cxn ang="0">
                <a:pos x="175" y="59"/>
              </a:cxn>
              <a:cxn ang="0">
                <a:pos x="241" y="59"/>
              </a:cxn>
              <a:cxn ang="0">
                <a:pos x="307" y="59"/>
              </a:cxn>
              <a:cxn ang="0">
                <a:pos x="373" y="59"/>
              </a:cxn>
              <a:cxn ang="0">
                <a:pos x="437" y="79"/>
              </a:cxn>
              <a:cxn ang="0">
                <a:pos x="503" y="100"/>
              </a:cxn>
              <a:cxn ang="0">
                <a:pos x="569" y="120"/>
              </a:cxn>
              <a:cxn ang="0">
                <a:pos x="635" y="120"/>
              </a:cxn>
              <a:cxn ang="0">
                <a:pos x="701" y="140"/>
              </a:cxn>
              <a:cxn ang="0">
                <a:pos x="767" y="181"/>
              </a:cxn>
              <a:cxn ang="0">
                <a:pos x="789" y="241"/>
              </a:cxn>
              <a:cxn ang="0">
                <a:pos x="789" y="260"/>
              </a:cxn>
              <a:cxn ang="0">
                <a:pos x="789" y="260"/>
              </a:cxn>
            </a:cxnLst>
            <a:rect l="0" t="0" r="r" b="b"/>
            <a:pathLst>
              <a:path w="789" h="260">
                <a:moveTo>
                  <a:pt x="0" y="21"/>
                </a:moveTo>
                <a:lnTo>
                  <a:pt x="66" y="21"/>
                </a:lnTo>
                <a:lnTo>
                  <a:pt x="131" y="0"/>
                </a:lnTo>
                <a:lnTo>
                  <a:pt x="197" y="0"/>
                </a:lnTo>
                <a:lnTo>
                  <a:pt x="131" y="0"/>
                </a:lnTo>
                <a:lnTo>
                  <a:pt x="66" y="0"/>
                </a:lnTo>
                <a:lnTo>
                  <a:pt x="109" y="59"/>
                </a:lnTo>
                <a:lnTo>
                  <a:pt x="175" y="59"/>
                </a:lnTo>
                <a:lnTo>
                  <a:pt x="241" y="59"/>
                </a:lnTo>
                <a:lnTo>
                  <a:pt x="307" y="59"/>
                </a:lnTo>
                <a:lnTo>
                  <a:pt x="373" y="59"/>
                </a:lnTo>
                <a:lnTo>
                  <a:pt x="437" y="79"/>
                </a:lnTo>
                <a:lnTo>
                  <a:pt x="503" y="100"/>
                </a:lnTo>
                <a:lnTo>
                  <a:pt x="569" y="120"/>
                </a:lnTo>
                <a:lnTo>
                  <a:pt x="635" y="120"/>
                </a:lnTo>
                <a:lnTo>
                  <a:pt x="701" y="140"/>
                </a:lnTo>
                <a:lnTo>
                  <a:pt x="767" y="181"/>
                </a:lnTo>
                <a:lnTo>
                  <a:pt x="789" y="241"/>
                </a:lnTo>
                <a:lnTo>
                  <a:pt x="789" y="260"/>
                </a:lnTo>
                <a:lnTo>
                  <a:pt x="789" y="26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282" name="Freeform 34"/>
          <p:cNvSpPr>
            <a:spLocks/>
          </p:cNvSpPr>
          <p:nvPr/>
        </p:nvSpPr>
        <p:spPr bwMode="auto">
          <a:xfrm>
            <a:off x="7002463" y="1363663"/>
            <a:ext cx="1720850" cy="241300"/>
          </a:xfrm>
          <a:custGeom>
            <a:avLst/>
            <a:gdLst/>
            <a:ahLst/>
            <a:cxnLst>
              <a:cxn ang="0">
                <a:pos x="0" y="303"/>
              </a:cxn>
              <a:cxn ang="0">
                <a:pos x="66" y="303"/>
              </a:cxn>
              <a:cxn ang="0">
                <a:pos x="130" y="303"/>
              </a:cxn>
              <a:cxn ang="0">
                <a:pos x="196" y="303"/>
              </a:cxn>
              <a:cxn ang="0">
                <a:pos x="262" y="303"/>
              </a:cxn>
              <a:cxn ang="0">
                <a:pos x="326" y="283"/>
              </a:cxn>
              <a:cxn ang="0">
                <a:pos x="262" y="263"/>
              </a:cxn>
              <a:cxn ang="0">
                <a:pos x="196" y="263"/>
              </a:cxn>
              <a:cxn ang="0">
                <a:pos x="130" y="263"/>
              </a:cxn>
              <a:cxn ang="0">
                <a:pos x="66" y="263"/>
              </a:cxn>
              <a:cxn ang="0">
                <a:pos x="0" y="263"/>
              </a:cxn>
              <a:cxn ang="0">
                <a:pos x="66" y="303"/>
              </a:cxn>
              <a:cxn ang="0">
                <a:pos x="130" y="303"/>
              </a:cxn>
              <a:cxn ang="0">
                <a:pos x="196" y="303"/>
              </a:cxn>
              <a:cxn ang="0">
                <a:pos x="262" y="303"/>
              </a:cxn>
              <a:cxn ang="0">
                <a:pos x="326" y="263"/>
              </a:cxn>
              <a:cxn ang="0">
                <a:pos x="392" y="242"/>
              </a:cxn>
              <a:cxn ang="0">
                <a:pos x="458" y="222"/>
              </a:cxn>
              <a:cxn ang="0">
                <a:pos x="524" y="202"/>
              </a:cxn>
              <a:cxn ang="0">
                <a:pos x="590" y="202"/>
              </a:cxn>
              <a:cxn ang="0">
                <a:pos x="656" y="182"/>
              </a:cxn>
              <a:cxn ang="0">
                <a:pos x="722" y="182"/>
              </a:cxn>
              <a:cxn ang="0">
                <a:pos x="788" y="202"/>
              </a:cxn>
              <a:cxn ang="0">
                <a:pos x="876" y="242"/>
              </a:cxn>
              <a:cxn ang="0">
                <a:pos x="942" y="242"/>
              </a:cxn>
              <a:cxn ang="0">
                <a:pos x="1008" y="242"/>
              </a:cxn>
              <a:cxn ang="0">
                <a:pos x="1074" y="242"/>
              </a:cxn>
              <a:cxn ang="0">
                <a:pos x="1140" y="242"/>
              </a:cxn>
              <a:cxn ang="0">
                <a:pos x="1205" y="242"/>
              </a:cxn>
              <a:cxn ang="0">
                <a:pos x="1270" y="242"/>
              </a:cxn>
              <a:cxn ang="0">
                <a:pos x="1336" y="242"/>
              </a:cxn>
              <a:cxn ang="0">
                <a:pos x="1402" y="242"/>
              </a:cxn>
              <a:cxn ang="0">
                <a:pos x="1467" y="242"/>
              </a:cxn>
              <a:cxn ang="0">
                <a:pos x="1555" y="242"/>
              </a:cxn>
              <a:cxn ang="0">
                <a:pos x="1621" y="242"/>
              </a:cxn>
              <a:cxn ang="0">
                <a:pos x="1687" y="242"/>
              </a:cxn>
              <a:cxn ang="0">
                <a:pos x="1751" y="242"/>
              </a:cxn>
              <a:cxn ang="0">
                <a:pos x="1817" y="242"/>
              </a:cxn>
              <a:cxn ang="0">
                <a:pos x="1883" y="222"/>
              </a:cxn>
              <a:cxn ang="0">
                <a:pos x="1949" y="202"/>
              </a:cxn>
              <a:cxn ang="0">
                <a:pos x="2015" y="162"/>
              </a:cxn>
              <a:cxn ang="0">
                <a:pos x="2081" y="121"/>
              </a:cxn>
              <a:cxn ang="0">
                <a:pos x="2125" y="61"/>
              </a:cxn>
              <a:cxn ang="0">
                <a:pos x="2169" y="0"/>
              </a:cxn>
            </a:cxnLst>
            <a:rect l="0" t="0" r="r" b="b"/>
            <a:pathLst>
              <a:path w="2169" h="303">
                <a:moveTo>
                  <a:pt x="0" y="303"/>
                </a:moveTo>
                <a:lnTo>
                  <a:pt x="66" y="303"/>
                </a:lnTo>
                <a:lnTo>
                  <a:pt x="130" y="303"/>
                </a:lnTo>
                <a:lnTo>
                  <a:pt x="196" y="303"/>
                </a:lnTo>
                <a:lnTo>
                  <a:pt x="262" y="303"/>
                </a:lnTo>
                <a:lnTo>
                  <a:pt x="326" y="283"/>
                </a:lnTo>
                <a:lnTo>
                  <a:pt x="262" y="263"/>
                </a:lnTo>
                <a:lnTo>
                  <a:pt x="196" y="263"/>
                </a:lnTo>
                <a:lnTo>
                  <a:pt x="130" y="263"/>
                </a:lnTo>
                <a:lnTo>
                  <a:pt x="66" y="263"/>
                </a:lnTo>
                <a:lnTo>
                  <a:pt x="0" y="263"/>
                </a:lnTo>
                <a:lnTo>
                  <a:pt x="66" y="303"/>
                </a:lnTo>
                <a:lnTo>
                  <a:pt x="130" y="303"/>
                </a:lnTo>
                <a:lnTo>
                  <a:pt x="196" y="303"/>
                </a:lnTo>
                <a:lnTo>
                  <a:pt x="262" y="303"/>
                </a:lnTo>
                <a:lnTo>
                  <a:pt x="326" y="263"/>
                </a:lnTo>
                <a:lnTo>
                  <a:pt x="392" y="242"/>
                </a:lnTo>
                <a:lnTo>
                  <a:pt x="458" y="222"/>
                </a:lnTo>
                <a:lnTo>
                  <a:pt x="524" y="202"/>
                </a:lnTo>
                <a:lnTo>
                  <a:pt x="590" y="202"/>
                </a:lnTo>
                <a:lnTo>
                  <a:pt x="656" y="182"/>
                </a:lnTo>
                <a:lnTo>
                  <a:pt x="722" y="182"/>
                </a:lnTo>
                <a:lnTo>
                  <a:pt x="788" y="202"/>
                </a:lnTo>
                <a:lnTo>
                  <a:pt x="876" y="242"/>
                </a:lnTo>
                <a:lnTo>
                  <a:pt x="942" y="242"/>
                </a:lnTo>
                <a:lnTo>
                  <a:pt x="1008" y="242"/>
                </a:lnTo>
                <a:lnTo>
                  <a:pt x="1074" y="242"/>
                </a:lnTo>
                <a:lnTo>
                  <a:pt x="1140" y="242"/>
                </a:lnTo>
                <a:lnTo>
                  <a:pt x="1205" y="242"/>
                </a:lnTo>
                <a:lnTo>
                  <a:pt x="1270" y="242"/>
                </a:lnTo>
                <a:lnTo>
                  <a:pt x="1336" y="242"/>
                </a:lnTo>
                <a:lnTo>
                  <a:pt x="1402" y="242"/>
                </a:lnTo>
                <a:lnTo>
                  <a:pt x="1467" y="242"/>
                </a:lnTo>
                <a:lnTo>
                  <a:pt x="1555" y="242"/>
                </a:lnTo>
                <a:lnTo>
                  <a:pt x="1621" y="242"/>
                </a:lnTo>
                <a:lnTo>
                  <a:pt x="1687" y="242"/>
                </a:lnTo>
                <a:lnTo>
                  <a:pt x="1751" y="242"/>
                </a:lnTo>
                <a:lnTo>
                  <a:pt x="1817" y="242"/>
                </a:lnTo>
                <a:lnTo>
                  <a:pt x="1883" y="222"/>
                </a:lnTo>
                <a:lnTo>
                  <a:pt x="1949" y="202"/>
                </a:lnTo>
                <a:lnTo>
                  <a:pt x="2015" y="162"/>
                </a:lnTo>
                <a:lnTo>
                  <a:pt x="2081" y="121"/>
                </a:lnTo>
                <a:lnTo>
                  <a:pt x="2125" y="61"/>
                </a:lnTo>
                <a:lnTo>
                  <a:pt x="2169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283" name="Freeform 35"/>
          <p:cNvSpPr>
            <a:spLocks/>
          </p:cNvSpPr>
          <p:nvPr/>
        </p:nvSpPr>
        <p:spPr bwMode="auto">
          <a:xfrm>
            <a:off x="2895600" y="4416425"/>
            <a:ext cx="358775" cy="331787"/>
          </a:xfrm>
          <a:custGeom>
            <a:avLst/>
            <a:gdLst/>
            <a:ahLst/>
            <a:cxnLst>
              <a:cxn ang="0">
                <a:pos x="228" y="0"/>
              </a:cxn>
              <a:cxn ang="0">
                <a:pos x="0" y="417"/>
              </a:cxn>
              <a:cxn ang="0">
                <a:pos x="453" y="417"/>
              </a:cxn>
              <a:cxn ang="0">
                <a:pos x="228" y="0"/>
              </a:cxn>
            </a:cxnLst>
            <a:rect l="0" t="0" r="r" b="b"/>
            <a:pathLst>
              <a:path w="453" h="417">
                <a:moveTo>
                  <a:pt x="228" y="0"/>
                </a:moveTo>
                <a:lnTo>
                  <a:pt x="0" y="417"/>
                </a:lnTo>
                <a:lnTo>
                  <a:pt x="453" y="417"/>
                </a:lnTo>
                <a:lnTo>
                  <a:pt x="22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284" name="Freeform 36"/>
          <p:cNvSpPr>
            <a:spLocks/>
          </p:cNvSpPr>
          <p:nvPr/>
        </p:nvSpPr>
        <p:spPr bwMode="auto">
          <a:xfrm>
            <a:off x="3035300" y="3457575"/>
            <a:ext cx="357188" cy="330200"/>
          </a:xfrm>
          <a:custGeom>
            <a:avLst/>
            <a:gdLst/>
            <a:ahLst/>
            <a:cxnLst>
              <a:cxn ang="0">
                <a:pos x="227" y="0"/>
              </a:cxn>
              <a:cxn ang="0">
                <a:pos x="0" y="417"/>
              </a:cxn>
              <a:cxn ang="0">
                <a:pos x="451" y="417"/>
              </a:cxn>
              <a:cxn ang="0">
                <a:pos x="227" y="0"/>
              </a:cxn>
            </a:cxnLst>
            <a:rect l="0" t="0" r="r" b="b"/>
            <a:pathLst>
              <a:path w="451" h="417">
                <a:moveTo>
                  <a:pt x="227" y="0"/>
                </a:moveTo>
                <a:lnTo>
                  <a:pt x="0" y="417"/>
                </a:lnTo>
                <a:lnTo>
                  <a:pt x="451" y="417"/>
                </a:lnTo>
                <a:lnTo>
                  <a:pt x="22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81301" name="Group 53"/>
          <p:cNvGrpSpPr>
            <a:grpSpLocks/>
          </p:cNvGrpSpPr>
          <p:nvPr/>
        </p:nvGrpSpPr>
        <p:grpSpPr bwMode="auto">
          <a:xfrm>
            <a:off x="6305550" y="3200400"/>
            <a:ext cx="1060450" cy="1490662"/>
            <a:chOff x="3972" y="2016"/>
            <a:chExt cx="668" cy="939"/>
          </a:xfrm>
        </p:grpSpPr>
        <p:grpSp>
          <p:nvGrpSpPr>
            <p:cNvPr id="181287" name="Group 39"/>
            <p:cNvGrpSpPr>
              <a:grpSpLocks/>
            </p:cNvGrpSpPr>
            <p:nvPr/>
          </p:nvGrpSpPr>
          <p:grpSpPr bwMode="auto">
            <a:xfrm>
              <a:off x="4107" y="2016"/>
              <a:ext cx="402" cy="680"/>
              <a:chOff x="4107" y="2016"/>
              <a:chExt cx="402" cy="680"/>
            </a:xfrm>
          </p:grpSpPr>
          <p:sp>
            <p:nvSpPr>
              <p:cNvPr id="181285" name="Freeform 37"/>
              <p:cNvSpPr>
                <a:spLocks/>
              </p:cNvSpPr>
              <p:nvPr/>
            </p:nvSpPr>
            <p:spPr bwMode="auto">
              <a:xfrm>
                <a:off x="4107" y="2016"/>
                <a:ext cx="402" cy="680"/>
              </a:xfrm>
              <a:custGeom>
                <a:avLst/>
                <a:gdLst/>
                <a:ahLst/>
                <a:cxnLst>
                  <a:cxn ang="0">
                    <a:pos x="438" y="806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807"/>
                  </a:cxn>
                  <a:cxn ang="0">
                    <a:pos x="438" y="806"/>
                  </a:cxn>
                </a:cxnLst>
                <a:rect l="0" t="0" r="r" b="b"/>
                <a:pathLst>
                  <a:path w="438" h="807">
                    <a:moveTo>
                      <a:pt x="438" y="806"/>
                    </a:moveTo>
                    <a:cubicBezTo>
                      <a:pt x="438" y="361"/>
                      <a:pt x="243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lnTo>
                      <a:pt x="1" y="807"/>
                    </a:lnTo>
                    <a:lnTo>
                      <a:pt x="438" y="80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81286" name="Arc 38"/>
              <p:cNvSpPr>
                <a:spLocks/>
              </p:cNvSpPr>
              <p:nvPr/>
            </p:nvSpPr>
            <p:spPr bwMode="auto">
              <a:xfrm>
                <a:off x="4108" y="2019"/>
                <a:ext cx="397" cy="67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  <p:grpSp>
          <p:nvGrpSpPr>
            <p:cNvPr id="181290" name="Group 42"/>
            <p:cNvGrpSpPr>
              <a:grpSpLocks/>
            </p:cNvGrpSpPr>
            <p:nvPr/>
          </p:nvGrpSpPr>
          <p:grpSpPr bwMode="auto">
            <a:xfrm>
              <a:off x="4107" y="2016"/>
              <a:ext cx="533" cy="848"/>
              <a:chOff x="4107" y="2016"/>
              <a:chExt cx="533" cy="848"/>
            </a:xfrm>
          </p:grpSpPr>
          <p:sp>
            <p:nvSpPr>
              <p:cNvPr id="181288" name="Freeform 40"/>
              <p:cNvSpPr>
                <a:spLocks/>
              </p:cNvSpPr>
              <p:nvPr/>
            </p:nvSpPr>
            <p:spPr bwMode="auto">
              <a:xfrm>
                <a:off x="4108" y="2016"/>
                <a:ext cx="532" cy="848"/>
              </a:xfrm>
              <a:custGeom>
                <a:avLst/>
                <a:gdLst/>
                <a:ahLst/>
                <a:cxnLst>
                  <a:cxn ang="0">
                    <a:pos x="580" y="100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007"/>
                  </a:cxn>
                  <a:cxn ang="0">
                    <a:pos x="580" y="1005"/>
                  </a:cxn>
                </a:cxnLst>
                <a:rect l="0" t="0" r="r" b="b"/>
                <a:pathLst>
                  <a:path w="580" h="1007">
                    <a:moveTo>
                      <a:pt x="580" y="1005"/>
                    </a:moveTo>
                    <a:cubicBezTo>
                      <a:pt x="580" y="450"/>
                      <a:pt x="32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0" y="1007"/>
                    </a:lnTo>
                    <a:lnTo>
                      <a:pt x="580" y="100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81289" name="Arc 41"/>
              <p:cNvSpPr>
                <a:spLocks/>
              </p:cNvSpPr>
              <p:nvPr/>
            </p:nvSpPr>
            <p:spPr bwMode="auto">
              <a:xfrm>
                <a:off x="4107" y="2019"/>
                <a:ext cx="529" cy="844"/>
              </a:xfrm>
              <a:custGeom>
                <a:avLst/>
                <a:gdLst>
                  <a:gd name="G0" fmla="+- 41 0 0"/>
                  <a:gd name="G1" fmla="+- 21600 0 0"/>
                  <a:gd name="G2" fmla="+- 21600 0 0"/>
                  <a:gd name="T0" fmla="*/ 0 w 21641"/>
                  <a:gd name="T1" fmla="*/ 0 h 21600"/>
                  <a:gd name="T2" fmla="*/ 21641 w 21641"/>
                  <a:gd name="T3" fmla="*/ 21575 h 21600"/>
                  <a:gd name="T4" fmla="*/ 41 w 216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41" h="21600" fill="none" extrusionOk="0">
                    <a:moveTo>
                      <a:pt x="0" y="0"/>
                    </a:moveTo>
                    <a:cubicBezTo>
                      <a:pt x="13" y="0"/>
                      <a:pt x="27" y="-1"/>
                      <a:pt x="41" y="0"/>
                    </a:cubicBezTo>
                    <a:cubicBezTo>
                      <a:pt x="11960" y="0"/>
                      <a:pt x="21627" y="9655"/>
                      <a:pt x="21640" y="21575"/>
                    </a:cubicBezTo>
                  </a:path>
                  <a:path w="21641" h="21600" stroke="0" extrusionOk="0">
                    <a:moveTo>
                      <a:pt x="0" y="0"/>
                    </a:moveTo>
                    <a:cubicBezTo>
                      <a:pt x="13" y="0"/>
                      <a:pt x="27" y="-1"/>
                      <a:pt x="41" y="0"/>
                    </a:cubicBezTo>
                    <a:cubicBezTo>
                      <a:pt x="11960" y="0"/>
                      <a:pt x="21627" y="9655"/>
                      <a:pt x="21640" y="21575"/>
                    </a:cubicBezTo>
                    <a:lnTo>
                      <a:pt x="41" y="21600"/>
                    </a:lnTo>
                    <a:close/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  <p:sp>
          <p:nvSpPr>
            <p:cNvPr id="181291" name="Line 43"/>
            <p:cNvSpPr>
              <a:spLocks noChangeShapeType="1"/>
            </p:cNvSpPr>
            <p:nvPr/>
          </p:nvSpPr>
          <p:spPr bwMode="auto">
            <a:xfrm>
              <a:off x="4498" y="2690"/>
              <a:ext cx="136" cy="17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181294" name="Group 46"/>
            <p:cNvGrpSpPr>
              <a:grpSpLocks/>
            </p:cNvGrpSpPr>
            <p:nvPr/>
          </p:nvGrpSpPr>
          <p:grpSpPr bwMode="auto">
            <a:xfrm>
              <a:off x="3972" y="2016"/>
              <a:ext cx="181" cy="933"/>
              <a:chOff x="3972" y="2016"/>
              <a:chExt cx="181" cy="933"/>
            </a:xfrm>
          </p:grpSpPr>
          <p:sp>
            <p:nvSpPr>
              <p:cNvPr id="181292" name="Freeform 44"/>
              <p:cNvSpPr>
                <a:spLocks/>
              </p:cNvSpPr>
              <p:nvPr/>
            </p:nvSpPr>
            <p:spPr bwMode="auto">
              <a:xfrm>
                <a:off x="3972" y="2016"/>
                <a:ext cx="181" cy="932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0" y="1106"/>
                  </a:cxn>
                  <a:cxn ang="0">
                    <a:pos x="198" y="1106"/>
                  </a:cxn>
                  <a:cxn ang="0">
                    <a:pos x="196" y="0"/>
                  </a:cxn>
                </a:cxnLst>
                <a:rect l="0" t="0" r="r" b="b"/>
                <a:pathLst>
                  <a:path w="198" h="1106">
                    <a:moveTo>
                      <a:pt x="196" y="0"/>
                    </a:moveTo>
                    <a:cubicBezTo>
                      <a:pt x="87" y="6"/>
                      <a:pt x="0" y="499"/>
                      <a:pt x="0" y="1106"/>
                    </a:cubicBezTo>
                    <a:lnTo>
                      <a:pt x="198" y="1106"/>
                    </a:lnTo>
                    <a:lnTo>
                      <a:pt x="196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81293" name="Arc 45"/>
              <p:cNvSpPr>
                <a:spLocks/>
              </p:cNvSpPr>
              <p:nvPr/>
            </p:nvSpPr>
            <p:spPr bwMode="auto">
              <a:xfrm>
                <a:off x="3975" y="2019"/>
                <a:ext cx="177" cy="930"/>
              </a:xfrm>
              <a:custGeom>
                <a:avLst/>
                <a:gdLst>
                  <a:gd name="G0" fmla="+- 21600 0 0"/>
                  <a:gd name="G1" fmla="+- 21599 0 0"/>
                  <a:gd name="G2" fmla="+- 21600 0 0"/>
                  <a:gd name="T0" fmla="*/ 0 w 21600"/>
                  <a:gd name="T1" fmla="*/ 21645 h 21645"/>
                  <a:gd name="T2" fmla="*/ 21357 w 21600"/>
                  <a:gd name="T3" fmla="*/ 0 h 21645"/>
                  <a:gd name="T4" fmla="*/ 21600 w 21600"/>
                  <a:gd name="T5" fmla="*/ 21599 h 21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45" fill="none" extrusionOk="0">
                    <a:moveTo>
                      <a:pt x="0" y="21644"/>
                    </a:moveTo>
                    <a:cubicBezTo>
                      <a:pt x="0" y="21629"/>
                      <a:pt x="0" y="21614"/>
                      <a:pt x="0" y="21599"/>
                    </a:cubicBezTo>
                    <a:cubicBezTo>
                      <a:pt x="-1" y="9764"/>
                      <a:pt x="9523" y="133"/>
                      <a:pt x="21357" y="0"/>
                    </a:cubicBezTo>
                  </a:path>
                  <a:path w="21600" h="21645" stroke="0" extrusionOk="0">
                    <a:moveTo>
                      <a:pt x="0" y="21644"/>
                    </a:moveTo>
                    <a:cubicBezTo>
                      <a:pt x="0" y="21629"/>
                      <a:pt x="0" y="21614"/>
                      <a:pt x="0" y="21599"/>
                    </a:cubicBezTo>
                    <a:cubicBezTo>
                      <a:pt x="-1" y="9764"/>
                      <a:pt x="9523" y="133"/>
                      <a:pt x="21357" y="0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  <p:grpSp>
          <p:nvGrpSpPr>
            <p:cNvPr id="181297" name="Group 49"/>
            <p:cNvGrpSpPr>
              <a:grpSpLocks/>
            </p:cNvGrpSpPr>
            <p:nvPr/>
          </p:nvGrpSpPr>
          <p:grpSpPr bwMode="auto">
            <a:xfrm>
              <a:off x="3976" y="2653"/>
              <a:ext cx="533" cy="260"/>
              <a:chOff x="3976" y="2653"/>
              <a:chExt cx="533" cy="260"/>
            </a:xfrm>
          </p:grpSpPr>
          <p:sp>
            <p:nvSpPr>
              <p:cNvPr id="181295" name="Freeform 47"/>
              <p:cNvSpPr>
                <a:spLocks/>
              </p:cNvSpPr>
              <p:nvPr/>
            </p:nvSpPr>
            <p:spPr bwMode="auto">
              <a:xfrm>
                <a:off x="3976" y="2653"/>
                <a:ext cx="533" cy="260"/>
              </a:xfrm>
              <a:custGeom>
                <a:avLst/>
                <a:gdLst/>
                <a:ahLst/>
                <a:cxnLst>
                  <a:cxn ang="0">
                    <a:pos x="0" y="308"/>
                  </a:cxn>
                  <a:cxn ang="0">
                    <a:pos x="1" y="309"/>
                  </a:cxn>
                  <a:cxn ang="0">
                    <a:pos x="582" y="2"/>
                  </a:cxn>
                  <a:cxn ang="0">
                    <a:pos x="581" y="0"/>
                  </a:cxn>
                  <a:cxn ang="0">
                    <a:pos x="1" y="2"/>
                  </a:cxn>
                  <a:cxn ang="0">
                    <a:pos x="0" y="308"/>
                  </a:cxn>
                </a:cxnLst>
                <a:rect l="0" t="0" r="r" b="b"/>
                <a:pathLst>
                  <a:path w="582" h="309">
                    <a:moveTo>
                      <a:pt x="0" y="308"/>
                    </a:moveTo>
                    <a:cubicBezTo>
                      <a:pt x="1" y="308"/>
                      <a:pt x="1" y="309"/>
                      <a:pt x="1" y="309"/>
                    </a:cubicBezTo>
                    <a:cubicBezTo>
                      <a:pt x="322" y="309"/>
                      <a:pt x="582" y="171"/>
                      <a:pt x="582" y="2"/>
                    </a:cubicBezTo>
                    <a:cubicBezTo>
                      <a:pt x="582" y="1"/>
                      <a:pt x="581" y="1"/>
                      <a:pt x="581" y="0"/>
                    </a:cubicBezTo>
                    <a:lnTo>
                      <a:pt x="1" y="2"/>
                    </a:lnTo>
                    <a:lnTo>
                      <a:pt x="0" y="30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81296" name="Arc 48"/>
              <p:cNvSpPr>
                <a:spLocks/>
              </p:cNvSpPr>
              <p:nvPr/>
            </p:nvSpPr>
            <p:spPr bwMode="auto">
              <a:xfrm>
                <a:off x="3976" y="2653"/>
                <a:ext cx="528" cy="254"/>
              </a:xfrm>
              <a:custGeom>
                <a:avLst/>
                <a:gdLst>
                  <a:gd name="G0" fmla="+- 40 0 0"/>
                  <a:gd name="G1" fmla="+- 0 0 0"/>
                  <a:gd name="G2" fmla="+- 21600 0 0"/>
                  <a:gd name="T0" fmla="*/ 21640 w 21640"/>
                  <a:gd name="T1" fmla="*/ 85 h 21600"/>
                  <a:gd name="T2" fmla="*/ 0 w 21640"/>
                  <a:gd name="T3" fmla="*/ 21600 h 21600"/>
                  <a:gd name="T4" fmla="*/ 40 w 2164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40" h="21600" fill="none" extrusionOk="0">
                    <a:moveTo>
                      <a:pt x="21639" y="84"/>
                    </a:moveTo>
                    <a:cubicBezTo>
                      <a:pt x="21593" y="11981"/>
                      <a:pt x="11936" y="21599"/>
                      <a:pt x="40" y="21600"/>
                    </a:cubicBezTo>
                    <a:cubicBezTo>
                      <a:pt x="26" y="21600"/>
                      <a:pt x="13" y="21599"/>
                      <a:pt x="0" y="21599"/>
                    </a:cubicBezTo>
                  </a:path>
                  <a:path w="21640" h="21600" stroke="0" extrusionOk="0">
                    <a:moveTo>
                      <a:pt x="21639" y="84"/>
                    </a:moveTo>
                    <a:cubicBezTo>
                      <a:pt x="21593" y="11981"/>
                      <a:pt x="11936" y="21599"/>
                      <a:pt x="40" y="21600"/>
                    </a:cubicBezTo>
                    <a:cubicBezTo>
                      <a:pt x="26" y="21600"/>
                      <a:pt x="13" y="21599"/>
                      <a:pt x="0" y="21599"/>
                    </a:cubicBezTo>
                    <a:lnTo>
                      <a:pt x="40" y="0"/>
                    </a:lnTo>
                    <a:close/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  <p:grpSp>
          <p:nvGrpSpPr>
            <p:cNvPr id="181300" name="Group 52"/>
            <p:cNvGrpSpPr>
              <a:grpSpLocks/>
            </p:cNvGrpSpPr>
            <p:nvPr/>
          </p:nvGrpSpPr>
          <p:grpSpPr bwMode="auto">
            <a:xfrm>
              <a:off x="3975" y="2819"/>
              <a:ext cx="665" cy="136"/>
              <a:chOff x="3975" y="2819"/>
              <a:chExt cx="665" cy="136"/>
            </a:xfrm>
          </p:grpSpPr>
          <p:sp>
            <p:nvSpPr>
              <p:cNvPr id="181298" name="Freeform 50"/>
              <p:cNvSpPr>
                <a:spLocks/>
              </p:cNvSpPr>
              <p:nvPr/>
            </p:nvSpPr>
            <p:spPr bwMode="auto">
              <a:xfrm>
                <a:off x="3975" y="2819"/>
                <a:ext cx="665" cy="136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2" y="161"/>
                  </a:cxn>
                  <a:cxn ang="0">
                    <a:pos x="726" y="4"/>
                  </a:cxn>
                  <a:cxn ang="0">
                    <a:pos x="725" y="0"/>
                  </a:cxn>
                  <a:cxn ang="0">
                    <a:pos x="2" y="4"/>
                  </a:cxn>
                  <a:cxn ang="0">
                    <a:pos x="0" y="160"/>
                  </a:cxn>
                </a:cxnLst>
                <a:rect l="0" t="0" r="r" b="b"/>
                <a:pathLst>
                  <a:path w="726" h="161">
                    <a:moveTo>
                      <a:pt x="0" y="160"/>
                    </a:moveTo>
                    <a:cubicBezTo>
                      <a:pt x="1" y="160"/>
                      <a:pt x="1" y="161"/>
                      <a:pt x="2" y="161"/>
                    </a:cubicBezTo>
                    <a:cubicBezTo>
                      <a:pt x="401" y="161"/>
                      <a:pt x="726" y="90"/>
                      <a:pt x="726" y="4"/>
                    </a:cubicBezTo>
                    <a:cubicBezTo>
                      <a:pt x="726" y="2"/>
                      <a:pt x="725" y="1"/>
                      <a:pt x="725" y="0"/>
                    </a:cubicBezTo>
                    <a:lnTo>
                      <a:pt x="2" y="4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81299" name="Arc 51"/>
              <p:cNvSpPr>
                <a:spLocks/>
              </p:cNvSpPr>
              <p:nvPr/>
            </p:nvSpPr>
            <p:spPr bwMode="auto">
              <a:xfrm>
                <a:off x="3975" y="2821"/>
                <a:ext cx="660" cy="128"/>
              </a:xfrm>
              <a:custGeom>
                <a:avLst/>
                <a:gdLst>
                  <a:gd name="G0" fmla="+- 32 0 0"/>
                  <a:gd name="G1" fmla="+- 0 0 0"/>
                  <a:gd name="G2" fmla="+- 21600 0 0"/>
                  <a:gd name="T0" fmla="*/ 21632 w 21632"/>
                  <a:gd name="T1" fmla="*/ 0 h 21600"/>
                  <a:gd name="T2" fmla="*/ 0 w 21632"/>
                  <a:gd name="T3" fmla="*/ 21600 h 21600"/>
                  <a:gd name="T4" fmla="*/ 32 w 21632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2" h="21600" fill="none" extrusionOk="0">
                    <a:moveTo>
                      <a:pt x="21632" y="0"/>
                    </a:moveTo>
                    <a:cubicBezTo>
                      <a:pt x="21632" y="11929"/>
                      <a:pt x="11961" y="21600"/>
                      <a:pt x="32" y="21600"/>
                    </a:cubicBezTo>
                    <a:cubicBezTo>
                      <a:pt x="21" y="21600"/>
                      <a:pt x="10" y="21599"/>
                      <a:pt x="0" y="21599"/>
                    </a:cubicBezTo>
                  </a:path>
                  <a:path w="21632" h="21600" stroke="0" extrusionOk="0">
                    <a:moveTo>
                      <a:pt x="21632" y="0"/>
                    </a:moveTo>
                    <a:cubicBezTo>
                      <a:pt x="21632" y="11929"/>
                      <a:pt x="11961" y="21600"/>
                      <a:pt x="32" y="21600"/>
                    </a:cubicBezTo>
                    <a:cubicBezTo>
                      <a:pt x="21" y="21600"/>
                      <a:pt x="10" y="21599"/>
                      <a:pt x="0" y="21599"/>
                    </a:cubicBezTo>
                    <a:lnTo>
                      <a:pt x="32" y="0"/>
                    </a:lnTo>
                    <a:close/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sp>
        <p:nvSpPr>
          <p:cNvPr id="181302" name="Freeform 54"/>
          <p:cNvSpPr>
            <a:spLocks/>
          </p:cNvSpPr>
          <p:nvPr/>
        </p:nvSpPr>
        <p:spPr bwMode="auto">
          <a:xfrm>
            <a:off x="6305550" y="4465638"/>
            <a:ext cx="696913" cy="223837"/>
          </a:xfrm>
          <a:custGeom>
            <a:avLst/>
            <a:gdLst/>
            <a:ahLst/>
            <a:cxnLst>
              <a:cxn ang="0">
                <a:pos x="878" y="20"/>
              </a:cxn>
              <a:cxn ang="0">
                <a:pos x="812" y="0"/>
              </a:cxn>
              <a:cxn ang="0">
                <a:pos x="746" y="0"/>
              </a:cxn>
              <a:cxn ang="0">
                <a:pos x="680" y="41"/>
              </a:cxn>
              <a:cxn ang="0">
                <a:pos x="614" y="101"/>
              </a:cxn>
              <a:cxn ang="0">
                <a:pos x="548" y="142"/>
              </a:cxn>
              <a:cxn ang="0">
                <a:pos x="504" y="202"/>
              </a:cxn>
              <a:cxn ang="0">
                <a:pos x="438" y="223"/>
              </a:cxn>
              <a:cxn ang="0">
                <a:pos x="372" y="223"/>
              </a:cxn>
              <a:cxn ang="0">
                <a:pos x="306" y="223"/>
              </a:cxn>
              <a:cxn ang="0">
                <a:pos x="240" y="223"/>
              </a:cxn>
              <a:cxn ang="0">
                <a:pos x="175" y="223"/>
              </a:cxn>
              <a:cxn ang="0">
                <a:pos x="110" y="223"/>
              </a:cxn>
              <a:cxn ang="0">
                <a:pos x="44" y="243"/>
              </a:cxn>
              <a:cxn ang="0">
                <a:pos x="110" y="263"/>
              </a:cxn>
              <a:cxn ang="0">
                <a:pos x="175" y="263"/>
              </a:cxn>
              <a:cxn ang="0">
                <a:pos x="240" y="243"/>
              </a:cxn>
              <a:cxn ang="0">
                <a:pos x="306" y="223"/>
              </a:cxn>
              <a:cxn ang="0">
                <a:pos x="372" y="182"/>
              </a:cxn>
              <a:cxn ang="0">
                <a:pos x="438" y="182"/>
              </a:cxn>
              <a:cxn ang="0">
                <a:pos x="504" y="142"/>
              </a:cxn>
              <a:cxn ang="0">
                <a:pos x="570" y="122"/>
              </a:cxn>
              <a:cxn ang="0">
                <a:pos x="636" y="101"/>
              </a:cxn>
              <a:cxn ang="0">
                <a:pos x="702" y="61"/>
              </a:cxn>
              <a:cxn ang="0">
                <a:pos x="768" y="41"/>
              </a:cxn>
              <a:cxn ang="0">
                <a:pos x="702" y="20"/>
              </a:cxn>
              <a:cxn ang="0">
                <a:pos x="636" y="41"/>
              </a:cxn>
              <a:cxn ang="0">
                <a:pos x="592" y="101"/>
              </a:cxn>
              <a:cxn ang="0">
                <a:pos x="526" y="142"/>
              </a:cxn>
              <a:cxn ang="0">
                <a:pos x="460" y="182"/>
              </a:cxn>
              <a:cxn ang="0">
                <a:pos x="394" y="202"/>
              </a:cxn>
              <a:cxn ang="0">
                <a:pos x="328" y="223"/>
              </a:cxn>
              <a:cxn ang="0">
                <a:pos x="262" y="223"/>
              </a:cxn>
              <a:cxn ang="0">
                <a:pos x="196" y="243"/>
              </a:cxn>
              <a:cxn ang="0">
                <a:pos x="132" y="243"/>
              </a:cxn>
              <a:cxn ang="0">
                <a:pos x="66" y="263"/>
              </a:cxn>
              <a:cxn ang="0">
                <a:pos x="0" y="283"/>
              </a:cxn>
              <a:cxn ang="0">
                <a:pos x="0" y="263"/>
              </a:cxn>
              <a:cxn ang="0">
                <a:pos x="0" y="263"/>
              </a:cxn>
            </a:cxnLst>
            <a:rect l="0" t="0" r="r" b="b"/>
            <a:pathLst>
              <a:path w="878" h="283">
                <a:moveTo>
                  <a:pt x="878" y="20"/>
                </a:moveTo>
                <a:lnTo>
                  <a:pt x="812" y="0"/>
                </a:lnTo>
                <a:lnTo>
                  <a:pt x="746" y="0"/>
                </a:lnTo>
                <a:lnTo>
                  <a:pt x="680" y="41"/>
                </a:lnTo>
                <a:lnTo>
                  <a:pt x="614" y="101"/>
                </a:lnTo>
                <a:lnTo>
                  <a:pt x="548" y="142"/>
                </a:lnTo>
                <a:lnTo>
                  <a:pt x="504" y="202"/>
                </a:lnTo>
                <a:lnTo>
                  <a:pt x="438" y="223"/>
                </a:lnTo>
                <a:lnTo>
                  <a:pt x="372" y="223"/>
                </a:lnTo>
                <a:lnTo>
                  <a:pt x="306" y="223"/>
                </a:lnTo>
                <a:lnTo>
                  <a:pt x="240" y="223"/>
                </a:lnTo>
                <a:lnTo>
                  <a:pt x="175" y="223"/>
                </a:lnTo>
                <a:lnTo>
                  <a:pt x="110" y="223"/>
                </a:lnTo>
                <a:lnTo>
                  <a:pt x="44" y="243"/>
                </a:lnTo>
                <a:lnTo>
                  <a:pt x="110" y="263"/>
                </a:lnTo>
                <a:lnTo>
                  <a:pt x="175" y="263"/>
                </a:lnTo>
                <a:lnTo>
                  <a:pt x="240" y="243"/>
                </a:lnTo>
                <a:lnTo>
                  <a:pt x="306" y="223"/>
                </a:lnTo>
                <a:lnTo>
                  <a:pt x="372" y="182"/>
                </a:lnTo>
                <a:lnTo>
                  <a:pt x="438" y="182"/>
                </a:lnTo>
                <a:lnTo>
                  <a:pt x="504" y="142"/>
                </a:lnTo>
                <a:lnTo>
                  <a:pt x="570" y="122"/>
                </a:lnTo>
                <a:lnTo>
                  <a:pt x="636" y="101"/>
                </a:lnTo>
                <a:lnTo>
                  <a:pt x="702" y="61"/>
                </a:lnTo>
                <a:lnTo>
                  <a:pt x="768" y="41"/>
                </a:lnTo>
                <a:lnTo>
                  <a:pt x="702" y="20"/>
                </a:lnTo>
                <a:lnTo>
                  <a:pt x="636" y="41"/>
                </a:lnTo>
                <a:lnTo>
                  <a:pt x="592" y="101"/>
                </a:lnTo>
                <a:lnTo>
                  <a:pt x="526" y="142"/>
                </a:lnTo>
                <a:lnTo>
                  <a:pt x="460" y="182"/>
                </a:lnTo>
                <a:lnTo>
                  <a:pt x="394" y="202"/>
                </a:lnTo>
                <a:lnTo>
                  <a:pt x="328" y="223"/>
                </a:lnTo>
                <a:lnTo>
                  <a:pt x="262" y="223"/>
                </a:lnTo>
                <a:lnTo>
                  <a:pt x="196" y="243"/>
                </a:lnTo>
                <a:lnTo>
                  <a:pt x="132" y="243"/>
                </a:lnTo>
                <a:lnTo>
                  <a:pt x="66" y="263"/>
                </a:lnTo>
                <a:lnTo>
                  <a:pt x="0" y="283"/>
                </a:lnTo>
                <a:lnTo>
                  <a:pt x="0" y="263"/>
                </a:lnTo>
                <a:lnTo>
                  <a:pt x="0" y="26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303" name="Freeform 55"/>
          <p:cNvSpPr>
            <a:spLocks/>
          </p:cNvSpPr>
          <p:nvPr/>
        </p:nvSpPr>
        <p:spPr bwMode="auto">
          <a:xfrm>
            <a:off x="6288088" y="4160838"/>
            <a:ext cx="34925" cy="528637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44" y="60"/>
              </a:cxn>
              <a:cxn ang="0">
                <a:pos x="44" y="119"/>
              </a:cxn>
              <a:cxn ang="0">
                <a:pos x="22" y="180"/>
              </a:cxn>
              <a:cxn ang="0">
                <a:pos x="0" y="241"/>
              </a:cxn>
              <a:cxn ang="0">
                <a:pos x="0" y="301"/>
              </a:cxn>
              <a:cxn ang="0">
                <a:pos x="0" y="362"/>
              </a:cxn>
              <a:cxn ang="0">
                <a:pos x="0" y="423"/>
              </a:cxn>
              <a:cxn ang="0">
                <a:pos x="0" y="483"/>
              </a:cxn>
              <a:cxn ang="0">
                <a:pos x="22" y="544"/>
              </a:cxn>
              <a:cxn ang="0">
                <a:pos x="44" y="605"/>
              </a:cxn>
              <a:cxn ang="0">
                <a:pos x="44" y="665"/>
              </a:cxn>
            </a:cxnLst>
            <a:rect l="0" t="0" r="r" b="b"/>
            <a:pathLst>
              <a:path w="44" h="665">
                <a:moveTo>
                  <a:pt x="22" y="0"/>
                </a:moveTo>
                <a:lnTo>
                  <a:pt x="44" y="60"/>
                </a:lnTo>
                <a:lnTo>
                  <a:pt x="44" y="119"/>
                </a:lnTo>
                <a:lnTo>
                  <a:pt x="22" y="180"/>
                </a:lnTo>
                <a:lnTo>
                  <a:pt x="0" y="241"/>
                </a:lnTo>
                <a:lnTo>
                  <a:pt x="0" y="301"/>
                </a:lnTo>
                <a:lnTo>
                  <a:pt x="0" y="362"/>
                </a:lnTo>
                <a:lnTo>
                  <a:pt x="0" y="423"/>
                </a:lnTo>
                <a:lnTo>
                  <a:pt x="0" y="483"/>
                </a:lnTo>
                <a:lnTo>
                  <a:pt x="22" y="544"/>
                </a:lnTo>
                <a:lnTo>
                  <a:pt x="44" y="605"/>
                </a:lnTo>
                <a:lnTo>
                  <a:pt x="44" y="66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304" name="Arc 56"/>
          <p:cNvSpPr>
            <a:spLocks/>
          </p:cNvSpPr>
          <p:nvPr/>
        </p:nvSpPr>
        <p:spPr bwMode="auto">
          <a:xfrm>
            <a:off x="6591300" y="3205163"/>
            <a:ext cx="560388" cy="11541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305" name="Rectangle 57"/>
          <p:cNvSpPr>
            <a:spLocks noChangeArrowheads="1"/>
          </p:cNvSpPr>
          <p:nvPr/>
        </p:nvSpPr>
        <p:spPr bwMode="auto">
          <a:xfrm>
            <a:off x="6583363" y="4160838"/>
            <a:ext cx="2365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306" name="Rectangle 58"/>
          <p:cNvSpPr>
            <a:spLocks noChangeArrowheads="1"/>
          </p:cNvSpPr>
          <p:nvPr/>
        </p:nvSpPr>
        <p:spPr bwMode="auto">
          <a:xfrm>
            <a:off x="6653213" y="3394075"/>
            <a:ext cx="2365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307" name="Rectangle 59"/>
          <p:cNvSpPr>
            <a:spLocks noChangeArrowheads="1"/>
          </p:cNvSpPr>
          <p:nvPr/>
        </p:nvSpPr>
        <p:spPr bwMode="auto">
          <a:xfrm>
            <a:off x="6932613" y="3840163"/>
            <a:ext cx="2254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308" name="Rectangle 60"/>
          <p:cNvSpPr>
            <a:spLocks noChangeArrowheads="1"/>
          </p:cNvSpPr>
          <p:nvPr/>
        </p:nvSpPr>
        <p:spPr bwMode="auto">
          <a:xfrm>
            <a:off x="2686050" y="3867150"/>
            <a:ext cx="3730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1311" name="Group 63"/>
          <p:cNvGrpSpPr>
            <a:grpSpLocks/>
          </p:cNvGrpSpPr>
          <p:nvPr/>
        </p:nvGrpSpPr>
        <p:grpSpPr bwMode="auto">
          <a:xfrm>
            <a:off x="1293813" y="1822452"/>
            <a:ext cx="3490913" cy="536575"/>
            <a:chOff x="815" y="1148"/>
            <a:chExt cx="2199" cy="338"/>
          </a:xfrm>
        </p:grpSpPr>
        <p:sp>
          <p:nvSpPr>
            <p:cNvPr id="181309" name="Rectangle 61"/>
            <p:cNvSpPr>
              <a:spLocks noChangeArrowheads="1"/>
            </p:cNvSpPr>
            <p:nvPr/>
          </p:nvSpPr>
          <p:spPr bwMode="auto">
            <a:xfrm>
              <a:off x="815" y="1148"/>
              <a:ext cx="219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2000" b="0" i="0" u="none" strike="noStrike" cap="none" normalizeH="0" baseline="0" dirty="0" smtClean="0">
                  <a:ln>
                    <a:noFill/>
                  </a:ln>
                  <a:solidFill>
                    <a:srgbClr val="CC3300"/>
                  </a:solidFill>
                  <a:effectLst/>
                  <a:latin typeface="+mn-lt"/>
                  <a:cs typeface="Arial" pitchFamily="34" charset="0"/>
                </a:rPr>
                <a:t>Enzim </a:t>
              </a:r>
              <a:r>
                <a:rPr kumimoji="0" lang="hu-HU" sz="2000" b="0" i="0" u="none" strike="noStrike" cap="none" normalizeH="0" baseline="0" dirty="0" err="1" smtClean="0">
                  <a:ln>
                    <a:noFill/>
                  </a:ln>
                  <a:solidFill>
                    <a:srgbClr val="CC3300"/>
                  </a:solidFill>
                  <a:effectLst/>
                  <a:latin typeface="+mn-lt"/>
                  <a:cs typeface="Arial" pitchFamily="34" charset="0"/>
                </a:rPr>
                <a:t>rögzités</a:t>
              </a:r>
              <a:r>
                <a:rPr kumimoji="0" lang="hu-HU" sz="2000" b="0" i="0" u="none" strike="noStrike" cap="none" normalizeH="0" baseline="0" dirty="0" smtClean="0">
                  <a:ln>
                    <a:noFill/>
                  </a:ln>
                  <a:solidFill>
                    <a:srgbClr val="CC3300"/>
                  </a:solidFill>
                  <a:effectLst/>
                  <a:latin typeface="+mn-lt"/>
                  <a:cs typeface="Arial" pitchFamily="34" charset="0"/>
                </a:rPr>
                <a:t> üreges szálban</a:t>
              </a:r>
              <a:endParaRPr kumimoji="0" lang="hu-HU" sz="18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81310" name="Rectangle 62"/>
            <p:cNvSpPr>
              <a:spLocks noChangeArrowheads="1"/>
            </p:cNvSpPr>
            <p:nvPr/>
          </p:nvSpPr>
          <p:spPr bwMode="auto">
            <a:xfrm>
              <a:off x="815" y="1292"/>
              <a:ext cx="95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r>
                <a:rPr kumimoji="0" lang="hu-HU" sz="2000" b="0" i="0" u="none" strike="noStrike" cap="none" normalizeH="0" baseline="0" dirty="0" err="1" smtClean="0">
                  <a:ln>
                    <a:noFill/>
                  </a:ln>
                  <a:solidFill>
                    <a:srgbClr val="CC3300"/>
                  </a:solidFill>
                  <a:effectLst/>
                  <a:latin typeface="+mn-lt"/>
                  <a:cs typeface="Arial" pitchFamily="34" charset="0"/>
                </a:rPr>
                <a:t>Hollow</a:t>
              </a:r>
              <a:r>
                <a:rPr kumimoji="0" lang="hu-HU" sz="2000" b="0" i="0" u="none" strike="noStrike" cap="none" normalizeH="0" baseline="0" dirty="0" smtClean="0">
                  <a:ln>
                    <a:noFill/>
                  </a:ln>
                  <a:solidFill>
                    <a:srgbClr val="CC3300"/>
                  </a:solidFill>
                  <a:effectLst/>
                  <a:latin typeface="+mn-lt"/>
                  <a:cs typeface="Arial" pitchFamily="34" charset="0"/>
                </a:rPr>
                <a:t> </a:t>
              </a:r>
              <a:r>
                <a:rPr kumimoji="0" lang="hu-HU" sz="2000" b="0" i="0" u="none" strike="noStrike" cap="none" normalizeH="0" baseline="0" dirty="0" err="1" smtClean="0">
                  <a:ln>
                    <a:noFill/>
                  </a:ln>
                  <a:solidFill>
                    <a:srgbClr val="CC3300"/>
                  </a:solidFill>
                  <a:effectLst/>
                  <a:latin typeface="+mn-lt"/>
                  <a:cs typeface="Arial" pitchFamily="34" charset="0"/>
                </a:rPr>
                <a:t>fibre</a:t>
              </a:r>
              <a:r>
                <a:rPr kumimoji="0" lang="hu-HU" sz="2000" b="0" i="0" u="none" strike="noStrike" cap="none" normalizeH="0" baseline="0" dirty="0" smtClean="0">
                  <a:ln>
                    <a:noFill/>
                  </a:ln>
                  <a:solidFill>
                    <a:srgbClr val="CC3300"/>
                  </a:solidFill>
                  <a:effectLst/>
                  <a:latin typeface="+mn-lt"/>
                  <a:cs typeface="Arial" pitchFamily="34" charset="0"/>
                </a:rPr>
                <a:t>)</a:t>
              </a:r>
              <a:endParaRPr kumimoji="0" lang="hu-HU" sz="18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sp>
        <p:nvSpPr>
          <p:cNvPr id="181312" name="Rectangle 64"/>
          <p:cNvSpPr>
            <a:spLocks noChangeArrowheads="1"/>
          </p:cNvSpPr>
          <p:nvPr/>
        </p:nvSpPr>
        <p:spPr bwMode="auto">
          <a:xfrm>
            <a:off x="5053013" y="1757363"/>
            <a:ext cx="43874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+mn-lt"/>
                <a:cs typeface="Arial" pitchFamily="34" charset="0"/>
              </a:rPr>
              <a:t>Enzim </a:t>
            </a:r>
            <a:r>
              <a:rPr kumimoji="0" lang="hu-HU" sz="2000" b="0" i="0" u="none" strike="noStrike" cap="none" normalizeH="0" baseline="0" dirty="0" err="1" smtClean="0">
                <a:ln>
                  <a:noFill/>
                </a:ln>
                <a:solidFill>
                  <a:srgbClr val="CC3300"/>
                </a:solidFill>
                <a:effectLst/>
                <a:latin typeface="+mn-lt"/>
                <a:cs typeface="Arial" pitchFamily="34" charset="0"/>
              </a:rPr>
              <a:t>rögzités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+mn-lt"/>
                <a:cs typeface="Arial" pitchFamily="34" charset="0"/>
              </a:rPr>
              <a:t> fonott szálas anyagban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+mn-lt"/>
              <a:cs typeface="Arial" pitchFamily="34" charset="0"/>
            </a:endParaRPr>
          </a:p>
        </p:txBody>
      </p:sp>
      <p:grpSp>
        <p:nvGrpSpPr>
          <p:cNvPr id="181315" name="Group 67"/>
          <p:cNvGrpSpPr>
            <a:grpSpLocks/>
          </p:cNvGrpSpPr>
          <p:nvPr/>
        </p:nvGrpSpPr>
        <p:grpSpPr bwMode="auto">
          <a:xfrm>
            <a:off x="1643063" y="5337180"/>
            <a:ext cx="2951163" cy="563563"/>
            <a:chOff x="1035" y="3362"/>
            <a:chExt cx="1859" cy="355"/>
          </a:xfrm>
        </p:grpSpPr>
        <p:sp>
          <p:nvSpPr>
            <p:cNvPr id="181313" name="Rectangle 65"/>
            <p:cNvSpPr>
              <a:spLocks noChangeArrowheads="1"/>
            </p:cNvSpPr>
            <p:nvPr/>
          </p:nvSpPr>
          <p:spPr bwMode="auto">
            <a:xfrm>
              <a:off x="1035" y="3362"/>
              <a:ext cx="185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2000" b="0" i="0" u="none" strike="noStrike" cap="none" normalizeH="0" baseline="0" dirty="0" smtClean="0">
                  <a:ln>
                    <a:noFill/>
                  </a:ln>
                  <a:solidFill>
                    <a:srgbClr val="CC3300"/>
                  </a:solidFill>
                  <a:effectLst/>
                  <a:latin typeface="+mn-lt"/>
                  <a:cs typeface="Arial" pitchFamily="34" charset="0"/>
                </a:rPr>
                <a:t>Enzimbezárás oldhatatlan</a:t>
              </a:r>
              <a:endParaRPr kumimoji="0" lang="hu-HU" sz="18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81314" name="Rectangle 66"/>
            <p:cNvSpPr>
              <a:spLocks noChangeArrowheads="1"/>
            </p:cNvSpPr>
            <p:nvPr/>
          </p:nvSpPr>
          <p:spPr bwMode="auto">
            <a:xfrm>
              <a:off x="1035" y="3523"/>
              <a:ext cx="96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2000" b="0" i="0" u="none" strike="noStrike" cap="none" normalizeH="0" baseline="0" dirty="0" smtClean="0">
                  <a:ln>
                    <a:noFill/>
                  </a:ln>
                  <a:solidFill>
                    <a:srgbClr val="CC3300"/>
                  </a:solidFill>
                  <a:effectLst/>
                  <a:latin typeface="+mn-lt"/>
                  <a:cs typeface="Arial" pitchFamily="34" charset="0"/>
                </a:rPr>
                <a:t>gél mátrixban</a:t>
              </a:r>
              <a:endParaRPr kumimoji="0" lang="hu-HU" sz="18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sp>
        <p:nvSpPr>
          <p:cNvPr id="181316" name="Rectangle 68"/>
          <p:cNvSpPr>
            <a:spLocks noChangeArrowheads="1"/>
          </p:cNvSpPr>
          <p:nvPr/>
        </p:nvSpPr>
        <p:spPr bwMode="auto">
          <a:xfrm>
            <a:off x="5816600" y="5529263"/>
            <a:ext cx="20390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dirty="0" err="1" smtClean="0">
                <a:ln>
                  <a:noFill/>
                </a:ln>
                <a:solidFill>
                  <a:srgbClr val="CC3300"/>
                </a:solidFill>
                <a:effectLst/>
                <a:latin typeface="+mn-lt"/>
                <a:cs typeface="Arial" pitchFamily="34" charset="0"/>
              </a:rPr>
              <a:t>Mikrokapszulázás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81317" name="Rectangle 69"/>
          <p:cNvSpPr>
            <a:spLocks noChangeArrowheads="1"/>
          </p:cNvSpPr>
          <p:nvPr/>
        </p:nvSpPr>
        <p:spPr bwMode="auto">
          <a:xfrm rot="16200000">
            <a:off x="7887391" y="3950993"/>
            <a:ext cx="25038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FIZIKAI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MÓDSZEREK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528" y="692696"/>
            <a:ext cx="8533515" cy="53178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352600" y="116632"/>
            <a:ext cx="71513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ENZIMRÖGZÍTÉS MÓDSZEREI - KÉMIAI </a:t>
            </a:r>
            <a:r>
              <a:rPr lang="hu-H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MÓDSZEREK </a:t>
            </a:r>
            <a:r>
              <a:rPr lang="hu-H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hu-HU" sz="2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152800" y="260648"/>
            <a:ext cx="3499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CC3300"/>
                </a:solidFill>
              </a:rPr>
              <a:t>Enzimek tulajdonságai</a:t>
            </a:r>
            <a:endParaRPr lang="hu-HU" sz="2400" b="1" dirty="0">
              <a:solidFill>
                <a:srgbClr val="CC33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00472" y="856357"/>
            <a:ext cx="95050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b="1" dirty="0" smtClean="0">
                <a:solidFill>
                  <a:srgbClr val="CC3300"/>
                </a:solidFill>
                <a:latin typeface="+mn-lt"/>
              </a:rPr>
              <a:t>Csak termodinamikailag lehetséges reakciók  (</a:t>
            </a:r>
            <a:r>
              <a:rPr lang="hu-HU" sz="2400" b="1" dirty="0" smtClean="0">
                <a:solidFill>
                  <a:srgbClr val="CC3300"/>
                </a:solidFill>
                <a:latin typeface="+mn-lt"/>
                <a:sym typeface="Symbol" pitchFamily="18" charset="2"/>
              </a:rPr>
              <a:t>G 0)</a:t>
            </a:r>
          </a:p>
          <a:p>
            <a:pPr>
              <a:lnSpc>
                <a:spcPct val="150000"/>
              </a:lnSpc>
            </a:pPr>
            <a:r>
              <a:rPr lang="hu-HU" sz="2400" b="1" dirty="0" smtClean="0">
                <a:solidFill>
                  <a:srgbClr val="CC3300"/>
                </a:solidFill>
                <a:latin typeface="+mn-lt"/>
                <a:sym typeface="Symbol" pitchFamily="18" charset="2"/>
              </a:rPr>
              <a:t>Reverzibilis reakciók  (de eltolás. elvétel…)</a:t>
            </a:r>
          </a:p>
          <a:p>
            <a:pPr>
              <a:lnSpc>
                <a:spcPct val="150000"/>
              </a:lnSpc>
            </a:pPr>
            <a:r>
              <a:rPr lang="hu-HU" sz="2400" b="1" dirty="0" smtClean="0">
                <a:solidFill>
                  <a:srgbClr val="CC3300"/>
                </a:solidFill>
                <a:latin typeface="+mn-lt"/>
                <a:sym typeface="Symbol" pitchFamily="18" charset="2"/>
              </a:rPr>
              <a:t>Denaturálhatóak  (T, pH, ionerősség, oldószerek)</a:t>
            </a:r>
          </a:p>
          <a:p>
            <a:pPr>
              <a:lnSpc>
                <a:spcPct val="150000"/>
              </a:lnSpc>
            </a:pPr>
            <a:r>
              <a:rPr lang="hu-HU" sz="2400" b="1" dirty="0" smtClean="0">
                <a:solidFill>
                  <a:srgbClr val="CC3300"/>
                </a:solidFill>
                <a:latin typeface="+mn-lt"/>
                <a:sym typeface="Symbol" pitchFamily="18" charset="2"/>
              </a:rPr>
              <a:t>Specifikusak: </a:t>
            </a:r>
            <a:r>
              <a:rPr lang="hu-HU" sz="2400" b="1" dirty="0" err="1" smtClean="0">
                <a:solidFill>
                  <a:srgbClr val="CC3300"/>
                </a:solidFill>
                <a:latin typeface="+mn-lt"/>
                <a:sym typeface="Symbol" pitchFamily="18" charset="2"/>
              </a:rPr>
              <a:t>S-specifitás</a:t>
            </a:r>
            <a:r>
              <a:rPr lang="hu-HU" sz="2400" b="1" dirty="0" smtClean="0">
                <a:solidFill>
                  <a:srgbClr val="CC3300"/>
                </a:solidFill>
                <a:latin typeface="+mn-lt"/>
                <a:sym typeface="Symbol" pitchFamily="18" charset="2"/>
              </a:rPr>
              <a:t>, </a:t>
            </a:r>
            <a:r>
              <a:rPr lang="hu-HU" sz="2400" b="1" dirty="0" err="1" smtClean="0">
                <a:solidFill>
                  <a:srgbClr val="CC3300"/>
                </a:solidFill>
                <a:latin typeface="+mn-lt"/>
                <a:sym typeface="Symbol" pitchFamily="18" charset="2"/>
              </a:rPr>
              <a:t>csoport-specifitás</a:t>
            </a:r>
            <a:r>
              <a:rPr lang="hu-HU" sz="2400" b="1" dirty="0" smtClean="0">
                <a:solidFill>
                  <a:srgbClr val="CC3300"/>
                </a:solidFill>
                <a:latin typeface="+mn-lt"/>
                <a:sym typeface="Symbol" pitchFamily="18" charset="2"/>
              </a:rPr>
              <a:t>, </a:t>
            </a:r>
            <a:r>
              <a:rPr lang="hu-HU" sz="2400" b="1" dirty="0" err="1" smtClean="0">
                <a:solidFill>
                  <a:srgbClr val="CC3300"/>
                </a:solidFill>
                <a:latin typeface="+mn-lt"/>
                <a:sym typeface="Symbol" pitchFamily="18" charset="2"/>
              </a:rPr>
              <a:t>sztereo-specifitás</a:t>
            </a:r>
            <a:endParaRPr lang="hu-HU" sz="2400" b="1" dirty="0" smtClean="0">
              <a:solidFill>
                <a:srgbClr val="CC3300"/>
              </a:solidFill>
              <a:latin typeface="+mn-lt"/>
              <a:sym typeface="Symbol" pitchFamily="18" charset="2"/>
            </a:endParaRPr>
          </a:p>
          <a:p>
            <a:pPr>
              <a:lnSpc>
                <a:spcPct val="150000"/>
              </a:lnSpc>
            </a:pPr>
            <a:r>
              <a:rPr lang="hu-HU" sz="2400" b="1" dirty="0" smtClean="0">
                <a:solidFill>
                  <a:srgbClr val="CC3300"/>
                </a:solidFill>
              </a:rPr>
              <a:t>Nagyobb reakcióképesség</a:t>
            </a:r>
          </a:p>
          <a:p>
            <a:pPr>
              <a:lnSpc>
                <a:spcPct val="150000"/>
              </a:lnSpc>
            </a:pPr>
            <a:r>
              <a:rPr lang="hu-HU" sz="2400" b="1" dirty="0" smtClean="0">
                <a:solidFill>
                  <a:srgbClr val="CC3300"/>
                </a:solidFill>
                <a:sym typeface="Symbol" pitchFamily="18" charset="2"/>
              </a:rPr>
              <a:t>Enyhébb reakciókörülmények</a:t>
            </a:r>
          </a:p>
          <a:p>
            <a:pPr>
              <a:lnSpc>
                <a:spcPct val="150000"/>
              </a:lnSpc>
            </a:pPr>
            <a:r>
              <a:rPr lang="hu-HU" sz="2400" b="1" dirty="0" smtClean="0">
                <a:solidFill>
                  <a:srgbClr val="CC3300"/>
                </a:solidFill>
                <a:sym typeface="Symbol" pitchFamily="18" charset="2"/>
              </a:rPr>
              <a:t>Nagyobb reakció </a:t>
            </a:r>
            <a:r>
              <a:rPr lang="hu-HU" sz="2400" b="1" dirty="0" err="1" smtClean="0">
                <a:solidFill>
                  <a:srgbClr val="CC3300"/>
                </a:solidFill>
                <a:sym typeface="Symbol" pitchFamily="18" charset="2"/>
              </a:rPr>
              <a:t>specificitás</a:t>
            </a:r>
            <a:endParaRPr lang="hu-HU" sz="2400" b="1" dirty="0" smtClean="0">
              <a:solidFill>
                <a:srgbClr val="CC3300"/>
              </a:solidFill>
              <a:sym typeface="Symbol" pitchFamily="18" charset="2"/>
            </a:endParaRPr>
          </a:p>
          <a:p>
            <a:pPr>
              <a:lnSpc>
                <a:spcPct val="150000"/>
              </a:lnSpc>
            </a:pPr>
            <a:r>
              <a:rPr lang="hu-HU" sz="2400" b="1" dirty="0" err="1" smtClean="0">
                <a:solidFill>
                  <a:srgbClr val="CC3300"/>
                </a:solidFill>
                <a:sym typeface="Symbol" pitchFamily="18" charset="2"/>
              </a:rPr>
              <a:t>Regulálhatóság</a:t>
            </a:r>
            <a:endParaRPr lang="hu-HU" sz="2400" b="1" dirty="0" smtClean="0">
              <a:solidFill>
                <a:srgbClr val="CC3300"/>
              </a:solidFill>
              <a:sym typeface="Symbol" pitchFamily="18" charset="2"/>
            </a:endParaRPr>
          </a:p>
          <a:p>
            <a:pPr>
              <a:lnSpc>
                <a:spcPct val="150000"/>
              </a:lnSpc>
            </a:pPr>
            <a:endParaRPr lang="hu-HU" sz="2400" b="1" dirty="0" smtClean="0">
              <a:solidFill>
                <a:srgbClr val="CC3300"/>
              </a:solidFill>
              <a:latin typeface="+mn-lt"/>
              <a:sym typeface="Symbol" pitchFamily="18" charset="2"/>
            </a:endParaRPr>
          </a:p>
          <a:p>
            <a:pPr>
              <a:lnSpc>
                <a:spcPct val="150000"/>
              </a:lnSpc>
            </a:pPr>
            <a:endParaRPr lang="hu-HU" sz="2400" b="1" dirty="0" smtClean="0">
              <a:solidFill>
                <a:srgbClr val="CC3300"/>
              </a:solidFill>
              <a:latin typeface="+mn-lt"/>
              <a:sym typeface="Symbol" pitchFamily="18" charset="2"/>
            </a:endParaRPr>
          </a:p>
          <a:p>
            <a:endParaRPr lang="hu-HU" sz="2400" b="1" dirty="0">
              <a:solidFill>
                <a:srgbClr val="CC33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741231" y="620713"/>
            <a:ext cx="858004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 err="1">
                <a:solidFill>
                  <a:srgbClr val="CC3300"/>
                </a:solidFill>
              </a:rPr>
              <a:t>Kovalens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en-GB" sz="2000" dirty="0" err="1">
                <a:solidFill>
                  <a:srgbClr val="CC3300"/>
                </a:solidFill>
              </a:rPr>
              <a:t>kötés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en-GB" sz="2000" dirty="0" err="1">
                <a:solidFill>
                  <a:srgbClr val="CC3300"/>
                </a:solidFill>
              </a:rPr>
              <a:t>nem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en-GB" sz="2000" dirty="0" err="1">
                <a:solidFill>
                  <a:srgbClr val="CC3300"/>
                </a:solidFill>
              </a:rPr>
              <a:t>esszenciális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en-GB" sz="2000" dirty="0" err="1">
                <a:solidFill>
                  <a:srgbClr val="CC3300"/>
                </a:solidFill>
              </a:rPr>
              <a:t>aminosav</a:t>
            </a:r>
            <a:r>
              <a:rPr lang="en-GB" sz="2000" dirty="0">
                <a:solidFill>
                  <a:srgbClr val="CC3300"/>
                </a:solidFill>
              </a:rPr>
              <a:t>-</a:t>
            </a:r>
            <a:r>
              <a:rPr lang="hu-HU" sz="2000" dirty="0">
                <a:solidFill>
                  <a:srgbClr val="CC3300"/>
                </a:solidFill>
              </a:rPr>
              <a:t>oldallánc</a:t>
            </a:r>
            <a:r>
              <a:rPr lang="en-GB" sz="2000" dirty="0">
                <a:solidFill>
                  <a:srgbClr val="CC3300"/>
                </a:solidFill>
              </a:rPr>
              <a:t>(!) </a:t>
            </a:r>
            <a:r>
              <a:rPr lang="hu-HU" sz="2000" dirty="0">
                <a:solidFill>
                  <a:srgbClr val="CC3300"/>
                </a:solidFill>
              </a:rPr>
              <a:t> és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en-GB" sz="2000" dirty="0" err="1">
                <a:solidFill>
                  <a:srgbClr val="CC3300"/>
                </a:solidFill>
              </a:rPr>
              <a:t>vizben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en-GB" sz="2000" dirty="0" err="1">
                <a:solidFill>
                  <a:srgbClr val="CC3300"/>
                </a:solidFill>
              </a:rPr>
              <a:t>nem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en-GB" sz="2000" dirty="0" err="1">
                <a:solidFill>
                  <a:srgbClr val="CC3300"/>
                </a:solidFill>
              </a:rPr>
              <a:t>oldódó</a:t>
            </a:r>
            <a:r>
              <a:rPr lang="en-GB" sz="2000" dirty="0">
                <a:solidFill>
                  <a:srgbClr val="CC3300"/>
                </a:solidFill>
              </a:rPr>
              <a:t>, </a:t>
            </a:r>
            <a:r>
              <a:rPr lang="en-GB" sz="2000" dirty="0" err="1">
                <a:solidFill>
                  <a:srgbClr val="CC3300"/>
                </a:solidFill>
              </a:rPr>
              <a:t>funkciós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en-GB" sz="2000" dirty="0" err="1">
                <a:solidFill>
                  <a:srgbClr val="CC3300"/>
                </a:solidFill>
              </a:rPr>
              <a:t>csoporttal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en-GB" sz="2000" dirty="0" err="1">
                <a:solidFill>
                  <a:srgbClr val="CC3300"/>
                </a:solidFill>
              </a:rPr>
              <a:t>ellátott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en-GB" sz="2000" dirty="0" err="1">
                <a:solidFill>
                  <a:srgbClr val="CC3300"/>
                </a:solidFill>
              </a:rPr>
              <a:t>hordozó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en-GB" sz="2000" dirty="0" err="1">
                <a:solidFill>
                  <a:srgbClr val="CC3300"/>
                </a:solidFill>
              </a:rPr>
              <a:t>mátrix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en-GB" sz="2000" dirty="0" err="1">
                <a:solidFill>
                  <a:srgbClr val="CC3300"/>
                </a:solidFill>
              </a:rPr>
              <a:t>között</a:t>
            </a:r>
            <a:endParaRPr lang="hu-HU" sz="2000" dirty="0">
              <a:solidFill>
                <a:srgbClr val="CC3300"/>
              </a:solidFill>
            </a:endParaRPr>
          </a:p>
          <a:p>
            <a:endParaRPr lang="en-GB" sz="2000" dirty="0">
              <a:solidFill>
                <a:srgbClr val="CC3300"/>
              </a:solidFill>
            </a:endParaRPr>
          </a:p>
          <a:p>
            <a:r>
              <a:rPr lang="en-GB" sz="2000" dirty="0">
                <a:solidFill>
                  <a:srgbClr val="CC3300"/>
                </a:solidFill>
              </a:rPr>
              <a:t>		X  +  E       </a:t>
            </a:r>
            <a:r>
              <a:rPr lang="hu-HU" sz="2000" dirty="0">
                <a:solidFill>
                  <a:srgbClr val="CC3300"/>
                </a:solidFill>
              </a:rPr>
              <a:t>                   </a:t>
            </a:r>
            <a:r>
              <a:rPr lang="en-GB" sz="2000" dirty="0">
                <a:solidFill>
                  <a:srgbClr val="CC3300"/>
                </a:solidFill>
              </a:rPr>
              <a:t>E  +  X</a:t>
            </a:r>
          </a:p>
          <a:p>
            <a:endParaRPr lang="hu-HU" sz="2000" dirty="0">
              <a:solidFill>
                <a:srgbClr val="CC3300"/>
              </a:solidFill>
            </a:endParaRPr>
          </a:p>
          <a:p>
            <a:r>
              <a:rPr lang="en-GB" sz="2400" b="1" dirty="0" err="1">
                <a:solidFill>
                  <a:srgbClr val="CC3300"/>
                </a:solidFill>
              </a:rPr>
              <a:t>Hordozó</a:t>
            </a:r>
            <a:r>
              <a:rPr lang="hu-HU" sz="2000" dirty="0">
                <a:solidFill>
                  <a:srgbClr val="CC3300"/>
                </a:solidFill>
              </a:rPr>
              <a:t>: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en-GB" sz="2000" b="1" dirty="0" err="1">
                <a:solidFill>
                  <a:srgbClr val="CC3300"/>
                </a:solidFill>
              </a:rPr>
              <a:t>természetes</a:t>
            </a:r>
            <a:r>
              <a:rPr lang="en-GB" sz="2000" b="1" dirty="0">
                <a:solidFill>
                  <a:srgbClr val="CC3300"/>
                </a:solidFill>
              </a:rPr>
              <a:t> </a:t>
            </a:r>
            <a:r>
              <a:rPr lang="en-GB" sz="2000" b="1" dirty="0" err="1">
                <a:solidFill>
                  <a:srgbClr val="CC3300"/>
                </a:solidFill>
              </a:rPr>
              <a:t>polimer</a:t>
            </a:r>
            <a:r>
              <a:rPr lang="hu-HU" sz="2000" dirty="0">
                <a:solidFill>
                  <a:srgbClr val="CC3300"/>
                </a:solidFill>
              </a:rPr>
              <a:t>: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hu-HU" sz="2000" i="1" u="sng" dirty="0" err="1" smtClean="0">
                <a:solidFill>
                  <a:srgbClr val="CC3300"/>
                </a:solidFill>
              </a:rPr>
              <a:t>agar</a:t>
            </a:r>
            <a:r>
              <a:rPr lang="hu-HU" sz="2000" i="1" u="sng" dirty="0" smtClean="0">
                <a:solidFill>
                  <a:srgbClr val="CC3300"/>
                </a:solidFill>
              </a:rPr>
              <a:t>, </a:t>
            </a:r>
            <a:r>
              <a:rPr lang="hu-HU" sz="2000" i="1" u="sng" dirty="0" err="1" smtClean="0">
                <a:solidFill>
                  <a:srgbClr val="CC3300"/>
                </a:solidFill>
              </a:rPr>
              <a:t>agaróz</a:t>
            </a:r>
            <a:r>
              <a:rPr lang="hu-HU" sz="2000" i="1" u="sng" dirty="0" smtClean="0">
                <a:solidFill>
                  <a:srgbClr val="CC3300"/>
                </a:solidFill>
              </a:rPr>
              <a:t>, kitin, cellulóz, </a:t>
            </a:r>
            <a:r>
              <a:rPr lang="en-GB" sz="2000" i="1" dirty="0" err="1" smtClean="0">
                <a:solidFill>
                  <a:srgbClr val="CC3300"/>
                </a:solidFill>
              </a:rPr>
              <a:t>kollagén</a:t>
            </a:r>
            <a:r>
              <a:rPr lang="en-GB" sz="2000" i="1" dirty="0">
                <a:solidFill>
                  <a:srgbClr val="CC3300"/>
                </a:solidFill>
              </a:rPr>
              <a:t>,</a:t>
            </a:r>
            <a:r>
              <a:rPr lang="hu-HU" sz="2000" i="1" dirty="0">
                <a:solidFill>
                  <a:srgbClr val="CC3300"/>
                </a:solidFill>
              </a:rPr>
              <a:t>...</a:t>
            </a:r>
            <a:r>
              <a:rPr lang="en-GB" sz="2000" dirty="0">
                <a:solidFill>
                  <a:srgbClr val="CC3300"/>
                </a:solidFill>
              </a:rPr>
              <a:t>, </a:t>
            </a:r>
            <a:r>
              <a:rPr lang="hu-HU" sz="2000" dirty="0">
                <a:solidFill>
                  <a:srgbClr val="CC3300"/>
                </a:solidFill>
              </a:rPr>
              <a:t>   	     </a:t>
            </a:r>
            <a:r>
              <a:rPr lang="en-GB" sz="2000" b="1" dirty="0" err="1">
                <a:solidFill>
                  <a:srgbClr val="CC3300"/>
                </a:solidFill>
              </a:rPr>
              <a:t>szintetikus</a:t>
            </a:r>
            <a:r>
              <a:rPr lang="en-GB" sz="2000" b="1" dirty="0">
                <a:solidFill>
                  <a:srgbClr val="CC3300"/>
                </a:solidFill>
              </a:rPr>
              <a:t> </a:t>
            </a:r>
            <a:r>
              <a:rPr lang="en-GB" sz="2000" b="1" dirty="0" err="1">
                <a:solidFill>
                  <a:srgbClr val="CC3300"/>
                </a:solidFill>
              </a:rPr>
              <a:t>polimer</a:t>
            </a:r>
            <a:r>
              <a:rPr lang="hu-HU" sz="2000" dirty="0">
                <a:solidFill>
                  <a:srgbClr val="CC3300"/>
                </a:solidFill>
              </a:rPr>
              <a:t>: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hu-HU" sz="2000" dirty="0">
                <a:solidFill>
                  <a:srgbClr val="CC3300"/>
                </a:solidFill>
              </a:rPr>
              <a:t>  </a:t>
            </a:r>
            <a:r>
              <a:rPr lang="en-GB" sz="2000" i="1" dirty="0" err="1">
                <a:solidFill>
                  <a:srgbClr val="CC3300"/>
                </a:solidFill>
              </a:rPr>
              <a:t>poliuretán</a:t>
            </a:r>
            <a:r>
              <a:rPr lang="en-GB" sz="2000" dirty="0">
                <a:solidFill>
                  <a:srgbClr val="CC3300"/>
                </a:solidFill>
              </a:rPr>
              <a:t>, </a:t>
            </a:r>
            <a:r>
              <a:rPr lang="en-GB" sz="2000" i="1" dirty="0" err="1">
                <a:solidFill>
                  <a:srgbClr val="CC3300"/>
                </a:solidFill>
              </a:rPr>
              <a:t>polisztirol</a:t>
            </a:r>
            <a:r>
              <a:rPr lang="en-GB" sz="2000" i="1" dirty="0">
                <a:solidFill>
                  <a:srgbClr val="CC3300"/>
                </a:solidFill>
              </a:rPr>
              <a:t>, nylon</a:t>
            </a:r>
            <a:r>
              <a:rPr lang="en-GB" sz="2000" dirty="0">
                <a:solidFill>
                  <a:srgbClr val="CC3300"/>
                </a:solidFill>
              </a:rPr>
              <a:t>, </a:t>
            </a:r>
            <a:r>
              <a:rPr lang="hu-HU" sz="2000" dirty="0">
                <a:solidFill>
                  <a:srgbClr val="CC3300"/>
                </a:solidFill>
              </a:rPr>
              <a:t>..</a:t>
            </a:r>
            <a:r>
              <a:rPr lang="en-GB" sz="2000" dirty="0">
                <a:solidFill>
                  <a:srgbClr val="CC3300"/>
                </a:solidFill>
              </a:rPr>
              <a:t>., </a:t>
            </a:r>
            <a:endParaRPr lang="hu-HU" sz="2000" dirty="0">
              <a:solidFill>
                <a:srgbClr val="CC3300"/>
              </a:solidFill>
            </a:endParaRPr>
          </a:p>
          <a:p>
            <a:r>
              <a:rPr lang="hu-HU" sz="2000" dirty="0">
                <a:solidFill>
                  <a:srgbClr val="CC3300"/>
                </a:solidFill>
              </a:rPr>
              <a:t>                   </a:t>
            </a:r>
            <a:r>
              <a:rPr lang="en-GB" sz="2000" b="1" dirty="0" err="1">
                <a:solidFill>
                  <a:srgbClr val="CC3300"/>
                </a:solidFill>
              </a:rPr>
              <a:t>szervetlen</a:t>
            </a:r>
            <a:r>
              <a:rPr lang="en-GB" sz="2000" b="1" dirty="0">
                <a:solidFill>
                  <a:srgbClr val="CC3300"/>
                </a:solidFill>
              </a:rPr>
              <a:t> </a:t>
            </a:r>
            <a:r>
              <a:rPr lang="en-GB" sz="2000" b="1" dirty="0" err="1">
                <a:solidFill>
                  <a:srgbClr val="CC3300"/>
                </a:solidFill>
              </a:rPr>
              <a:t>hordozók</a:t>
            </a:r>
            <a:r>
              <a:rPr lang="hu-HU" sz="2000" i="1" dirty="0">
                <a:solidFill>
                  <a:srgbClr val="CC3300"/>
                </a:solidFill>
              </a:rPr>
              <a:t>: </a:t>
            </a:r>
            <a:r>
              <a:rPr lang="en-GB" sz="2000" i="1" dirty="0">
                <a:solidFill>
                  <a:srgbClr val="CC3300"/>
                </a:solidFill>
              </a:rPr>
              <a:t> </a:t>
            </a:r>
            <a:r>
              <a:rPr lang="en-GB" sz="2000" i="1" dirty="0" err="1">
                <a:solidFill>
                  <a:srgbClr val="CC3300"/>
                </a:solidFill>
              </a:rPr>
              <a:t>üveg</a:t>
            </a:r>
            <a:r>
              <a:rPr lang="en-GB" sz="2000" i="1" dirty="0">
                <a:solidFill>
                  <a:srgbClr val="CC3300"/>
                </a:solidFill>
              </a:rPr>
              <a:t>, </a:t>
            </a:r>
            <a:r>
              <a:rPr lang="en-GB" sz="2000" i="1" dirty="0" err="1">
                <a:solidFill>
                  <a:srgbClr val="CC3300"/>
                </a:solidFill>
              </a:rPr>
              <a:t>alumínium</a:t>
            </a:r>
            <a:r>
              <a:rPr lang="en-GB" sz="2000" i="1" dirty="0">
                <a:solidFill>
                  <a:srgbClr val="CC3300"/>
                </a:solidFill>
              </a:rPr>
              <a:t>,  </a:t>
            </a:r>
            <a:r>
              <a:rPr lang="en-GB" sz="2000" i="1" dirty="0" err="1">
                <a:solidFill>
                  <a:srgbClr val="CC3300"/>
                </a:solidFill>
              </a:rPr>
              <a:t>szilikagél</a:t>
            </a:r>
            <a:r>
              <a:rPr lang="en-GB" sz="2000" i="1" dirty="0">
                <a:solidFill>
                  <a:srgbClr val="CC3300"/>
                </a:solidFill>
              </a:rPr>
              <a:t>,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</a:p>
          <a:p>
            <a:endParaRPr lang="hu-HU" sz="2000" dirty="0">
              <a:solidFill>
                <a:srgbClr val="CC3300"/>
              </a:solidFill>
            </a:endParaRPr>
          </a:p>
          <a:p>
            <a:r>
              <a:rPr lang="hu-HU" sz="2400" b="1" dirty="0">
                <a:solidFill>
                  <a:srgbClr val="CC3300"/>
                </a:solidFill>
              </a:rPr>
              <a:t>Kovalens </a:t>
            </a:r>
            <a:r>
              <a:rPr lang="en-GB" sz="2400" b="1" dirty="0" err="1">
                <a:solidFill>
                  <a:srgbClr val="CC3300"/>
                </a:solidFill>
              </a:rPr>
              <a:t>kötés</a:t>
            </a:r>
            <a:r>
              <a:rPr lang="en-GB" sz="2400" b="1" dirty="0">
                <a:solidFill>
                  <a:srgbClr val="CC3300"/>
                </a:solidFill>
              </a:rPr>
              <a:t> </a:t>
            </a:r>
            <a:r>
              <a:rPr lang="en-GB" sz="2400" b="1" dirty="0" err="1">
                <a:solidFill>
                  <a:srgbClr val="CC3300"/>
                </a:solidFill>
              </a:rPr>
              <a:t>kialakítás</a:t>
            </a:r>
            <a:r>
              <a:rPr lang="hu-HU" sz="2400" b="1" dirty="0">
                <a:solidFill>
                  <a:srgbClr val="CC3300"/>
                </a:solidFill>
              </a:rPr>
              <a:t>a:</a:t>
            </a:r>
          </a:p>
          <a:p>
            <a:r>
              <a:rPr lang="en-GB" sz="2000" dirty="0" err="1">
                <a:solidFill>
                  <a:srgbClr val="CC3300"/>
                </a:solidFill>
              </a:rPr>
              <a:t>szabad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en-GB" sz="2000" dirty="0">
                <a:solidFill>
                  <a:srgbClr val="CC3300"/>
                </a:solidFill>
                <a:sym typeface="Symbol" pitchFamily="18" charset="2"/>
              </a:rPr>
              <a:t></a:t>
            </a:r>
            <a:r>
              <a:rPr lang="en-GB" sz="2000" dirty="0">
                <a:solidFill>
                  <a:srgbClr val="CC3300"/>
                </a:solidFill>
              </a:rPr>
              <a:t>-,  </a:t>
            </a:r>
            <a:r>
              <a:rPr lang="el-GR" sz="2000" dirty="0">
                <a:solidFill>
                  <a:srgbClr val="CC3300"/>
                </a:solidFill>
                <a:cs typeface="Times New Roman" pitchFamily="18" charset="0"/>
              </a:rPr>
              <a:t>β</a:t>
            </a:r>
            <a:r>
              <a:rPr lang="en-GB" sz="2000" dirty="0">
                <a:solidFill>
                  <a:srgbClr val="CC3300"/>
                </a:solidFill>
              </a:rPr>
              <a:t>-  </a:t>
            </a:r>
            <a:r>
              <a:rPr lang="en-GB" sz="2000" dirty="0" err="1">
                <a:solidFill>
                  <a:srgbClr val="CC3300"/>
                </a:solidFill>
              </a:rPr>
              <a:t>vagy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el-GR" sz="2000" dirty="0">
                <a:solidFill>
                  <a:srgbClr val="CC3300"/>
                </a:solidFill>
                <a:cs typeface="Times New Roman" pitchFamily="18" charset="0"/>
              </a:rPr>
              <a:t>γ</a:t>
            </a:r>
            <a:r>
              <a:rPr lang="en-GB" sz="2000" dirty="0">
                <a:solidFill>
                  <a:srgbClr val="CC3300"/>
                </a:solidFill>
              </a:rPr>
              <a:t>-</a:t>
            </a:r>
            <a:r>
              <a:rPr lang="hu-HU" sz="2000" dirty="0">
                <a:solidFill>
                  <a:srgbClr val="CC3300"/>
                </a:solidFill>
              </a:rPr>
              <a:t>COOH ,     </a:t>
            </a:r>
            <a:r>
              <a:rPr lang="en-GB" dirty="0">
                <a:solidFill>
                  <a:srgbClr val="CC3300"/>
                </a:solidFill>
                <a:latin typeface="Garamond" pitchFamily="18" charset="0"/>
                <a:sym typeface="Symbol" pitchFamily="18" charset="2"/>
              </a:rPr>
              <a:t></a:t>
            </a:r>
            <a:r>
              <a:rPr lang="hu-HU" dirty="0">
                <a:solidFill>
                  <a:srgbClr val="CC3300"/>
                </a:solidFill>
                <a:latin typeface="Garamond" pitchFamily="18" charset="0"/>
              </a:rPr>
              <a:t> </a:t>
            </a:r>
            <a:r>
              <a:rPr lang="en-GB" sz="2000" dirty="0">
                <a:solidFill>
                  <a:srgbClr val="CC3300"/>
                </a:solidFill>
              </a:rPr>
              <a:t>-</a:t>
            </a:r>
            <a:r>
              <a:rPr lang="hu-HU" sz="2000" dirty="0">
                <a:solidFill>
                  <a:srgbClr val="CC3300"/>
                </a:solidFill>
              </a:rPr>
              <a:t>,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el-GR" dirty="0">
                <a:solidFill>
                  <a:srgbClr val="CC3300"/>
                </a:solidFill>
                <a:latin typeface="Garamond" pitchFamily="18" charset="0"/>
              </a:rPr>
              <a:t>β</a:t>
            </a:r>
            <a:r>
              <a:rPr lang="en-GB" dirty="0">
                <a:solidFill>
                  <a:srgbClr val="CC3300"/>
                </a:solidFill>
                <a:latin typeface="Garamond" pitchFamily="18" charset="0"/>
              </a:rPr>
              <a:t> </a:t>
            </a:r>
            <a:r>
              <a:rPr lang="en-GB" sz="2000" dirty="0">
                <a:solidFill>
                  <a:srgbClr val="CC3300"/>
                </a:solidFill>
              </a:rPr>
              <a:t>–</a:t>
            </a:r>
            <a:r>
              <a:rPr lang="hu-HU" sz="2000" dirty="0">
                <a:solidFill>
                  <a:srgbClr val="CC3300"/>
                </a:solidFill>
              </a:rPr>
              <a:t>NH</a:t>
            </a:r>
            <a:r>
              <a:rPr lang="hu-HU" sz="2000" baseline="-25000" dirty="0">
                <a:solidFill>
                  <a:srgbClr val="CC3300"/>
                </a:solidFill>
              </a:rPr>
              <a:t>2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en-GB" sz="2000" dirty="0" err="1">
                <a:solidFill>
                  <a:srgbClr val="CC3300"/>
                </a:solidFill>
              </a:rPr>
              <a:t>csoportok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endParaRPr lang="hu-HU" sz="2000" dirty="0">
              <a:solidFill>
                <a:srgbClr val="CC3300"/>
              </a:solidFill>
            </a:endParaRPr>
          </a:p>
          <a:p>
            <a:r>
              <a:rPr lang="en-GB" sz="2000" dirty="0" err="1">
                <a:solidFill>
                  <a:srgbClr val="CC3300"/>
                </a:solidFill>
              </a:rPr>
              <a:t>fenil</a:t>
            </a:r>
            <a:r>
              <a:rPr lang="en-GB" sz="2000" dirty="0">
                <a:solidFill>
                  <a:srgbClr val="CC3300"/>
                </a:solidFill>
              </a:rPr>
              <a:t>-, </a:t>
            </a:r>
            <a:r>
              <a:rPr lang="hu-HU" sz="2000" dirty="0">
                <a:solidFill>
                  <a:srgbClr val="CC3300"/>
                </a:solidFill>
              </a:rPr>
              <a:t>OH</a:t>
            </a:r>
            <a:r>
              <a:rPr lang="en-GB" sz="2000" dirty="0">
                <a:solidFill>
                  <a:srgbClr val="CC3300"/>
                </a:solidFill>
              </a:rPr>
              <a:t>-, </a:t>
            </a:r>
            <a:r>
              <a:rPr lang="hu-HU" sz="2000" dirty="0">
                <a:solidFill>
                  <a:srgbClr val="CC3300"/>
                </a:solidFill>
              </a:rPr>
              <a:t>SH</a:t>
            </a:r>
            <a:r>
              <a:rPr lang="en-GB" sz="2000" dirty="0">
                <a:solidFill>
                  <a:srgbClr val="CC3300"/>
                </a:solidFill>
              </a:rPr>
              <a:t>- </a:t>
            </a:r>
            <a:r>
              <a:rPr lang="en-GB" sz="2000" dirty="0" err="1">
                <a:solidFill>
                  <a:srgbClr val="CC3300"/>
                </a:solidFill>
              </a:rPr>
              <a:t>vagy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en-GB" sz="2000" dirty="0" err="1">
                <a:solidFill>
                  <a:srgbClr val="CC3300"/>
                </a:solidFill>
              </a:rPr>
              <a:t>imidazol-csoportok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endParaRPr lang="hu-HU" sz="2000" dirty="0">
              <a:solidFill>
                <a:srgbClr val="CC3300"/>
              </a:solidFill>
            </a:endParaRPr>
          </a:p>
          <a:p>
            <a:endParaRPr lang="hu-HU" sz="2000" dirty="0">
              <a:solidFill>
                <a:srgbClr val="CC3300"/>
              </a:solidFill>
            </a:endParaRPr>
          </a:p>
          <a:p>
            <a:r>
              <a:rPr lang="hu-HU" sz="2000" dirty="0">
                <a:solidFill>
                  <a:srgbClr val="CC3300"/>
                </a:solidFill>
              </a:rPr>
              <a:t>LÉPÉSEK:</a:t>
            </a:r>
            <a:endParaRPr lang="en-GB" sz="2000" dirty="0">
              <a:solidFill>
                <a:srgbClr val="CC3300"/>
              </a:solidFill>
            </a:endParaRPr>
          </a:p>
          <a:p>
            <a:r>
              <a:rPr lang="en-GB" sz="2000" b="1" dirty="0">
                <a:solidFill>
                  <a:srgbClr val="CC3300"/>
                </a:solidFill>
              </a:rPr>
              <a:t>1.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hu-HU" sz="2000" dirty="0" smtClean="0">
                <a:solidFill>
                  <a:srgbClr val="CC3300"/>
                </a:solidFill>
              </a:rPr>
              <a:t>a h</a:t>
            </a:r>
            <a:r>
              <a:rPr lang="en-GB" sz="2000" dirty="0" err="1" smtClean="0">
                <a:solidFill>
                  <a:srgbClr val="CC3300"/>
                </a:solidFill>
              </a:rPr>
              <a:t>ordozó</a:t>
            </a:r>
            <a:r>
              <a:rPr lang="en-GB" sz="2000" dirty="0" smtClean="0">
                <a:solidFill>
                  <a:srgbClr val="CC3300"/>
                </a:solidFill>
              </a:rPr>
              <a:t> </a:t>
            </a:r>
            <a:r>
              <a:rPr lang="en-GB" sz="2000" dirty="0" err="1">
                <a:solidFill>
                  <a:srgbClr val="CC3300"/>
                </a:solidFill>
              </a:rPr>
              <a:t>aktiválása</a:t>
            </a:r>
            <a:r>
              <a:rPr lang="en-GB" sz="2000" dirty="0">
                <a:solidFill>
                  <a:srgbClr val="CC3300"/>
                </a:solidFill>
              </a:rPr>
              <a:t> (</a:t>
            </a:r>
            <a:r>
              <a:rPr lang="hu-HU" sz="2000" dirty="0">
                <a:solidFill>
                  <a:srgbClr val="CC3300"/>
                </a:solidFill>
              </a:rPr>
              <a:t> </a:t>
            </a:r>
            <a:r>
              <a:rPr lang="hu-HU" sz="2000" dirty="0" smtClean="0">
                <a:solidFill>
                  <a:srgbClr val="CC3300"/>
                </a:solidFill>
              </a:rPr>
              <a:t>KAR </a:t>
            </a:r>
            <a:r>
              <a:rPr lang="hu-HU" sz="2000" dirty="0">
                <a:solidFill>
                  <a:srgbClr val="CC3300"/>
                </a:solidFill>
              </a:rPr>
              <a:t>és </a:t>
            </a:r>
            <a:r>
              <a:rPr lang="en-GB" sz="2000" dirty="0">
                <a:solidFill>
                  <a:srgbClr val="CC3300"/>
                </a:solidFill>
              </a:rPr>
              <a:t>-X, </a:t>
            </a:r>
            <a:r>
              <a:rPr lang="en-GB" sz="2000" dirty="0" err="1">
                <a:solidFill>
                  <a:srgbClr val="CC3300"/>
                </a:solidFill>
              </a:rPr>
              <a:t>reaktiv</a:t>
            </a:r>
            <a:r>
              <a:rPr lang="en-GB" sz="2000" dirty="0">
                <a:solidFill>
                  <a:srgbClr val="CC3300"/>
                </a:solidFill>
              </a:rPr>
              <a:t>  </a:t>
            </a:r>
            <a:r>
              <a:rPr lang="en-GB" sz="2000" dirty="0" err="1">
                <a:solidFill>
                  <a:srgbClr val="CC3300"/>
                </a:solidFill>
              </a:rPr>
              <a:t>csoport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en-GB" sz="2000" dirty="0" err="1">
                <a:solidFill>
                  <a:srgbClr val="CC3300"/>
                </a:solidFill>
              </a:rPr>
              <a:t>felvitele</a:t>
            </a:r>
            <a:r>
              <a:rPr lang="hu-HU" sz="2000" dirty="0">
                <a:solidFill>
                  <a:srgbClr val="CC3300"/>
                </a:solidFill>
              </a:rPr>
              <a:t>)</a:t>
            </a:r>
            <a:r>
              <a:rPr lang="en-GB" sz="2000" dirty="0">
                <a:solidFill>
                  <a:srgbClr val="CC3300"/>
                </a:solidFill>
              </a:rPr>
              <a:t>, </a:t>
            </a:r>
          </a:p>
          <a:p>
            <a:r>
              <a:rPr lang="en-GB" sz="2000" b="1" dirty="0">
                <a:solidFill>
                  <a:srgbClr val="CC3300"/>
                </a:solidFill>
              </a:rPr>
              <a:t>2.</a:t>
            </a:r>
            <a:r>
              <a:rPr lang="en-GB" sz="2000" dirty="0">
                <a:solidFill>
                  <a:srgbClr val="CC3300"/>
                </a:solidFill>
              </a:rPr>
              <a:t> a </a:t>
            </a:r>
            <a:r>
              <a:rPr lang="en-GB" sz="2000" dirty="0" err="1">
                <a:solidFill>
                  <a:srgbClr val="CC3300"/>
                </a:solidFill>
              </a:rPr>
              <a:t>kovalens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en-GB" sz="2000" dirty="0" err="1">
                <a:solidFill>
                  <a:srgbClr val="CC3300"/>
                </a:solidFill>
              </a:rPr>
              <a:t>kötés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en-GB" sz="2000" dirty="0" err="1">
                <a:solidFill>
                  <a:srgbClr val="CC3300"/>
                </a:solidFill>
              </a:rPr>
              <a:t>létrehozása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en-GB" sz="2000" dirty="0" err="1">
                <a:solidFill>
                  <a:srgbClr val="CC3300"/>
                </a:solidFill>
              </a:rPr>
              <a:t>az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en-GB" sz="2000" dirty="0" err="1">
                <a:solidFill>
                  <a:srgbClr val="CC3300"/>
                </a:solidFill>
              </a:rPr>
              <a:t>enzim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en-GB" sz="2000" dirty="0" err="1">
                <a:solidFill>
                  <a:srgbClr val="CC3300"/>
                </a:solidFill>
              </a:rPr>
              <a:t>és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en-GB" sz="2000" dirty="0" err="1">
                <a:solidFill>
                  <a:srgbClr val="CC3300"/>
                </a:solidFill>
              </a:rPr>
              <a:t>az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en-GB" sz="2000" dirty="0" err="1">
                <a:solidFill>
                  <a:srgbClr val="CC3300"/>
                </a:solidFill>
              </a:rPr>
              <a:t>aktivált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en-GB" sz="2000" dirty="0" err="1">
                <a:solidFill>
                  <a:srgbClr val="CC3300"/>
                </a:solidFill>
              </a:rPr>
              <a:t>hordozó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en-GB" sz="2000" dirty="0" err="1">
                <a:solidFill>
                  <a:srgbClr val="CC3300"/>
                </a:solidFill>
              </a:rPr>
              <a:t>között</a:t>
            </a:r>
            <a:r>
              <a:rPr lang="en-GB" dirty="0">
                <a:solidFill>
                  <a:srgbClr val="CC3300"/>
                </a:solidFill>
                <a:latin typeface="Garamond" pitchFamily="18" charset="0"/>
              </a:rPr>
              <a:t>.</a:t>
            </a:r>
            <a:endParaRPr lang="hu-HU" dirty="0">
              <a:solidFill>
                <a:srgbClr val="CC3300"/>
              </a:solidFill>
              <a:latin typeface="Garamond" pitchFamily="18" charset="0"/>
            </a:endParaRPr>
          </a:p>
          <a:p>
            <a:endParaRPr lang="hu-HU" dirty="0">
              <a:solidFill>
                <a:srgbClr val="CC3300"/>
              </a:solidFill>
              <a:latin typeface="Garamond" pitchFamily="18" charset="0"/>
            </a:endParaRPr>
          </a:p>
          <a:p>
            <a:r>
              <a:rPr lang="hu-HU" sz="2000" dirty="0" err="1">
                <a:solidFill>
                  <a:srgbClr val="CC3300"/>
                </a:solidFill>
              </a:rPr>
              <a:t>Aktiv</a:t>
            </a:r>
            <a:r>
              <a:rPr lang="hu-HU" sz="2000" dirty="0">
                <a:solidFill>
                  <a:srgbClr val="CC3300"/>
                </a:solidFill>
              </a:rPr>
              <a:t> centrum védelme</a:t>
            </a:r>
            <a:r>
              <a:rPr lang="hu-HU" sz="2000" dirty="0" smtClean="0">
                <a:solidFill>
                  <a:srgbClr val="CC3300"/>
                </a:solidFill>
              </a:rPr>
              <a:t>: S  v.  S-analóg jelenléte</a:t>
            </a:r>
          </a:p>
          <a:p>
            <a:endParaRPr lang="hu-HU" sz="2000" dirty="0">
              <a:solidFill>
                <a:srgbClr val="CC3300"/>
              </a:solidFill>
            </a:endParaRPr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 flipH="1" flipV="1">
            <a:off x="2161778" y="1746250"/>
            <a:ext cx="486966" cy="2656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rgbClr val="CC3300"/>
              </a:solidFill>
            </a:endParaRPr>
          </a:p>
        </p:txBody>
      </p:sp>
      <p:sp>
        <p:nvSpPr>
          <p:cNvPr id="13318" name="Line 8"/>
          <p:cNvSpPr>
            <a:spLocks noChangeShapeType="1"/>
          </p:cNvSpPr>
          <p:nvPr/>
        </p:nvSpPr>
        <p:spPr bwMode="auto">
          <a:xfrm>
            <a:off x="2161779" y="1587500"/>
            <a:ext cx="0" cy="4318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rgbClr val="CC3300"/>
              </a:solidFill>
            </a:endParaRPr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4798219" y="1514475"/>
            <a:ext cx="0" cy="503238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rgbClr val="CC3300"/>
              </a:solidFill>
            </a:endParaRPr>
          </a:p>
        </p:txBody>
      </p:sp>
      <p:sp>
        <p:nvSpPr>
          <p:cNvPr id="13320" name="Line 10"/>
          <p:cNvSpPr>
            <a:spLocks noChangeShapeType="1"/>
          </p:cNvSpPr>
          <p:nvPr/>
        </p:nvSpPr>
        <p:spPr bwMode="auto">
          <a:xfrm>
            <a:off x="4811977" y="1746250"/>
            <a:ext cx="429055" cy="2656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rgbClr val="CC3300"/>
              </a:solidFill>
            </a:endParaRPr>
          </a:p>
        </p:txBody>
      </p:sp>
      <p:sp>
        <p:nvSpPr>
          <p:cNvPr id="13321" name="Line 11"/>
          <p:cNvSpPr>
            <a:spLocks noChangeShapeType="1"/>
          </p:cNvSpPr>
          <p:nvPr/>
        </p:nvSpPr>
        <p:spPr bwMode="auto">
          <a:xfrm>
            <a:off x="3704432" y="1731963"/>
            <a:ext cx="858177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rgbClr val="CC3300"/>
              </a:solidFill>
            </a:endParaRPr>
          </a:p>
        </p:txBody>
      </p:sp>
      <p:sp>
        <p:nvSpPr>
          <p:cNvPr id="13322" name="AutoShape 12"/>
          <p:cNvSpPr>
            <a:spLocks/>
          </p:cNvSpPr>
          <p:nvPr/>
        </p:nvSpPr>
        <p:spPr bwMode="auto">
          <a:xfrm>
            <a:off x="344488" y="3429000"/>
            <a:ext cx="311283" cy="1152525"/>
          </a:xfrm>
          <a:prstGeom prst="leftBrace">
            <a:avLst>
              <a:gd name="adj1" fmla="val 33425"/>
              <a:gd name="adj2" fmla="val 50000"/>
            </a:avLst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CC3300"/>
              </a:solidFill>
            </a:endParaRPr>
          </a:p>
        </p:txBody>
      </p:sp>
      <p:sp>
        <p:nvSpPr>
          <p:cNvPr id="13323" name="Line 13"/>
          <p:cNvSpPr>
            <a:spLocks noChangeShapeType="1"/>
          </p:cNvSpPr>
          <p:nvPr/>
        </p:nvSpPr>
        <p:spPr bwMode="auto">
          <a:xfrm>
            <a:off x="344488" y="4005064"/>
            <a:ext cx="0" cy="223224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rgbClr val="CC3300"/>
              </a:solidFill>
            </a:endParaRPr>
          </a:p>
        </p:txBody>
      </p:sp>
      <p:sp>
        <p:nvSpPr>
          <p:cNvPr id="113" name="Text Box 6"/>
          <p:cNvSpPr txBox="1">
            <a:spLocks noChangeArrowheads="1"/>
          </p:cNvSpPr>
          <p:nvPr/>
        </p:nvSpPr>
        <p:spPr bwMode="auto">
          <a:xfrm>
            <a:off x="3296816" y="188640"/>
            <a:ext cx="30075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KÉMIAI MÓDSZEREK </a:t>
            </a:r>
            <a:r>
              <a:rPr lang="hu-H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hu-HU" sz="2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40" name="Picture 196" descr="2-54-ábra-brómcián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568" y="764704"/>
            <a:ext cx="7990285" cy="541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Text Box 6"/>
          <p:cNvSpPr txBox="1">
            <a:spLocks noChangeArrowheads="1"/>
          </p:cNvSpPr>
          <p:nvPr/>
        </p:nvSpPr>
        <p:spPr bwMode="auto">
          <a:xfrm>
            <a:off x="3296816" y="188640"/>
            <a:ext cx="30075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KÉMIAI MÓDSZEREK </a:t>
            </a:r>
            <a:r>
              <a:rPr lang="hu-H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hu-HU" sz="2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536" y="620688"/>
            <a:ext cx="7880085" cy="55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2-55-ábra-alkilezé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620688"/>
            <a:ext cx="907433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440832" y="188640"/>
            <a:ext cx="30075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KÉMIAI MÓDSZEREK </a:t>
            </a:r>
            <a:r>
              <a:rPr lang="hu-H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endParaRPr lang="hu-HU" sz="2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9454" y="1052736"/>
            <a:ext cx="8243986" cy="5083326"/>
          </a:xfrm>
          <a:solidFill>
            <a:schemeClr val="bg1"/>
          </a:solidFill>
        </p:spPr>
      </p:pic>
      <p:sp>
        <p:nvSpPr>
          <p:cNvPr id="19461" name="Line 6"/>
          <p:cNvSpPr>
            <a:spLocks noChangeShapeType="1"/>
          </p:cNvSpPr>
          <p:nvPr/>
        </p:nvSpPr>
        <p:spPr bwMode="auto">
          <a:xfrm>
            <a:off x="6033120" y="5157192"/>
            <a:ext cx="467783" cy="504825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rgbClr val="CC3300"/>
              </a:solidFill>
            </a:endParaRP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6321152" y="5661248"/>
            <a:ext cx="147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err="1">
                <a:solidFill>
                  <a:srgbClr val="CC3300"/>
                </a:solidFill>
              </a:rPr>
              <a:t>Schiff-bázis</a:t>
            </a:r>
            <a:endParaRPr lang="hu-HU" b="1" dirty="0">
              <a:solidFill>
                <a:srgbClr val="CC330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84848" y="332656"/>
            <a:ext cx="30075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KÉMIAI MÓDSZEREK </a:t>
            </a:r>
            <a:r>
              <a:rPr lang="hu-H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endParaRPr lang="hu-HU" sz="2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7545288" y="5157193"/>
            <a:ext cx="288032" cy="576064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272480" y="908720"/>
            <a:ext cx="4464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rgbClr val="CC3300"/>
                </a:solidFill>
              </a:rPr>
              <a:t>Üvegfelületre rögzítés</a:t>
            </a:r>
            <a:endParaRPr lang="hu-HU" sz="2400" b="1" dirty="0">
              <a:solidFill>
                <a:srgbClr val="CC3300"/>
              </a:solidFill>
            </a:endParaRPr>
          </a:p>
        </p:txBody>
      </p:sp>
      <p:sp>
        <p:nvSpPr>
          <p:cNvPr id="18437" name="Text Box 12"/>
          <p:cNvSpPr txBox="1">
            <a:spLocks noChangeArrowheads="1"/>
          </p:cNvSpPr>
          <p:nvPr/>
        </p:nvSpPr>
        <p:spPr bwMode="auto">
          <a:xfrm>
            <a:off x="4426744" y="3740151"/>
            <a:ext cx="1052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chemeClr val="bg2"/>
                </a:solidFill>
              </a:rPr>
              <a:t>tiocianát</a:t>
            </a:r>
            <a:endParaRPr lang="hu-HU" noProof="1">
              <a:solidFill>
                <a:schemeClr val="bg2"/>
              </a:solidFill>
            </a:endParaRPr>
          </a:p>
        </p:txBody>
      </p:sp>
      <p:sp>
        <p:nvSpPr>
          <p:cNvPr id="18438" name="Text Box 13"/>
          <p:cNvSpPr txBox="1">
            <a:spLocks noChangeArrowheads="1"/>
          </p:cNvSpPr>
          <p:nvPr/>
        </p:nvSpPr>
        <p:spPr bwMode="auto">
          <a:xfrm>
            <a:off x="1991519" y="4957763"/>
            <a:ext cx="44657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chemeClr val="bg2"/>
                </a:solidFill>
              </a:rPr>
              <a:t>Tioszénsavdiamid=tiokarbamidszármazék</a:t>
            </a:r>
            <a:endParaRPr lang="hu-HU" noProof="1">
              <a:solidFill>
                <a:schemeClr val="bg2"/>
              </a:solidFill>
            </a:endParaRPr>
          </a:p>
        </p:txBody>
      </p:sp>
      <p:pic>
        <p:nvPicPr>
          <p:cNvPr id="18439" name="Picture 14" descr="2-58-ábra-üvegrerögzíté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1484784"/>
            <a:ext cx="9289032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84848" y="332656"/>
            <a:ext cx="30075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KÉMIAI MÓDSZEREK </a:t>
            </a:r>
            <a:r>
              <a:rPr lang="hu-H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endParaRPr lang="hu-HU" sz="2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848544" y="1052736"/>
            <a:ext cx="43107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CC3300"/>
                </a:solidFill>
              </a:rPr>
              <a:t>K</a:t>
            </a:r>
            <a:r>
              <a:rPr lang="en-GB" sz="2400" b="1" dirty="0" err="1">
                <a:solidFill>
                  <a:srgbClr val="CC3300"/>
                </a:solidFill>
              </a:rPr>
              <a:t>eresztkötések</a:t>
            </a:r>
            <a:r>
              <a:rPr lang="en-GB" sz="2400" b="1" dirty="0">
                <a:solidFill>
                  <a:srgbClr val="CC3300"/>
                </a:solidFill>
              </a:rPr>
              <a:t> </a:t>
            </a:r>
            <a:r>
              <a:rPr lang="en-GB" sz="2400" b="1" dirty="0" err="1">
                <a:solidFill>
                  <a:srgbClr val="CC3300"/>
                </a:solidFill>
              </a:rPr>
              <a:t>létrehozása</a:t>
            </a:r>
            <a:r>
              <a:rPr lang="en-GB" sz="2400" b="1" dirty="0">
                <a:solidFill>
                  <a:srgbClr val="CC3300"/>
                </a:solidFill>
              </a:rPr>
              <a:t> </a:t>
            </a:r>
            <a:endParaRPr lang="hu-HU" sz="2400" b="1" dirty="0">
              <a:solidFill>
                <a:srgbClr val="CC3300"/>
              </a:solidFill>
            </a:endParaRPr>
          </a:p>
        </p:txBody>
      </p:sp>
      <p:pic>
        <p:nvPicPr>
          <p:cNvPr id="20485" name="Picture 8" descr="2-57-ábra-kétfunkciós reagens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44" y="1484784"/>
            <a:ext cx="8061317" cy="457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368824" y="260648"/>
            <a:ext cx="30075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KÉMIAI MÓDSZEREK </a:t>
            </a:r>
            <a:r>
              <a:rPr lang="hu-H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  <a:endParaRPr lang="hu-HU" sz="2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656856" y="116632"/>
            <a:ext cx="30075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KÉMIAI MÓDSZEREK </a:t>
            </a:r>
            <a:r>
              <a:rPr lang="hu-H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hu-HU" sz="2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9" name="Text Box 12"/>
          <p:cNvSpPr txBox="1">
            <a:spLocks noChangeArrowheads="1"/>
          </p:cNvSpPr>
          <p:nvPr/>
        </p:nvSpPr>
        <p:spPr bwMode="auto">
          <a:xfrm>
            <a:off x="776536" y="620688"/>
            <a:ext cx="4626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CC3300"/>
                </a:solidFill>
              </a:rPr>
              <a:t>KERESZTKÖTÉSEK LÉTREHOZÁSA</a:t>
            </a:r>
          </a:p>
        </p:txBody>
      </p:sp>
      <p:pic>
        <p:nvPicPr>
          <p:cNvPr id="21514" name="Picture 17" descr="2-59-ábra-keresztköté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837" y="1124744"/>
            <a:ext cx="929321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13"/>
          <p:cNvSpPr txBox="1">
            <a:spLocks noChangeArrowheads="1"/>
          </p:cNvSpPr>
          <p:nvPr/>
        </p:nvSpPr>
        <p:spPr bwMode="auto">
          <a:xfrm>
            <a:off x="1064568" y="5373216"/>
            <a:ext cx="76722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CC3300"/>
                </a:solidFill>
              </a:rPr>
              <a:t>Rendszerint inert fehérjével együtt </a:t>
            </a:r>
            <a:r>
              <a:rPr lang="hu-HU" sz="2000" b="1" dirty="0" err="1">
                <a:solidFill>
                  <a:srgbClr val="CC3300"/>
                </a:solidFill>
              </a:rPr>
              <a:t>immob</a:t>
            </a:r>
            <a:r>
              <a:rPr lang="hu-HU" sz="2000" b="1" dirty="0">
                <a:solidFill>
                  <a:srgbClr val="CC3300"/>
                </a:solidFill>
              </a:rPr>
              <a:t>. (mintegy hordozó)</a:t>
            </a:r>
          </a:p>
          <a:p>
            <a:r>
              <a:rPr lang="hu-HU" sz="2000" b="1" dirty="0">
                <a:solidFill>
                  <a:srgbClr val="CC3300"/>
                </a:solidFill>
              </a:rPr>
              <a:t>	(zselatin, albumin,kollagén,tojásfehérje)</a:t>
            </a:r>
            <a:endParaRPr lang="hu-HU" sz="2000" b="1" noProof="1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368824" y="260648"/>
            <a:ext cx="30075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KÉMIAI MÓDSZEREK </a:t>
            </a:r>
            <a:r>
              <a:rPr lang="hu-H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  <a:endParaRPr lang="hu-HU" sz="2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9" name="Text Box 12"/>
          <p:cNvSpPr txBox="1">
            <a:spLocks noChangeArrowheads="1"/>
          </p:cNvSpPr>
          <p:nvPr/>
        </p:nvSpPr>
        <p:spPr bwMode="auto">
          <a:xfrm>
            <a:off x="560512" y="1052736"/>
            <a:ext cx="4626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CC3300"/>
                </a:solidFill>
              </a:rPr>
              <a:t>KERESZTKÖTÉSEK LÉTREHOZÁSA</a:t>
            </a:r>
          </a:p>
        </p:txBody>
      </p:sp>
      <p:pic>
        <p:nvPicPr>
          <p:cNvPr id="2869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04" y="1700808"/>
            <a:ext cx="892743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ia számának helye 4"/>
          <p:cNvSpPr txBox="1">
            <a:spLocks noGrp="1"/>
          </p:cNvSpPr>
          <p:nvPr/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84D9988-38AD-4F00-85DD-1632E95B2399}" type="slidenum">
              <a:rPr lang="hu-HU" sz="1200">
                <a:solidFill>
                  <a:srgbClr val="CC3300"/>
                </a:solidFill>
              </a:rPr>
              <a:pPr algn="r"/>
              <a:t>48</a:t>
            </a:fld>
            <a:endParaRPr lang="hu-HU" sz="1200">
              <a:solidFill>
                <a:srgbClr val="CC3300"/>
              </a:solidFill>
            </a:endParaRPr>
          </a:p>
        </p:txBody>
      </p:sp>
      <p:pic>
        <p:nvPicPr>
          <p:cNvPr id="8" name="Kép 7" descr="Fishbone biotechnologi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5999" cy="648607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72480" y="0"/>
            <a:ext cx="338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CC3300"/>
                </a:solidFill>
              </a:rPr>
              <a:t>A tananyag szerkezete:</a:t>
            </a:r>
            <a:endParaRPr lang="hu-HU" sz="2400" dirty="0">
              <a:solidFill>
                <a:srgbClr val="CC3300"/>
              </a:solidFill>
            </a:endParaRPr>
          </a:p>
        </p:txBody>
      </p:sp>
      <p:sp>
        <p:nvSpPr>
          <p:cNvPr id="5" name="Ellipszis 4"/>
          <p:cNvSpPr/>
          <p:nvPr/>
        </p:nvSpPr>
        <p:spPr bwMode="auto">
          <a:xfrm>
            <a:off x="3512840" y="4149080"/>
            <a:ext cx="2160240" cy="7200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562074"/>
          </a:xfrm>
        </p:spPr>
        <p:txBody>
          <a:bodyPr/>
          <a:lstStyle/>
          <a:p>
            <a:pPr eaLnBrk="1" hangingPunct="1"/>
            <a:r>
              <a:rPr lang="hu-HU" sz="2400" b="1" dirty="0" smtClean="0"/>
              <a:t>Enzimeket befolyásoló tényezők</a:t>
            </a:r>
            <a:endParaRPr lang="fr-FR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29696" y="6354764"/>
            <a:ext cx="2352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  <a:cs typeface="Arial" charset="0"/>
              </a:rPr>
              <a:t>© 2007 Paul Billiet </a:t>
            </a:r>
            <a:r>
              <a:rPr lang="en-US" sz="1200">
                <a:latin typeface="Arial" charset="0"/>
                <a:cs typeface="Arial" charset="0"/>
                <a:hlinkClick r:id="rId3"/>
              </a:rPr>
              <a:t>ODWS</a:t>
            </a:r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32520" y="1340768"/>
            <a:ext cx="9705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b="1" dirty="0" smtClean="0">
                <a:solidFill>
                  <a:srgbClr val="C00000"/>
                </a:solidFill>
              </a:rPr>
              <a:t>Enzim koncentráció,</a:t>
            </a:r>
          </a:p>
          <a:p>
            <a:pPr>
              <a:lnSpc>
                <a:spcPct val="150000"/>
              </a:lnSpc>
            </a:pPr>
            <a:r>
              <a:rPr lang="hu-HU" sz="2400" b="1" dirty="0" err="1" smtClean="0">
                <a:solidFill>
                  <a:srgbClr val="C00000"/>
                </a:solidFill>
              </a:rPr>
              <a:t>Szubsztrátkoncentráció</a:t>
            </a:r>
            <a:r>
              <a:rPr lang="hu-HU" sz="2400" b="1" dirty="0" smtClean="0">
                <a:solidFill>
                  <a:srgbClr val="C00000"/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hu-HU" sz="2400" b="1" dirty="0" err="1" smtClean="0">
                <a:solidFill>
                  <a:srgbClr val="C00000"/>
                </a:solidFill>
              </a:rPr>
              <a:t>Inhibítor</a:t>
            </a:r>
            <a:r>
              <a:rPr lang="hu-HU" sz="2400" b="1" dirty="0" smtClean="0">
                <a:solidFill>
                  <a:srgbClr val="C00000"/>
                </a:solidFill>
              </a:rPr>
              <a:t> koncentráció,</a:t>
            </a:r>
          </a:p>
          <a:p>
            <a:pPr>
              <a:lnSpc>
                <a:spcPct val="150000"/>
              </a:lnSpc>
            </a:pPr>
            <a:r>
              <a:rPr lang="hu-HU" sz="2400" b="1" dirty="0" smtClean="0">
                <a:solidFill>
                  <a:srgbClr val="C00000"/>
                </a:solidFill>
              </a:rPr>
              <a:t>Fizikai környezet - </a:t>
            </a:r>
            <a:r>
              <a:rPr lang="hu-HU" sz="2000" b="1" dirty="0" smtClean="0">
                <a:solidFill>
                  <a:srgbClr val="C00000"/>
                </a:solidFill>
              </a:rPr>
              <a:t>Hőmérséklet, Hidrodinamikai (nyíró-) erők, </a:t>
            </a:r>
          </a:p>
          <a:p>
            <a:pPr>
              <a:lnSpc>
                <a:spcPct val="150000"/>
              </a:lnSpc>
            </a:pPr>
            <a:r>
              <a:rPr lang="hu-HU" sz="2000" b="1" dirty="0" smtClean="0">
                <a:solidFill>
                  <a:srgbClr val="C00000"/>
                </a:solidFill>
              </a:rPr>
              <a:t>			Felületi feszültség, Hidrosztatikai nyomás, Fény,</a:t>
            </a:r>
          </a:p>
          <a:p>
            <a:pPr>
              <a:lnSpc>
                <a:spcPct val="150000"/>
              </a:lnSpc>
            </a:pPr>
            <a:r>
              <a:rPr lang="hu-HU" sz="2400" b="1" dirty="0" smtClean="0">
                <a:solidFill>
                  <a:srgbClr val="C00000"/>
                </a:solidFill>
              </a:rPr>
              <a:t>Kémiai környezet - </a:t>
            </a:r>
            <a:r>
              <a:rPr lang="hu-HU" sz="2000" b="1" dirty="0" smtClean="0">
                <a:solidFill>
                  <a:srgbClr val="C00000"/>
                </a:solidFill>
              </a:rPr>
              <a:t>pH, Kémiai szerek (alkoholok, karbamid, H2O2) </a:t>
            </a:r>
          </a:p>
          <a:p>
            <a:pPr>
              <a:lnSpc>
                <a:spcPct val="150000"/>
              </a:lnSpc>
            </a:pPr>
            <a:r>
              <a:rPr lang="hu-HU" sz="2000" b="1" dirty="0" smtClean="0">
                <a:solidFill>
                  <a:srgbClr val="C00000"/>
                </a:solidFill>
              </a:rPr>
              <a:t>			 Ionizáló sugárzások. </a:t>
            </a:r>
            <a:endParaRPr lang="en-GB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152800" y="260648"/>
            <a:ext cx="3499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CC3300"/>
                </a:solidFill>
              </a:rPr>
              <a:t>Enzimek tulajdonságai</a:t>
            </a:r>
            <a:endParaRPr lang="hu-HU" sz="2400" b="1" dirty="0">
              <a:solidFill>
                <a:srgbClr val="CC3300"/>
              </a:solidFill>
            </a:endParaRPr>
          </a:p>
        </p:txBody>
      </p:sp>
      <p:pic>
        <p:nvPicPr>
          <p:cNvPr id="7" name="Picture 7" descr="2_15"/>
          <p:cNvPicPr>
            <a:picLocks noChangeAspect="1" noChangeArrowheads="1"/>
          </p:cNvPicPr>
          <p:nvPr/>
        </p:nvPicPr>
        <p:blipFill>
          <a:blip r:embed="rId2" cstate="print"/>
          <a:srcRect t="4054"/>
          <a:stretch>
            <a:fillRect/>
          </a:stretch>
        </p:blipFill>
        <p:spPr bwMode="auto">
          <a:xfrm>
            <a:off x="416496" y="2852936"/>
            <a:ext cx="3886200" cy="2667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944" y="2852936"/>
            <a:ext cx="489585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838200"/>
            <a:ext cx="8875712" cy="223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 enzimek NEM változtatják meg az egyensúlyi állandót.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 enzimek NEM befolyásolják a reakcióban f</a:t>
            </a:r>
            <a:r>
              <a:rPr kumimoji="0" lang="hu-HU" sz="2000" b="1" i="0" u="none" strike="noStrike" kern="0" cap="none" spc="0" normalizeH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elhasznált vagy felszabaduló energia mennyiségét (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G)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hu-HU" sz="2000" b="1" kern="0" dirty="0" smtClean="0">
                <a:solidFill>
                  <a:srgbClr val="CC3300"/>
                </a:solidFill>
              </a:rPr>
              <a:t>Az enzimek csökkentik a reakciók aktivációs energiáját</a:t>
            </a:r>
            <a:endParaRPr lang="en-US" sz="2000" b="1" kern="0" dirty="0" smtClean="0">
              <a:solidFill>
                <a:srgbClr val="CC3300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 enzimek növelik az egyébként is lezajló reakciók sebességét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152400"/>
            <a:ext cx="8420100" cy="533400"/>
          </a:xfrm>
        </p:spPr>
        <p:txBody>
          <a:bodyPr/>
          <a:lstStyle/>
          <a:p>
            <a:pPr eaLnBrk="1" hangingPunct="1"/>
            <a:r>
              <a:rPr lang="en-US" sz="2800" smtClean="0"/>
              <a:t>Enzyme Concentration and Reaction Rate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850" y="762000"/>
            <a:ext cx="8750300" cy="23622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None/>
            </a:pPr>
            <a:r>
              <a:rPr lang="en-US" sz="2400" dirty="0" smtClean="0"/>
              <a:t>The rate of reaction increases as enzyme concentration increases (at constant substrate concentration)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None/>
            </a:pPr>
            <a:r>
              <a:rPr lang="en-US" sz="2400" dirty="0" smtClean="0"/>
              <a:t>At higher enzyme concentrations, more enzymes are available to catalyze the reaction (more reactions at once)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None/>
            </a:pPr>
            <a:r>
              <a:rPr lang="en-US" sz="2400" dirty="0" smtClean="0"/>
              <a:t>There is a linear relationship between reaction rate and enzyme concentration (at constant substrate concentration)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2311400" y="3048001"/>
          <a:ext cx="4801840" cy="3379757"/>
        </p:xfrm>
        <a:graphic>
          <a:graphicData uri="http://schemas.openxmlformats.org/presentationml/2006/ole">
            <p:oleObj spid="_x0000_s276482" name="Bitmap Image" r:id="rId3" imgW="3010320" imgH="229523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152400"/>
            <a:ext cx="8420100" cy="457200"/>
          </a:xfrm>
        </p:spPr>
        <p:txBody>
          <a:bodyPr/>
          <a:lstStyle/>
          <a:p>
            <a:pPr eaLnBrk="1" hangingPunct="1"/>
            <a:r>
              <a:rPr lang="en-US" sz="2800" smtClean="0"/>
              <a:t>Substrate Concentration and Reaction Rate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609600"/>
            <a:ext cx="8420100" cy="26670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None/>
            </a:pPr>
            <a:r>
              <a:rPr lang="en-US" sz="2400" dirty="0" smtClean="0"/>
              <a:t>The rate of reaction increases as substrate concentration increases (at constant enzyme concentration)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None/>
            </a:pPr>
            <a:r>
              <a:rPr lang="en-US" sz="2400" dirty="0" smtClean="0"/>
              <a:t>Maximum activity  occurs when the enzyme is saturated (when all enzymes are binding substrate)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None/>
            </a:pPr>
            <a:r>
              <a:rPr lang="en-US" sz="2400" dirty="0" smtClean="0"/>
              <a:t>The relationship between reaction rate and substrate concentration is exponential, and asymptotes (levels off) when the enzyme is saturated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228850" y="3271838"/>
          <a:ext cx="5028406" cy="3260381"/>
        </p:xfrm>
        <a:graphic>
          <a:graphicData uri="http://schemas.openxmlformats.org/presentationml/2006/ole">
            <p:oleObj spid="_x0000_s277506" name="Bitmap Image" r:id="rId3" imgW="3104762" imgH="218095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http://alevelnotes.com/content_images/i79_Chap9-enzymeinhibi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672" y="1484784"/>
            <a:ext cx="6482358" cy="4158636"/>
          </a:xfrm>
          <a:prstGeom prst="rect">
            <a:avLst/>
          </a:prstGeom>
          <a:noFill/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360712" y="260648"/>
            <a:ext cx="4680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rgbClr val="CC3300"/>
                </a:solidFill>
              </a:rPr>
              <a:t>Különböző </a:t>
            </a:r>
            <a:r>
              <a:rPr lang="hu-HU" sz="2400" b="1" dirty="0" err="1" smtClean="0">
                <a:solidFill>
                  <a:srgbClr val="CC3300"/>
                </a:solidFill>
              </a:rPr>
              <a:t>inhibítorok</a:t>
            </a:r>
            <a:r>
              <a:rPr lang="hu-HU" sz="2400" b="1" dirty="0" smtClean="0">
                <a:solidFill>
                  <a:srgbClr val="CC3300"/>
                </a:solidFill>
              </a:rPr>
              <a:t> hatása</a:t>
            </a:r>
            <a:endParaRPr lang="en-US" sz="24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b="1" dirty="0" smtClean="0"/>
              <a:t>The effect of pH</a:t>
            </a:r>
            <a:r>
              <a:rPr lang="fr-FR" sz="2400" dirty="0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GB" dirty="0" smtClean="0"/>
              <a:t>Extreme pH levels will produce </a:t>
            </a:r>
            <a:r>
              <a:rPr lang="en-GB" b="1" dirty="0" err="1" smtClean="0"/>
              <a:t>denaturation</a:t>
            </a:r>
            <a:endParaRPr lang="en-GB" b="1" dirty="0" smtClean="0"/>
          </a:p>
          <a:p>
            <a:pPr eaLnBrk="1" hangingPunct="1">
              <a:buNone/>
            </a:pPr>
            <a:r>
              <a:rPr lang="en-GB" dirty="0" smtClean="0"/>
              <a:t>The structure of the enzyme is changed </a:t>
            </a:r>
          </a:p>
          <a:p>
            <a:pPr eaLnBrk="1" hangingPunct="1">
              <a:buNone/>
            </a:pPr>
            <a:r>
              <a:rPr lang="en-GB" dirty="0" smtClean="0"/>
              <a:t>The active site is distorted and the substrate molecules will no longer fit in it</a:t>
            </a:r>
          </a:p>
          <a:p>
            <a:pPr eaLnBrk="1" hangingPunct="1">
              <a:buNone/>
            </a:pPr>
            <a:r>
              <a:rPr lang="en-GB" dirty="0" smtClean="0"/>
              <a:t>At pH values slightly different from the enzyme’s optimum value, small changes in the charges of the enzyme and it’s substrate molecules will occur </a:t>
            </a:r>
          </a:p>
          <a:p>
            <a:pPr eaLnBrk="1" hangingPunct="1">
              <a:buNone/>
            </a:pPr>
            <a:r>
              <a:rPr lang="en-GB" dirty="0" smtClean="0"/>
              <a:t>This change in ionisation will affect the binding of the substrate with the active site.</a:t>
            </a:r>
            <a:endParaRPr lang="fr-FR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29696" y="6354764"/>
            <a:ext cx="2352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  <a:cs typeface="Arial" charset="0"/>
              </a:rPr>
              <a:t>© 2007 Paul Billiet </a:t>
            </a:r>
            <a:r>
              <a:rPr lang="en-US" sz="1200">
                <a:latin typeface="Arial" charset="0"/>
                <a:cs typeface="Arial" charset="0"/>
                <a:hlinkClick r:id="rId3"/>
              </a:rPr>
              <a:t>ODWS</a:t>
            </a:r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152400"/>
            <a:ext cx="8420100" cy="533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pH and Enzyme Activity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512" y="980728"/>
            <a:ext cx="9073008" cy="1370856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None/>
            </a:pPr>
            <a:r>
              <a:rPr lang="en-US" sz="2000" b="1" dirty="0" smtClean="0"/>
              <a:t>Enzymes are most active at optimum pH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None/>
            </a:pPr>
            <a:r>
              <a:rPr lang="en-US" sz="2000" b="1" dirty="0" smtClean="0"/>
              <a:t>Amino acids with acidic or basic side-chains have the proper charges when the pH is optimum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None/>
            </a:pPr>
            <a:r>
              <a:rPr lang="en-US" sz="2000" b="1" dirty="0" smtClean="0"/>
              <a:t>Activity is lost at low or high pH as tertiary structure is disrupted</a:t>
            </a:r>
          </a:p>
        </p:txBody>
      </p:sp>
      <p:grpSp>
        <p:nvGrpSpPr>
          <p:cNvPr id="30" name="Csoportba foglalás 29"/>
          <p:cNvGrpSpPr/>
          <p:nvPr/>
        </p:nvGrpSpPr>
        <p:grpSpPr>
          <a:xfrm>
            <a:off x="632520" y="2852936"/>
            <a:ext cx="4369479" cy="3240360"/>
            <a:chOff x="632520" y="2852936"/>
            <a:chExt cx="4369479" cy="3240360"/>
          </a:xfrm>
        </p:grpSpPr>
        <p:pic>
          <p:nvPicPr>
            <p:cNvPr id="19460" name="Picture 4" descr=" 21-06.jpg                                                      00032A25Platinum_IPL                   BA1A60CC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2520" y="2852936"/>
              <a:ext cx="4369479" cy="3236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églalap 4"/>
            <p:cNvSpPr/>
            <p:nvPr/>
          </p:nvSpPr>
          <p:spPr bwMode="auto">
            <a:xfrm>
              <a:off x="704528" y="5877272"/>
              <a:ext cx="4248472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1" name="Csoportba foglalás 30"/>
          <p:cNvGrpSpPr/>
          <p:nvPr/>
        </p:nvGrpSpPr>
        <p:grpSpPr>
          <a:xfrm>
            <a:off x="5297327" y="2708920"/>
            <a:ext cx="4608673" cy="3351694"/>
            <a:chOff x="5745088" y="2780928"/>
            <a:chExt cx="4608673" cy="3351694"/>
          </a:xfrm>
        </p:grpSpPr>
        <p:sp>
          <p:nvSpPr>
            <p:cNvPr id="6" name="Text Box 63"/>
            <p:cNvSpPr txBox="1">
              <a:spLocks noChangeArrowheads="1"/>
            </p:cNvSpPr>
            <p:nvPr/>
          </p:nvSpPr>
          <p:spPr bwMode="auto">
            <a:xfrm>
              <a:off x="6321152" y="2780928"/>
              <a:ext cx="3168352" cy="3600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b="1" dirty="0">
                  <a:latin typeface="Arial" charset="0"/>
                </a:rPr>
                <a:t>Optimum pH values</a:t>
              </a:r>
              <a:endParaRPr lang="fr-FR" dirty="0"/>
            </a:p>
          </p:txBody>
        </p:sp>
        <p:grpSp>
          <p:nvGrpSpPr>
            <p:cNvPr id="7" name="Group 72"/>
            <p:cNvGrpSpPr>
              <a:grpSpLocks/>
            </p:cNvGrpSpPr>
            <p:nvPr/>
          </p:nvGrpSpPr>
          <p:grpSpPr bwMode="auto">
            <a:xfrm>
              <a:off x="5745088" y="2996952"/>
              <a:ext cx="4608673" cy="3135670"/>
              <a:chOff x="1358" y="1379"/>
              <a:chExt cx="3924" cy="2712"/>
            </a:xfrm>
          </p:grpSpPr>
          <p:grpSp>
            <p:nvGrpSpPr>
              <p:cNvPr id="8" name="Group 64"/>
              <p:cNvGrpSpPr>
                <a:grpSpLocks/>
              </p:cNvGrpSpPr>
              <p:nvPr/>
            </p:nvGrpSpPr>
            <p:grpSpPr bwMode="auto">
              <a:xfrm>
                <a:off x="1747" y="1502"/>
                <a:ext cx="2265" cy="2136"/>
                <a:chOff x="1747" y="1502"/>
                <a:chExt cx="2265" cy="2136"/>
              </a:xfrm>
            </p:grpSpPr>
            <p:sp>
              <p:nvSpPr>
                <p:cNvPr id="22" name="Line 47"/>
                <p:cNvSpPr>
                  <a:spLocks noChangeShapeType="1"/>
                </p:cNvSpPr>
                <p:nvPr/>
              </p:nvSpPr>
              <p:spPr bwMode="auto">
                <a:xfrm>
                  <a:off x="1747" y="1502"/>
                  <a:ext cx="0" cy="204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" name="Line 48"/>
                <p:cNvSpPr>
                  <a:spLocks noChangeShapeType="1"/>
                </p:cNvSpPr>
                <p:nvPr/>
              </p:nvSpPr>
              <p:spPr bwMode="auto">
                <a:xfrm rot="5400000">
                  <a:off x="2882" y="2400"/>
                  <a:ext cx="0" cy="226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" name="Line 50"/>
                <p:cNvSpPr>
                  <a:spLocks noChangeShapeType="1"/>
                </p:cNvSpPr>
                <p:nvPr/>
              </p:nvSpPr>
              <p:spPr bwMode="auto">
                <a:xfrm>
                  <a:off x="1879" y="3534"/>
                  <a:ext cx="0" cy="10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" name="Line 51"/>
                <p:cNvSpPr>
                  <a:spLocks noChangeShapeType="1"/>
                </p:cNvSpPr>
                <p:nvPr/>
              </p:nvSpPr>
              <p:spPr bwMode="auto">
                <a:xfrm>
                  <a:off x="2301" y="3526"/>
                  <a:ext cx="0" cy="10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" name="Line 52"/>
                <p:cNvSpPr>
                  <a:spLocks noChangeShapeType="1"/>
                </p:cNvSpPr>
                <p:nvPr/>
              </p:nvSpPr>
              <p:spPr bwMode="auto">
                <a:xfrm>
                  <a:off x="2706" y="3526"/>
                  <a:ext cx="0" cy="10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" name="Line 53"/>
                <p:cNvSpPr>
                  <a:spLocks noChangeShapeType="1"/>
                </p:cNvSpPr>
                <p:nvPr/>
              </p:nvSpPr>
              <p:spPr bwMode="auto">
                <a:xfrm>
                  <a:off x="3137" y="3526"/>
                  <a:ext cx="0" cy="10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" name="Line 54"/>
                <p:cNvSpPr>
                  <a:spLocks noChangeShapeType="1"/>
                </p:cNvSpPr>
                <p:nvPr/>
              </p:nvSpPr>
              <p:spPr bwMode="auto">
                <a:xfrm>
                  <a:off x="3551" y="3534"/>
                  <a:ext cx="0" cy="10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" name="Line 55"/>
                <p:cNvSpPr>
                  <a:spLocks noChangeShapeType="1"/>
                </p:cNvSpPr>
                <p:nvPr/>
              </p:nvSpPr>
              <p:spPr bwMode="auto">
                <a:xfrm>
                  <a:off x="3999" y="3534"/>
                  <a:ext cx="0" cy="10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9" name="Text Box 56"/>
              <p:cNvSpPr txBox="1">
                <a:spLocks noChangeArrowheads="1"/>
              </p:cNvSpPr>
              <p:nvPr/>
            </p:nvSpPr>
            <p:spPr bwMode="auto">
              <a:xfrm rot="16200000">
                <a:off x="360" y="2377"/>
                <a:ext cx="2304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fr-FR" b="1" dirty="0">
                    <a:latin typeface="Arial" charset="0"/>
                  </a:rPr>
                  <a:t>Enzyme activity</a:t>
                </a:r>
                <a:endParaRPr lang="fr-FR" dirty="0"/>
              </a:p>
            </p:txBody>
          </p:sp>
          <p:sp>
            <p:nvSpPr>
              <p:cNvPr id="10" name="Freeform 57"/>
              <p:cNvSpPr>
                <a:spLocks/>
              </p:cNvSpPr>
              <p:nvPr/>
            </p:nvSpPr>
            <p:spPr bwMode="auto">
              <a:xfrm>
                <a:off x="1852" y="1597"/>
                <a:ext cx="2138" cy="1902"/>
              </a:xfrm>
              <a:custGeom>
                <a:avLst/>
                <a:gdLst>
                  <a:gd name="T0" fmla="*/ 0 w 3645"/>
                  <a:gd name="T1" fmla="*/ 270 h 3592"/>
                  <a:gd name="T2" fmla="*/ 105 w 3645"/>
                  <a:gd name="T3" fmla="*/ 120 h 3592"/>
                  <a:gd name="T4" fmla="*/ 270 w 3645"/>
                  <a:gd name="T5" fmla="*/ 30 h 3592"/>
                  <a:gd name="T6" fmla="*/ 465 w 3645"/>
                  <a:gd name="T7" fmla="*/ 30 h 3592"/>
                  <a:gd name="T8" fmla="*/ 750 w 3645"/>
                  <a:gd name="T9" fmla="*/ 210 h 3592"/>
                  <a:gd name="T10" fmla="*/ 1005 w 3645"/>
                  <a:gd name="T11" fmla="*/ 765 h 3592"/>
                  <a:gd name="T12" fmla="*/ 1410 w 3645"/>
                  <a:gd name="T13" fmla="*/ 1755 h 3592"/>
                  <a:gd name="T14" fmla="*/ 2025 w 3645"/>
                  <a:gd name="T15" fmla="*/ 3060 h 3592"/>
                  <a:gd name="T16" fmla="*/ 2918 w 3645"/>
                  <a:gd name="T17" fmla="*/ 3510 h 3592"/>
                  <a:gd name="T18" fmla="*/ 3488 w 3645"/>
                  <a:gd name="T19" fmla="*/ 3555 h 3592"/>
                  <a:gd name="T20" fmla="*/ 3645 w 3645"/>
                  <a:gd name="T21" fmla="*/ 3555 h 35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45"/>
                  <a:gd name="T34" fmla="*/ 0 h 3592"/>
                  <a:gd name="T35" fmla="*/ 3645 w 3645"/>
                  <a:gd name="T36" fmla="*/ 3592 h 35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45" h="3592">
                    <a:moveTo>
                      <a:pt x="0" y="270"/>
                    </a:moveTo>
                    <a:cubicBezTo>
                      <a:pt x="15" y="245"/>
                      <a:pt x="60" y="160"/>
                      <a:pt x="105" y="120"/>
                    </a:cubicBezTo>
                    <a:cubicBezTo>
                      <a:pt x="150" y="80"/>
                      <a:pt x="210" y="45"/>
                      <a:pt x="270" y="30"/>
                    </a:cubicBezTo>
                    <a:cubicBezTo>
                      <a:pt x="330" y="15"/>
                      <a:pt x="385" y="0"/>
                      <a:pt x="465" y="30"/>
                    </a:cubicBezTo>
                    <a:cubicBezTo>
                      <a:pt x="545" y="60"/>
                      <a:pt x="660" y="87"/>
                      <a:pt x="750" y="210"/>
                    </a:cubicBezTo>
                    <a:cubicBezTo>
                      <a:pt x="840" y="333"/>
                      <a:pt x="895" y="508"/>
                      <a:pt x="1005" y="765"/>
                    </a:cubicBezTo>
                    <a:cubicBezTo>
                      <a:pt x="1115" y="1022"/>
                      <a:pt x="1240" y="1373"/>
                      <a:pt x="1410" y="1755"/>
                    </a:cubicBezTo>
                    <a:cubicBezTo>
                      <a:pt x="1580" y="2137"/>
                      <a:pt x="1774" y="2767"/>
                      <a:pt x="2025" y="3060"/>
                    </a:cubicBezTo>
                    <a:cubicBezTo>
                      <a:pt x="2276" y="3353"/>
                      <a:pt x="2674" y="3428"/>
                      <a:pt x="2918" y="3510"/>
                    </a:cubicBezTo>
                    <a:cubicBezTo>
                      <a:pt x="3162" y="3592"/>
                      <a:pt x="3367" y="3548"/>
                      <a:pt x="3488" y="3555"/>
                    </a:cubicBezTo>
                    <a:cubicBezTo>
                      <a:pt x="3609" y="3562"/>
                      <a:pt x="3612" y="3555"/>
                      <a:pt x="3645" y="3555"/>
                    </a:cubicBezTo>
                  </a:path>
                </a:pathLst>
              </a:custGeom>
              <a:noFill/>
              <a:ln w="254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Freeform 58"/>
              <p:cNvSpPr>
                <a:spLocks/>
              </p:cNvSpPr>
              <p:nvPr/>
            </p:nvSpPr>
            <p:spPr bwMode="auto">
              <a:xfrm>
                <a:off x="2257" y="1705"/>
                <a:ext cx="1760" cy="1750"/>
              </a:xfrm>
              <a:custGeom>
                <a:avLst/>
                <a:gdLst>
                  <a:gd name="T0" fmla="*/ 0 w 3000"/>
                  <a:gd name="T1" fmla="*/ 3290 h 3308"/>
                  <a:gd name="T2" fmla="*/ 240 w 3000"/>
                  <a:gd name="T3" fmla="*/ 3245 h 3308"/>
                  <a:gd name="T4" fmla="*/ 660 w 3000"/>
                  <a:gd name="T5" fmla="*/ 2915 h 3308"/>
                  <a:gd name="T6" fmla="*/ 1005 w 3000"/>
                  <a:gd name="T7" fmla="*/ 2315 h 3308"/>
                  <a:gd name="T8" fmla="*/ 1245 w 3000"/>
                  <a:gd name="T9" fmla="*/ 1565 h 3308"/>
                  <a:gd name="T10" fmla="*/ 1380 w 3000"/>
                  <a:gd name="T11" fmla="*/ 860 h 3308"/>
                  <a:gd name="T12" fmla="*/ 1530 w 3000"/>
                  <a:gd name="T13" fmla="*/ 260 h 3308"/>
                  <a:gd name="T14" fmla="*/ 1650 w 3000"/>
                  <a:gd name="T15" fmla="*/ 110 h 3308"/>
                  <a:gd name="T16" fmla="*/ 1905 w 3000"/>
                  <a:gd name="T17" fmla="*/ 5 h 3308"/>
                  <a:gd name="T18" fmla="*/ 2115 w 3000"/>
                  <a:gd name="T19" fmla="*/ 80 h 3308"/>
                  <a:gd name="T20" fmla="*/ 2325 w 3000"/>
                  <a:gd name="T21" fmla="*/ 275 h 3308"/>
                  <a:gd name="T22" fmla="*/ 2595 w 3000"/>
                  <a:gd name="T23" fmla="*/ 830 h 3308"/>
                  <a:gd name="T24" fmla="*/ 2820 w 3000"/>
                  <a:gd name="T25" fmla="*/ 1295 h 3308"/>
                  <a:gd name="T26" fmla="*/ 3000 w 3000"/>
                  <a:gd name="T27" fmla="*/ 1640 h 330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00"/>
                  <a:gd name="T43" fmla="*/ 0 h 3308"/>
                  <a:gd name="T44" fmla="*/ 3000 w 3000"/>
                  <a:gd name="T45" fmla="*/ 3308 h 330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00" h="3308">
                    <a:moveTo>
                      <a:pt x="0" y="3290"/>
                    </a:moveTo>
                    <a:cubicBezTo>
                      <a:pt x="65" y="3299"/>
                      <a:pt x="130" y="3308"/>
                      <a:pt x="240" y="3245"/>
                    </a:cubicBezTo>
                    <a:cubicBezTo>
                      <a:pt x="350" y="3182"/>
                      <a:pt x="533" y="3070"/>
                      <a:pt x="660" y="2915"/>
                    </a:cubicBezTo>
                    <a:cubicBezTo>
                      <a:pt x="787" y="2760"/>
                      <a:pt x="908" y="2540"/>
                      <a:pt x="1005" y="2315"/>
                    </a:cubicBezTo>
                    <a:cubicBezTo>
                      <a:pt x="1102" y="2090"/>
                      <a:pt x="1182" y="1808"/>
                      <a:pt x="1245" y="1565"/>
                    </a:cubicBezTo>
                    <a:cubicBezTo>
                      <a:pt x="1308" y="1322"/>
                      <a:pt x="1333" y="1077"/>
                      <a:pt x="1380" y="860"/>
                    </a:cubicBezTo>
                    <a:cubicBezTo>
                      <a:pt x="1427" y="643"/>
                      <a:pt x="1485" y="385"/>
                      <a:pt x="1530" y="260"/>
                    </a:cubicBezTo>
                    <a:cubicBezTo>
                      <a:pt x="1575" y="135"/>
                      <a:pt x="1588" y="152"/>
                      <a:pt x="1650" y="110"/>
                    </a:cubicBezTo>
                    <a:cubicBezTo>
                      <a:pt x="1712" y="68"/>
                      <a:pt x="1828" y="10"/>
                      <a:pt x="1905" y="5"/>
                    </a:cubicBezTo>
                    <a:cubicBezTo>
                      <a:pt x="1982" y="0"/>
                      <a:pt x="2045" y="35"/>
                      <a:pt x="2115" y="80"/>
                    </a:cubicBezTo>
                    <a:cubicBezTo>
                      <a:pt x="2185" y="125"/>
                      <a:pt x="2245" y="150"/>
                      <a:pt x="2325" y="275"/>
                    </a:cubicBezTo>
                    <a:cubicBezTo>
                      <a:pt x="2405" y="400"/>
                      <a:pt x="2513" y="660"/>
                      <a:pt x="2595" y="830"/>
                    </a:cubicBezTo>
                    <a:cubicBezTo>
                      <a:pt x="2677" y="1000"/>
                      <a:pt x="2753" y="1160"/>
                      <a:pt x="2820" y="1295"/>
                    </a:cubicBezTo>
                    <a:cubicBezTo>
                      <a:pt x="2887" y="1430"/>
                      <a:pt x="2962" y="1568"/>
                      <a:pt x="3000" y="1640"/>
                    </a:cubicBezTo>
                  </a:path>
                </a:pathLst>
              </a:custGeom>
              <a:noFill/>
              <a:ln w="25400" cap="flat" cmpd="sng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 Box 59"/>
              <p:cNvSpPr txBox="1">
                <a:spLocks noChangeArrowheads="1"/>
              </p:cNvSpPr>
              <p:nvPr/>
            </p:nvSpPr>
            <p:spPr bwMode="auto">
              <a:xfrm>
                <a:off x="4034" y="2407"/>
                <a:ext cx="1125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b="1" dirty="0" err="1">
                    <a:solidFill>
                      <a:srgbClr val="0000FF"/>
                    </a:solidFill>
                    <a:latin typeface="Arial" charset="0"/>
                  </a:rPr>
                  <a:t>Trypsin</a:t>
                </a:r>
                <a:endParaRPr lang="fr-FR" dirty="0"/>
              </a:p>
            </p:txBody>
          </p:sp>
          <p:sp>
            <p:nvSpPr>
              <p:cNvPr id="13" name="Text Box 60"/>
              <p:cNvSpPr txBox="1">
                <a:spLocks noChangeArrowheads="1"/>
              </p:cNvSpPr>
              <p:nvPr/>
            </p:nvSpPr>
            <p:spPr bwMode="auto">
              <a:xfrm>
                <a:off x="4017" y="3296"/>
                <a:ext cx="1265" cy="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b="1" dirty="0">
                    <a:solidFill>
                      <a:srgbClr val="FF0000"/>
                    </a:solidFill>
                    <a:latin typeface="Arial" charset="0"/>
                  </a:rPr>
                  <a:t>Pepsin</a:t>
                </a:r>
                <a:endParaRPr lang="fr-FR" dirty="0"/>
              </a:p>
            </p:txBody>
          </p:sp>
          <p:grpSp>
            <p:nvGrpSpPr>
              <p:cNvPr id="14" name="Group 71"/>
              <p:cNvGrpSpPr>
                <a:grpSpLocks/>
              </p:cNvGrpSpPr>
              <p:nvPr/>
            </p:nvGrpSpPr>
            <p:grpSpPr bwMode="auto">
              <a:xfrm>
                <a:off x="1781" y="3648"/>
                <a:ext cx="2409" cy="443"/>
                <a:chOff x="1781" y="3648"/>
                <a:chExt cx="2409" cy="443"/>
              </a:xfrm>
            </p:grpSpPr>
            <p:sp>
              <p:nvSpPr>
                <p:cNvPr id="1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742" y="3897"/>
                  <a:ext cx="595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b="1">
                      <a:latin typeface="Arial" charset="0"/>
                    </a:rPr>
                    <a:t>pH</a:t>
                  </a:r>
                  <a:endParaRPr lang="fr-FR"/>
                </a:p>
              </p:txBody>
            </p:sp>
            <p:sp>
              <p:nvSpPr>
                <p:cNvPr id="16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781" y="3661"/>
                  <a:ext cx="23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fr-FR" b="1"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17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2194" y="3658"/>
                  <a:ext cx="23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fr-FR" b="1">
                      <a:latin typeface="Arial" charset="0"/>
                    </a:rPr>
                    <a:t>3</a:t>
                  </a:r>
                </a:p>
              </p:txBody>
            </p:sp>
            <p:sp>
              <p:nvSpPr>
                <p:cNvPr id="18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2589" y="3648"/>
                  <a:ext cx="23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fr-FR" b="1">
                      <a:latin typeface="Arial" charset="0"/>
                    </a:rPr>
                    <a:t>5</a:t>
                  </a:r>
                </a:p>
              </p:txBody>
            </p:sp>
            <p:sp>
              <p:nvSpPr>
                <p:cNvPr id="19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017" y="3665"/>
                  <a:ext cx="23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fr-FR" b="1">
                      <a:latin typeface="Arial" charset="0"/>
                    </a:rPr>
                    <a:t>7</a:t>
                  </a:r>
                </a:p>
              </p:txBody>
            </p:sp>
            <p:sp>
              <p:nvSpPr>
                <p:cNvPr id="20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443" y="3656"/>
                  <a:ext cx="23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fr-FR" b="1">
                      <a:latin typeface="Arial" charset="0"/>
                    </a:rPr>
                    <a:t>9</a:t>
                  </a:r>
                </a:p>
              </p:txBody>
            </p:sp>
            <p:sp>
              <p:nvSpPr>
                <p:cNvPr id="21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792" y="3653"/>
                  <a:ext cx="39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fr-FR" b="1">
                      <a:latin typeface="Arial" charset="0"/>
                    </a:rPr>
                    <a:t>11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152400"/>
            <a:ext cx="8420100" cy="533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Optimum pH for Selected Enzymes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850" y="762000"/>
            <a:ext cx="8750300" cy="14478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buNone/>
            </a:pPr>
            <a:r>
              <a:rPr lang="en-US" sz="2000" b="1" dirty="0" smtClean="0"/>
              <a:t>Most enzymes of the body have an optimum pH of about 7.4</a:t>
            </a:r>
          </a:p>
          <a:p>
            <a:pPr eaLnBrk="1" hangingPunct="1">
              <a:spcBef>
                <a:spcPct val="10000"/>
              </a:spcBef>
              <a:buNone/>
            </a:pPr>
            <a:r>
              <a:rPr lang="en-US" sz="2000" b="1" dirty="0" smtClean="0"/>
              <a:t>However, in certain organs, enzymes operate at lower and higher</a:t>
            </a:r>
            <a:r>
              <a:rPr lang="hu-HU" sz="2000" b="1" dirty="0" smtClean="0"/>
              <a:t> </a:t>
            </a:r>
            <a:r>
              <a:rPr lang="en-US" sz="2000" b="1" dirty="0" smtClean="0"/>
              <a:t>optimum pH values</a:t>
            </a:r>
          </a:p>
        </p:txBody>
      </p:sp>
      <p:pic>
        <p:nvPicPr>
          <p:cNvPr id="20484" name="Picture 4" descr="&#10;21-t05.jpg                                                     00032A25Platinum_IPL                   BA1A60C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744" y="2209800"/>
            <a:ext cx="961879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 bwMode="auto">
          <a:xfrm>
            <a:off x="560512" y="2348880"/>
            <a:ext cx="1368152" cy="360040"/>
          </a:xfrm>
          <a:prstGeom prst="rect">
            <a:avLst/>
          </a:prstGeom>
          <a:solidFill>
            <a:srgbClr val="CCC8D6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églalap 5"/>
          <p:cNvSpPr/>
          <p:nvPr/>
        </p:nvSpPr>
        <p:spPr bwMode="auto">
          <a:xfrm>
            <a:off x="272480" y="2276872"/>
            <a:ext cx="1728192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églalap 6"/>
          <p:cNvSpPr/>
          <p:nvPr/>
        </p:nvSpPr>
        <p:spPr bwMode="auto">
          <a:xfrm>
            <a:off x="6033120" y="2276872"/>
            <a:ext cx="3672408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églalap 7"/>
          <p:cNvSpPr/>
          <p:nvPr/>
        </p:nvSpPr>
        <p:spPr bwMode="auto">
          <a:xfrm>
            <a:off x="272480" y="5733256"/>
            <a:ext cx="7488832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 smtClean="0"/>
              <a:t>The effect of temperature</a:t>
            </a:r>
            <a:endParaRPr lang="fr-FR" sz="24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GB" dirty="0" smtClean="0"/>
              <a:t>For most enzymes the optimum temperature is about 30°C</a:t>
            </a:r>
          </a:p>
          <a:p>
            <a:pPr eaLnBrk="1" hangingPunct="1">
              <a:buNone/>
            </a:pPr>
            <a:endParaRPr lang="hu-HU" dirty="0" smtClean="0"/>
          </a:p>
          <a:p>
            <a:pPr eaLnBrk="1" hangingPunct="1">
              <a:buNone/>
            </a:pPr>
            <a:r>
              <a:rPr lang="en-GB" dirty="0" smtClean="0"/>
              <a:t>Many are a lot lower, </a:t>
            </a:r>
            <a:br>
              <a:rPr lang="en-GB" dirty="0" smtClean="0"/>
            </a:br>
            <a:r>
              <a:rPr lang="en-GB" dirty="0" smtClean="0"/>
              <a:t>cold water fish will die at 30°C because their enzymes denature</a:t>
            </a:r>
          </a:p>
          <a:p>
            <a:pPr eaLnBrk="1" hangingPunct="1">
              <a:buNone/>
            </a:pPr>
            <a:endParaRPr lang="hu-HU" dirty="0" smtClean="0"/>
          </a:p>
          <a:p>
            <a:pPr eaLnBrk="1" hangingPunct="1">
              <a:buNone/>
            </a:pPr>
            <a:r>
              <a:rPr lang="en-GB" dirty="0" smtClean="0"/>
              <a:t>A few bacteria have enzymes that can withstand very high temperatures up to 100°C</a:t>
            </a:r>
          </a:p>
          <a:p>
            <a:pPr eaLnBrk="1" hangingPunct="1">
              <a:buNone/>
            </a:pPr>
            <a:endParaRPr lang="hu-HU" dirty="0" smtClean="0"/>
          </a:p>
          <a:p>
            <a:pPr eaLnBrk="1" hangingPunct="1">
              <a:buNone/>
            </a:pPr>
            <a:r>
              <a:rPr lang="en-GB" dirty="0" smtClean="0"/>
              <a:t>Most enzymes however are fully denatured at 70°C</a:t>
            </a:r>
            <a:endParaRPr lang="fr-FR" dirty="0" smtClean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29696" y="6354764"/>
            <a:ext cx="2352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  <a:cs typeface="Arial" charset="0"/>
              </a:rPr>
              <a:t>© 2007 Paul Billiet </a:t>
            </a:r>
            <a:r>
              <a:rPr lang="en-US" sz="1200">
                <a:latin typeface="Arial" charset="0"/>
                <a:cs typeface="Arial" charset="0"/>
                <a:hlinkClick r:id="rId3"/>
              </a:rPr>
              <a:t>ODWS</a:t>
            </a:r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 smtClean="0"/>
              <a:t>The effect of temperature</a:t>
            </a:r>
            <a:endParaRPr lang="fr-FR" sz="24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504" y="1124744"/>
            <a:ext cx="8915400" cy="496855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GB" dirty="0" smtClean="0"/>
              <a:t>Q10 (</a:t>
            </a:r>
            <a:r>
              <a:rPr lang="en-GB" b="1" dirty="0" smtClean="0"/>
              <a:t>the temperature coefficient</a:t>
            </a:r>
            <a:r>
              <a:rPr lang="en-GB" dirty="0" smtClean="0"/>
              <a:t>) = the increase in reaction rate with a 10°C rise in temperature.</a:t>
            </a:r>
            <a:endParaRPr lang="hu-HU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GB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GB" dirty="0" smtClean="0"/>
              <a:t>For chemical reactions the Q10 = 2 to 3</a:t>
            </a:r>
            <a:br>
              <a:rPr lang="en-GB" dirty="0" smtClean="0"/>
            </a:br>
            <a:r>
              <a:rPr lang="en-GB" dirty="0" smtClean="0"/>
              <a:t>(the rate of the reaction doubles or triples with every 10°C rise in temperature)</a:t>
            </a:r>
            <a:endParaRPr lang="hu-HU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GB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GB" dirty="0" smtClean="0"/>
              <a:t>Enzyme-controlled reactions follow this rule as they are chemical reactions</a:t>
            </a:r>
            <a:endParaRPr lang="hu-HU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GB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GB" dirty="0" smtClean="0"/>
              <a:t>BUT at high temperatures proteins </a:t>
            </a:r>
            <a:r>
              <a:rPr lang="en-GB" b="1" dirty="0" smtClean="0"/>
              <a:t>denature</a:t>
            </a:r>
            <a:endParaRPr lang="hu-HU" b="1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GB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GB" dirty="0" smtClean="0"/>
              <a:t>The optimum temperature for an enzyme controlled reaction will be a balance between the Q10 and </a:t>
            </a:r>
            <a:r>
              <a:rPr lang="en-GB" dirty="0" err="1" smtClean="0"/>
              <a:t>denaturation</a:t>
            </a:r>
            <a:r>
              <a:rPr lang="en-GB" dirty="0" smtClean="0"/>
              <a:t>.</a:t>
            </a:r>
            <a:endParaRPr lang="fr-FR" dirty="0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29696" y="6354764"/>
            <a:ext cx="2352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  <a:cs typeface="Arial" charset="0"/>
              </a:rPr>
              <a:t>© 2007 Paul Billiet </a:t>
            </a:r>
            <a:r>
              <a:rPr lang="en-US" sz="1200">
                <a:latin typeface="Arial" charset="0"/>
                <a:cs typeface="Arial" charset="0"/>
                <a:hlinkClick r:id="rId3"/>
              </a:rPr>
              <a:t>ODWS</a:t>
            </a:r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The effect of temperature</a:t>
            </a:r>
            <a:endParaRPr lang="fr-FR" b="1" smtClean="0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176337" y="1936750"/>
            <a:ext cx="7078663" cy="4173538"/>
            <a:chOff x="684" y="1220"/>
            <a:chExt cx="4116" cy="262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84" y="1220"/>
              <a:ext cx="3675" cy="2629"/>
              <a:chOff x="1628" y="1692"/>
              <a:chExt cx="9187" cy="6572"/>
            </a:xfrm>
          </p:grpSpPr>
          <p:sp>
            <p:nvSpPr>
              <p:cNvPr id="23562" name="Text Box 5"/>
              <p:cNvSpPr txBox="1">
                <a:spLocks noChangeArrowheads="1"/>
              </p:cNvSpPr>
              <p:nvPr/>
            </p:nvSpPr>
            <p:spPr bwMode="auto">
              <a:xfrm>
                <a:off x="3701" y="7669"/>
                <a:ext cx="7114" cy="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fr-FR" b="1">
                    <a:latin typeface="Arial" charset="0"/>
                  </a:rPr>
                  <a:t>Temperature / °C</a:t>
                </a:r>
                <a:endParaRPr lang="fr-FR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628" y="1692"/>
                <a:ext cx="8836" cy="5466"/>
                <a:chOff x="1628" y="347"/>
                <a:chExt cx="8836" cy="5466"/>
              </a:xfrm>
            </p:grpSpPr>
            <p:sp>
              <p:nvSpPr>
                <p:cNvPr id="23570" name="Line 7"/>
                <p:cNvSpPr>
                  <a:spLocks noChangeShapeType="1"/>
                </p:cNvSpPr>
                <p:nvPr/>
              </p:nvSpPr>
              <p:spPr bwMode="auto">
                <a:xfrm>
                  <a:off x="3969" y="347"/>
                  <a:ext cx="0" cy="522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1" name="Line 8"/>
                <p:cNvSpPr>
                  <a:spLocks noChangeShapeType="1"/>
                </p:cNvSpPr>
                <p:nvPr/>
              </p:nvSpPr>
              <p:spPr bwMode="auto">
                <a:xfrm rot="5400000">
                  <a:off x="7223" y="2298"/>
                  <a:ext cx="0" cy="64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2" name="Line 9"/>
                <p:cNvSpPr>
                  <a:spLocks noChangeShapeType="1"/>
                </p:cNvSpPr>
                <p:nvPr/>
              </p:nvSpPr>
              <p:spPr bwMode="auto">
                <a:xfrm>
                  <a:off x="3969" y="5549"/>
                  <a:ext cx="0" cy="26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3" name="Line 10"/>
                <p:cNvSpPr>
                  <a:spLocks noChangeShapeType="1"/>
                </p:cNvSpPr>
                <p:nvPr/>
              </p:nvSpPr>
              <p:spPr bwMode="auto">
                <a:xfrm>
                  <a:off x="5180" y="5529"/>
                  <a:ext cx="0" cy="26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4" name="Line 11"/>
                <p:cNvSpPr>
                  <a:spLocks noChangeShapeType="1"/>
                </p:cNvSpPr>
                <p:nvPr/>
              </p:nvSpPr>
              <p:spPr bwMode="auto">
                <a:xfrm>
                  <a:off x="6340" y="5529"/>
                  <a:ext cx="0" cy="26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5" name="Line 12"/>
                <p:cNvSpPr>
                  <a:spLocks noChangeShapeType="1"/>
                </p:cNvSpPr>
                <p:nvPr/>
              </p:nvSpPr>
              <p:spPr bwMode="auto">
                <a:xfrm>
                  <a:off x="7576" y="5529"/>
                  <a:ext cx="0" cy="26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6" name="Line 13"/>
                <p:cNvSpPr>
                  <a:spLocks noChangeShapeType="1"/>
                </p:cNvSpPr>
                <p:nvPr/>
              </p:nvSpPr>
              <p:spPr bwMode="auto">
                <a:xfrm>
                  <a:off x="8762" y="5549"/>
                  <a:ext cx="0" cy="26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7" name="Line 14"/>
                <p:cNvSpPr>
                  <a:spLocks noChangeShapeType="1"/>
                </p:cNvSpPr>
                <p:nvPr/>
              </p:nvSpPr>
              <p:spPr bwMode="auto">
                <a:xfrm>
                  <a:off x="10049" y="5549"/>
                  <a:ext cx="0" cy="26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628" y="2095"/>
                  <a:ext cx="2018" cy="1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fr-FR" b="1">
                      <a:latin typeface="Arial" charset="0"/>
                    </a:rPr>
                    <a:t>Enzyme activity</a:t>
                  </a:r>
                  <a:endParaRPr lang="fr-FR"/>
                </a:p>
              </p:txBody>
            </p:sp>
            <p:sp>
              <p:nvSpPr>
                <p:cNvPr id="23579" name="Freeform 16"/>
                <p:cNvSpPr>
                  <a:spLocks/>
                </p:cNvSpPr>
                <p:nvPr/>
              </p:nvSpPr>
              <p:spPr bwMode="auto">
                <a:xfrm>
                  <a:off x="3957" y="1329"/>
                  <a:ext cx="6218" cy="4196"/>
                </a:xfrm>
                <a:custGeom>
                  <a:avLst/>
                  <a:gdLst>
                    <a:gd name="T0" fmla="*/ 0 w 3697"/>
                    <a:gd name="T1" fmla="*/ 3097 h 3097"/>
                    <a:gd name="T2" fmla="*/ 577 w 3697"/>
                    <a:gd name="T3" fmla="*/ 3007 h 3097"/>
                    <a:gd name="T4" fmla="*/ 1402 w 3697"/>
                    <a:gd name="T5" fmla="*/ 2587 h 3097"/>
                    <a:gd name="T6" fmla="*/ 2152 w 3697"/>
                    <a:gd name="T7" fmla="*/ 1537 h 3097"/>
                    <a:gd name="T8" fmla="*/ 2617 w 3697"/>
                    <a:gd name="T9" fmla="*/ 240 h 3097"/>
                    <a:gd name="T10" fmla="*/ 2782 w 3697"/>
                    <a:gd name="T11" fmla="*/ 97 h 3097"/>
                    <a:gd name="T12" fmla="*/ 2842 w 3697"/>
                    <a:gd name="T13" fmla="*/ 202 h 3097"/>
                    <a:gd name="T14" fmla="*/ 2902 w 3697"/>
                    <a:gd name="T15" fmla="*/ 382 h 3097"/>
                    <a:gd name="T16" fmla="*/ 3127 w 3697"/>
                    <a:gd name="T17" fmla="*/ 1147 h 3097"/>
                    <a:gd name="T18" fmla="*/ 3480 w 3697"/>
                    <a:gd name="T19" fmla="*/ 1792 h 3097"/>
                    <a:gd name="T20" fmla="*/ 3697 w 3697"/>
                    <a:gd name="T21" fmla="*/ 2032 h 309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697"/>
                    <a:gd name="T34" fmla="*/ 0 h 3097"/>
                    <a:gd name="T35" fmla="*/ 3697 w 3697"/>
                    <a:gd name="T36" fmla="*/ 3097 h 309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697" h="3097">
                      <a:moveTo>
                        <a:pt x="0" y="3097"/>
                      </a:moveTo>
                      <a:cubicBezTo>
                        <a:pt x="97" y="3082"/>
                        <a:pt x="343" y="3092"/>
                        <a:pt x="577" y="3007"/>
                      </a:cubicBezTo>
                      <a:cubicBezTo>
                        <a:pt x="811" y="2922"/>
                        <a:pt x="1139" y="2832"/>
                        <a:pt x="1402" y="2587"/>
                      </a:cubicBezTo>
                      <a:cubicBezTo>
                        <a:pt x="1665" y="2342"/>
                        <a:pt x="1950" y="1928"/>
                        <a:pt x="2152" y="1537"/>
                      </a:cubicBezTo>
                      <a:cubicBezTo>
                        <a:pt x="2354" y="1146"/>
                        <a:pt x="2512" y="480"/>
                        <a:pt x="2617" y="240"/>
                      </a:cubicBezTo>
                      <a:cubicBezTo>
                        <a:pt x="2722" y="0"/>
                        <a:pt x="2745" y="103"/>
                        <a:pt x="2782" y="97"/>
                      </a:cubicBezTo>
                      <a:cubicBezTo>
                        <a:pt x="2819" y="91"/>
                        <a:pt x="2822" y="155"/>
                        <a:pt x="2842" y="202"/>
                      </a:cubicBezTo>
                      <a:cubicBezTo>
                        <a:pt x="2862" y="249"/>
                        <a:pt x="2855" y="225"/>
                        <a:pt x="2902" y="382"/>
                      </a:cubicBezTo>
                      <a:cubicBezTo>
                        <a:pt x="2949" y="539"/>
                        <a:pt x="3031" y="912"/>
                        <a:pt x="3127" y="1147"/>
                      </a:cubicBezTo>
                      <a:cubicBezTo>
                        <a:pt x="3223" y="1382"/>
                        <a:pt x="3385" y="1645"/>
                        <a:pt x="3480" y="1792"/>
                      </a:cubicBezTo>
                      <a:cubicBezTo>
                        <a:pt x="3575" y="1939"/>
                        <a:pt x="3652" y="1982"/>
                        <a:pt x="3697" y="2032"/>
                      </a:cubicBezTo>
                    </a:path>
                  </a:pathLst>
                </a:custGeom>
                <a:noFill/>
                <a:ln w="254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3564" name="Text Box 17"/>
              <p:cNvSpPr txBox="1">
                <a:spLocks noChangeArrowheads="1"/>
              </p:cNvSpPr>
              <p:nvPr/>
            </p:nvSpPr>
            <p:spPr bwMode="auto">
              <a:xfrm>
                <a:off x="3580" y="7125"/>
                <a:ext cx="780" cy="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fr-FR" b="1">
                    <a:latin typeface="Arial" charset="0"/>
                  </a:rPr>
                  <a:t>0</a:t>
                </a:r>
                <a:endParaRPr lang="fr-FR"/>
              </a:p>
            </p:txBody>
          </p:sp>
          <p:sp>
            <p:nvSpPr>
              <p:cNvPr id="23565" name="Text Box 18"/>
              <p:cNvSpPr txBox="1">
                <a:spLocks noChangeArrowheads="1"/>
              </p:cNvSpPr>
              <p:nvPr/>
            </p:nvSpPr>
            <p:spPr bwMode="auto">
              <a:xfrm>
                <a:off x="4780" y="7100"/>
                <a:ext cx="780" cy="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fr-FR" b="1">
                    <a:latin typeface="Arial" charset="0"/>
                  </a:rPr>
                  <a:t>10</a:t>
                </a:r>
                <a:endParaRPr lang="fr-FR"/>
              </a:p>
            </p:txBody>
          </p:sp>
          <p:sp>
            <p:nvSpPr>
              <p:cNvPr id="23566" name="Text Box 19"/>
              <p:cNvSpPr txBox="1">
                <a:spLocks noChangeArrowheads="1"/>
              </p:cNvSpPr>
              <p:nvPr/>
            </p:nvSpPr>
            <p:spPr bwMode="auto">
              <a:xfrm>
                <a:off x="5940" y="7160"/>
                <a:ext cx="780" cy="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fr-FR" b="1">
                    <a:latin typeface="Arial" charset="0"/>
                  </a:rPr>
                  <a:t>20</a:t>
                </a:r>
                <a:endParaRPr lang="fr-FR"/>
              </a:p>
            </p:txBody>
          </p:sp>
          <p:sp>
            <p:nvSpPr>
              <p:cNvPr id="23567" name="Text Box 20"/>
              <p:cNvSpPr txBox="1">
                <a:spLocks noChangeArrowheads="1"/>
              </p:cNvSpPr>
              <p:nvPr/>
            </p:nvSpPr>
            <p:spPr bwMode="auto">
              <a:xfrm>
                <a:off x="7180" y="7160"/>
                <a:ext cx="780" cy="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fr-FR" b="1">
                    <a:latin typeface="Arial" charset="0"/>
                  </a:rPr>
                  <a:t>30</a:t>
                </a:r>
                <a:endParaRPr lang="fr-FR"/>
              </a:p>
            </p:txBody>
          </p:sp>
          <p:sp>
            <p:nvSpPr>
              <p:cNvPr id="23568" name="Text Box 21"/>
              <p:cNvSpPr txBox="1">
                <a:spLocks noChangeArrowheads="1"/>
              </p:cNvSpPr>
              <p:nvPr/>
            </p:nvSpPr>
            <p:spPr bwMode="auto">
              <a:xfrm>
                <a:off x="8340" y="7180"/>
                <a:ext cx="780" cy="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fr-FR" b="1">
                    <a:latin typeface="Arial" charset="0"/>
                  </a:rPr>
                  <a:t>40</a:t>
                </a:r>
                <a:endParaRPr lang="fr-FR"/>
              </a:p>
            </p:txBody>
          </p:sp>
          <p:sp>
            <p:nvSpPr>
              <p:cNvPr id="23569" name="Text Box 22"/>
              <p:cNvSpPr txBox="1">
                <a:spLocks noChangeArrowheads="1"/>
              </p:cNvSpPr>
              <p:nvPr/>
            </p:nvSpPr>
            <p:spPr bwMode="auto">
              <a:xfrm>
                <a:off x="9680" y="7180"/>
                <a:ext cx="780" cy="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fr-FR" b="1">
                    <a:latin typeface="Arial" charset="0"/>
                  </a:rPr>
                  <a:t>50</a:t>
                </a:r>
                <a:endParaRPr lang="fr-FR"/>
              </a:p>
            </p:txBody>
          </p:sp>
        </p:grpSp>
        <p:sp>
          <p:nvSpPr>
            <p:cNvPr id="23558" name="Line 23"/>
            <p:cNvSpPr>
              <a:spLocks noChangeShapeType="1"/>
            </p:cNvSpPr>
            <p:nvPr/>
          </p:nvSpPr>
          <p:spPr bwMode="auto">
            <a:xfrm>
              <a:off x="1821" y="2132"/>
              <a:ext cx="1125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59" name="Line 24"/>
            <p:cNvSpPr>
              <a:spLocks noChangeShapeType="1"/>
            </p:cNvSpPr>
            <p:nvPr/>
          </p:nvSpPr>
          <p:spPr bwMode="auto">
            <a:xfrm>
              <a:off x="3754" y="2092"/>
              <a:ext cx="404" cy="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60" name="Text Box 25"/>
            <p:cNvSpPr txBox="1">
              <a:spLocks noChangeArrowheads="1"/>
            </p:cNvSpPr>
            <p:nvPr/>
          </p:nvSpPr>
          <p:spPr bwMode="auto">
            <a:xfrm>
              <a:off x="1939" y="1794"/>
              <a:ext cx="8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b="1">
                  <a:solidFill>
                    <a:srgbClr val="0000FF"/>
                  </a:solidFill>
                  <a:latin typeface="Arial" charset="0"/>
                </a:rPr>
                <a:t>Q10</a:t>
              </a:r>
            </a:p>
          </p:txBody>
        </p:sp>
        <p:sp>
          <p:nvSpPr>
            <p:cNvPr id="23561" name="Text Box 26"/>
            <p:cNvSpPr txBox="1">
              <a:spLocks noChangeArrowheads="1"/>
            </p:cNvSpPr>
            <p:nvPr/>
          </p:nvSpPr>
          <p:spPr bwMode="auto">
            <a:xfrm>
              <a:off x="3747" y="1742"/>
              <a:ext cx="10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b="1">
                  <a:solidFill>
                    <a:srgbClr val="CC3300"/>
                  </a:solidFill>
                  <a:latin typeface="Arial" charset="0"/>
                </a:rPr>
                <a:t>Denaturation</a:t>
              </a:r>
            </a:p>
          </p:txBody>
        </p:sp>
      </p:grpSp>
      <p:sp>
        <p:nvSpPr>
          <p:cNvPr id="23556" name="Text Box 29"/>
          <p:cNvSpPr txBox="1">
            <a:spLocks noChangeArrowheads="1"/>
          </p:cNvSpPr>
          <p:nvPr/>
        </p:nvSpPr>
        <p:spPr bwMode="auto">
          <a:xfrm>
            <a:off x="529696" y="6354764"/>
            <a:ext cx="2352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  <a:cs typeface="Arial" charset="0"/>
              </a:rPr>
              <a:t>© 2007 Paul Billiet </a:t>
            </a:r>
            <a:r>
              <a:rPr lang="en-US" sz="1200">
                <a:latin typeface="Arial" charset="0"/>
                <a:cs typeface="Arial" charset="0"/>
                <a:hlinkClick r:id="rId3"/>
              </a:rPr>
              <a:t>ODWS</a:t>
            </a:r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ia számának helye 4"/>
          <p:cNvSpPr txBox="1">
            <a:spLocks noGrp="1"/>
          </p:cNvSpPr>
          <p:nvPr/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84D9988-38AD-4F00-85DD-1632E95B2399}" type="slidenum">
              <a:rPr lang="hu-HU" sz="1200">
                <a:solidFill>
                  <a:srgbClr val="CC3300"/>
                </a:solidFill>
              </a:rPr>
              <a:pPr algn="r"/>
              <a:t>59</a:t>
            </a:fld>
            <a:endParaRPr lang="hu-HU" sz="1200">
              <a:solidFill>
                <a:srgbClr val="CC33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72480" y="0"/>
            <a:ext cx="338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CC3300"/>
                </a:solidFill>
              </a:rPr>
              <a:t>A tananyag szerkezete:</a:t>
            </a:r>
            <a:endParaRPr lang="hu-HU" sz="2400" dirty="0">
              <a:solidFill>
                <a:srgbClr val="CC3300"/>
              </a:solidFill>
            </a:endParaRPr>
          </a:p>
        </p:txBody>
      </p:sp>
      <p:sp>
        <p:nvSpPr>
          <p:cNvPr id="5" name="Ellipszis 4"/>
          <p:cNvSpPr/>
          <p:nvPr/>
        </p:nvSpPr>
        <p:spPr bwMode="auto">
          <a:xfrm>
            <a:off x="3512840" y="4149080"/>
            <a:ext cx="2160240" cy="7200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Kép 10" descr="Biotech Fishbone ver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53" y="548680"/>
            <a:ext cx="9850694" cy="5760640"/>
          </a:xfrm>
          <a:prstGeom prst="rect">
            <a:avLst/>
          </a:prstGeom>
        </p:spPr>
      </p:pic>
      <p:sp>
        <p:nvSpPr>
          <p:cNvPr id="10" name="Ellipszis 9"/>
          <p:cNvSpPr/>
          <p:nvPr/>
        </p:nvSpPr>
        <p:spPr bwMode="auto">
          <a:xfrm>
            <a:off x="5601072" y="4293096"/>
            <a:ext cx="2880320" cy="100811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spect="1" noChangeArrowheads="1" noTextEdit="1"/>
          </p:cNvSpPr>
          <p:nvPr/>
        </p:nvSpPr>
        <p:spPr bwMode="auto">
          <a:xfrm>
            <a:off x="1424608" y="764704"/>
            <a:ext cx="670560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359024" y="2549773"/>
            <a:ext cx="2587625" cy="1073150"/>
            <a:chOff x="576" y="1502"/>
            <a:chExt cx="1630" cy="676"/>
          </a:xfrm>
          <a:solidFill>
            <a:srgbClr val="FF7C80"/>
          </a:solidFill>
        </p:grpSpPr>
        <p:sp>
          <p:nvSpPr>
            <p:cNvPr id="4" name="Rectangle 12"/>
            <p:cNvSpPr>
              <a:spLocks noChangeArrowheads="1"/>
            </p:cNvSpPr>
            <p:nvPr/>
          </p:nvSpPr>
          <p:spPr bwMode="auto">
            <a:xfrm>
              <a:off x="751" y="1539"/>
              <a:ext cx="1301" cy="6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Freeform 13"/>
            <p:cNvSpPr>
              <a:spLocks/>
            </p:cNvSpPr>
            <p:nvPr/>
          </p:nvSpPr>
          <p:spPr bwMode="auto">
            <a:xfrm>
              <a:off x="2048" y="1502"/>
              <a:ext cx="158" cy="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" y="118"/>
                </a:cxn>
                <a:cxn ang="0">
                  <a:pos x="151" y="374"/>
                </a:cxn>
                <a:cxn ang="0">
                  <a:pos x="233" y="374"/>
                </a:cxn>
                <a:cxn ang="0">
                  <a:pos x="262" y="374"/>
                </a:cxn>
                <a:cxn ang="0">
                  <a:pos x="317" y="374"/>
                </a:cxn>
                <a:cxn ang="0">
                  <a:pos x="317" y="599"/>
                </a:cxn>
                <a:cxn ang="0">
                  <a:pos x="317" y="656"/>
                </a:cxn>
                <a:cxn ang="0">
                  <a:pos x="317" y="740"/>
                </a:cxn>
                <a:cxn ang="0">
                  <a:pos x="317" y="797"/>
                </a:cxn>
                <a:cxn ang="0">
                  <a:pos x="262" y="825"/>
                </a:cxn>
                <a:cxn ang="0">
                  <a:pos x="233" y="909"/>
                </a:cxn>
                <a:cxn ang="0">
                  <a:pos x="206" y="967"/>
                </a:cxn>
                <a:cxn ang="0">
                  <a:pos x="206" y="1052"/>
                </a:cxn>
                <a:cxn ang="0">
                  <a:pos x="206" y="1110"/>
                </a:cxn>
                <a:cxn ang="0">
                  <a:pos x="122" y="1194"/>
                </a:cxn>
                <a:cxn ang="0">
                  <a:pos x="94" y="1279"/>
                </a:cxn>
                <a:cxn ang="0">
                  <a:pos x="0" y="1344"/>
                </a:cxn>
                <a:cxn ang="0">
                  <a:pos x="0" y="0"/>
                </a:cxn>
              </a:cxnLst>
              <a:rect l="0" t="0" r="r" b="b"/>
              <a:pathLst>
                <a:path w="317" h="1344">
                  <a:moveTo>
                    <a:pt x="0" y="0"/>
                  </a:moveTo>
                  <a:lnTo>
                    <a:pt x="122" y="118"/>
                  </a:lnTo>
                  <a:lnTo>
                    <a:pt x="151" y="374"/>
                  </a:lnTo>
                  <a:lnTo>
                    <a:pt x="233" y="374"/>
                  </a:lnTo>
                  <a:lnTo>
                    <a:pt x="262" y="374"/>
                  </a:lnTo>
                  <a:lnTo>
                    <a:pt x="317" y="374"/>
                  </a:lnTo>
                  <a:lnTo>
                    <a:pt x="317" y="599"/>
                  </a:lnTo>
                  <a:lnTo>
                    <a:pt x="317" y="656"/>
                  </a:lnTo>
                  <a:lnTo>
                    <a:pt x="317" y="740"/>
                  </a:lnTo>
                  <a:lnTo>
                    <a:pt x="317" y="797"/>
                  </a:lnTo>
                  <a:lnTo>
                    <a:pt x="262" y="825"/>
                  </a:lnTo>
                  <a:lnTo>
                    <a:pt x="233" y="909"/>
                  </a:lnTo>
                  <a:lnTo>
                    <a:pt x="206" y="967"/>
                  </a:lnTo>
                  <a:lnTo>
                    <a:pt x="206" y="1052"/>
                  </a:lnTo>
                  <a:lnTo>
                    <a:pt x="206" y="1110"/>
                  </a:lnTo>
                  <a:lnTo>
                    <a:pt x="122" y="1194"/>
                  </a:lnTo>
                  <a:lnTo>
                    <a:pt x="94" y="1279"/>
                  </a:lnTo>
                  <a:lnTo>
                    <a:pt x="0" y="13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" name="Freeform 14"/>
            <p:cNvSpPr>
              <a:spLocks/>
            </p:cNvSpPr>
            <p:nvPr/>
          </p:nvSpPr>
          <p:spPr bwMode="auto">
            <a:xfrm>
              <a:off x="576" y="1539"/>
              <a:ext cx="182" cy="635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225" y="101"/>
                </a:cxn>
                <a:cxn ang="0">
                  <a:pos x="225" y="185"/>
                </a:cxn>
                <a:cxn ang="0">
                  <a:pos x="197" y="244"/>
                </a:cxn>
                <a:cxn ang="0">
                  <a:pos x="170" y="328"/>
                </a:cxn>
                <a:cxn ang="0">
                  <a:pos x="141" y="385"/>
                </a:cxn>
                <a:cxn ang="0">
                  <a:pos x="84" y="443"/>
                </a:cxn>
                <a:cxn ang="0">
                  <a:pos x="0" y="498"/>
                </a:cxn>
                <a:cxn ang="0">
                  <a:pos x="0" y="553"/>
                </a:cxn>
                <a:cxn ang="0">
                  <a:pos x="0" y="639"/>
                </a:cxn>
                <a:cxn ang="0">
                  <a:pos x="0" y="725"/>
                </a:cxn>
                <a:cxn ang="0">
                  <a:pos x="29" y="809"/>
                </a:cxn>
                <a:cxn ang="0">
                  <a:pos x="113" y="837"/>
                </a:cxn>
                <a:cxn ang="0">
                  <a:pos x="170" y="894"/>
                </a:cxn>
                <a:cxn ang="0">
                  <a:pos x="170" y="978"/>
                </a:cxn>
                <a:cxn ang="0">
                  <a:pos x="170" y="1036"/>
                </a:cxn>
                <a:cxn ang="0">
                  <a:pos x="170" y="1121"/>
                </a:cxn>
                <a:cxn ang="0">
                  <a:pos x="197" y="1207"/>
                </a:cxn>
                <a:cxn ang="0">
                  <a:pos x="282" y="1234"/>
                </a:cxn>
                <a:cxn ang="0">
                  <a:pos x="365" y="1263"/>
                </a:cxn>
                <a:cxn ang="0">
                  <a:pos x="347" y="1270"/>
                </a:cxn>
                <a:cxn ang="0">
                  <a:pos x="347" y="0"/>
                </a:cxn>
              </a:cxnLst>
              <a:rect l="0" t="0" r="r" b="b"/>
              <a:pathLst>
                <a:path w="365" h="1270">
                  <a:moveTo>
                    <a:pt x="347" y="0"/>
                  </a:moveTo>
                  <a:lnTo>
                    <a:pt x="225" y="101"/>
                  </a:lnTo>
                  <a:lnTo>
                    <a:pt x="225" y="185"/>
                  </a:lnTo>
                  <a:lnTo>
                    <a:pt x="197" y="244"/>
                  </a:lnTo>
                  <a:lnTo>
                    <a:pt x="170" y="328"/>
                  </a:lnTo>
                  <a:lnTo>
                    <a:pt x="141" y="385"/>
                  </a:lnTo>
                  <a:lnTo>
                    <a:pt x="84" y="443"/>
                  </a:lnTo>
                  <a:lnTo>
                    <a:pt x="0" y="498"/>
                  </a:lnTo>
                  <a:lnTo>
                    <a:pt x="0" y="553"/>
                  </a:lnTo>
                  <a:lnTo>
                    <a:pt x="0" y="639"/>
                  </a:lnTo>
                  <a:lnTo>
                    <a:pt x="0" y="725"/>
                  </a:lnTo>
                  <a:lnTo>
                    <a:pt x="29" y="809"/>
                  </a:lnTo>
                  <a:lnTo>
                    <a:pt x="113" y="837"/>
                  </a:lnTo>
                  <a:lnTo>
                    <a:pt x="170" y="894"/>
                  </a:lnTo>
                  <a:lnTo>
                    <a:pt x="170" y="978"/>
                  </a:lnTo>
                  <a:lnTo>
                    <a:pt x="170" y="1036"/>
                  </a:lnTo>
                  <a:lnTo>
                    <a:pt x="170" y="1121"/>
                  </a:lnTo>
                  <a:lnTo>
                    <a:pt x="197" y="1207"/>
                  </a:lnTo>
                  <a:lnTo>
                    <a:pt x="282" y="1234"/>
                  </a:lnTo>
                  <a:lnTo>
                    <a:pt x="365" y="1263"/>
                  </a:lnTo>
                  <a:lnTo>
                    <a:pt x="347" y="1270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798762" y="2386261"/>
            <a:ext cx="1241425" cy="830262"/>
            <a:chOff x="853" y="1399"/>
            <a:chExt cx="782" cy="523"/>
          </a:xfrm>
          <a:solidFill>
            <a:srgbClr val="CCFFCC"/>
          </a:solidFill>
        </p:grpSpPr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>
              <a:off x="853" y="1399"/>
              <a:ext cx="560" cy="302"/>
            </a:xfrm>
            <a:prstGeom prst="roundRect">
              <a:avLst>
                <a:gd name="adj" fmla="val 12301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Oval 17"/>
            <p:cNvSpPr>
              <a:spLocks noChangeArrowheads="1"/>
            </p:cNvSpPr>
            <p:nvPr/>
          </p:nvSpPr>
          <p:spPr bwMode="auto">
            <a:xfrm>
              <a:off x="1297" y="1399"/>
              <a:ext cx="338" cy="30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853" y="1585"/>
              <a:ext cx="260" cy="337"/>
            </a:xfrm>
            <a:custGeom>
              <a:avLst/>
              <a:gdLst/>
              <a:ahLst/>
              <a:cxnLst>
                <a:cxn ang="0">
                  <a:pos x="261" y="0"/>
                </a:cxn>
                <a:cxn ang="0">
                  <a:pos x="0" y="339"/>
                </a:cxn>
                <a:cxn ang="0">
                  <a:pos x="261" y="675"/>
                </a:cxn>
                <a:cxn ang="0">
                  <a:pos x="521" y="339"/>
                </a:cxn>
                <a:cxn ang="0">
                  <a:pos x="261" y="0"/>
                </a:cxn>
              </a:cxnLst>
              <a:rect l="0" t="0" r="r" b="b"/>
              <a:pathLst>
                <a:path w="521" h="675">
                  <a:moveTo>
                    <a:pt x="261" y="0"/>
                  </a:moveTo>
                  <a:lnTo>
                    <a:pt x="0" y="339"/>
                  </a:lnTo>
                  <a:lnTo>
                    <a:pt x="261" y="675"/>
                  </a:lnTo>
                  <a:lnTo>
                    <a:pt x="521" y="339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1075" y="1623"/>
              <a:ext cx="153" cy="15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853" y="1548"/>
              <a:ext cx="411" cy="2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7257256" y="3573016"/>
            <a:ext cx="536575" cy="4794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6116638" y="3976688"/>
            <a:ext cx="242887" cy="242887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grpSp>
        <p:nvGrpSpPr>
          <p:cNvPr id="64" name="Csoportba foglalás 63"/>
          <p:cNvGrpSpPr/>
          <p:nvPr/>
        </p:nvGrpSpPr>
        <p:grpSpPr>
          <a:xfrm>
            <a:off x="5817096" y="3573016"/>
            <a:ext cx="887413" cy="830262"/>
            <a:chOff x="5765800" y="3621088"/>
            <a:chExt cx="887413" cy="830262"/>
          </a:xfrm>
        </p:grpSpPr>
        <p:sp>
          <p:nvSpPr>
            <p:cNvPr id="13" name="AutoShape 22"/>
            <p:cNvSpPr>
              <a:spLocks noChangeArrowheads="1"/>
            </p:cNvSpPr>
            <p:nvPr/>
          </p:nvSpPr>
          <p:spPr bwMode="auto">
            <a:xfrm>
              <a:off x="5765800" y="3621088"/>
              <a:ext cx="887413" cy="479425"/>
            </a:xfrm>
            <a:prstGeom prst="roundRect">
              <a:avLst>
                <a:gd name="adj" fmla="val 12301"/>
              </a:avLst>
            </a:pr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5765800" y="3916363"/>
              <a:ext cx="411163" cy="534987"/>
            </a:xfrm>
            <a:custGeom>
              <a:avLst/>
              <a:gdLst/>
              <a:ahLst/>
              <a:cxnLst>
                <a:cxn ang="0">
                  <a:pos x="260" y="0"/>
                </a:cxn>
                <a:cxn ang="0">
                  <a:pos x="0" y="340"/>
                </a:cxn>
                <a:cxn ang="0">
                  <a:pos x="260" y="675"/>
                </a:cxn>
                <a:cxn ang="0">
                  <a:pos x="519" y="340"/>
                </a:cxn>
                <a:cxn ang="0">
                  <a:pos x="260" y="0"/>
                </a:cxn>
              </a:cxnLst>
              <a:rect l="0" t="0" r="r" b="b"/>
              <a:pathLst>
                <a:path w="519" h="675">
                  <a:moveTo>
                    <a:pt x="260" y="0"/>
                  </a:moveTo>
                  <a:lnTo>
                    <a:pt x="0" y="340"/>
                  </a:lnTo>
                  <a:lnTo>
                    <a:pt x="260" y="675"/>
                  </a:lnTo>
                  <a:lnTo>
                    <a:pt x="519" y="34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Rectangle 26"/>
            <p:cNvSpPr>
              <a:spLocks noChangeArrowheads="1"/>
            </p:cNvSpPr>
            <p:nvPr/>
          </p:nvSpPr>
          <p:spPr bwMode="auto">
            <a:xfrm>
              <a:off x="5765800" y="3856038"/>
              <a:ext cx="652463" cy="363537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8" name="Group 30"/>
          <p:cNvGrpSpPr>
            <a:grpSpLocks/>
          </p:cNvGrpSpPr>
          <p:nvPr/>
        </p:nvGrpSpPr>
        <p:grpSpPr bwMode="auto">
          <a:xfrm>
            <a:off x="5716588" y="1319213"/>
            <a:ext cx="2587625" cy="1074737"/>
            <a:chOff x="3457" y="999"/>
            <a:chExt cx="1630" cy="677"/>
          </a:xfrm>
          <a:solidFill>
            <a:srgbClr val="FF7C80"/>
          </a:solidFill>
        </p:grpSpPr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3630" y="1037"/>
              <a:ext cx="1301" cy="6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4927" y="999"/>
              <a:ext cx="160" cy="6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118"/>
                </a:cxn>
                <a:cxn ang="0">
                  <a:pos x="151" y="374"/>
                </a:cxn>
                <a:cxn ang="0">
                  <a:pos x="235" y="374"/>
                </a:cxn>
                <a:cxn ang="0">
                  <a:pos x="264" y="374"/>
                </a:cxn>
                <a:cxn ang="0">
                  <a:pos x="321" y="374"/>
                </a:cxn>
                <a:cxn ang="0">
                  <a:pos x="321" y="601"/>
                </a:cxn>
                <a:cxn ang="0">
                  <a:pos x="321" y="658"/>
                </a:cxn>
                <a:cxn ang="0">
                  <a:pos x="321" y="742"/>
                </a:cxn>
                <a:cxn ang="0">
                  <a:pos x="321" y="799"/>
                </a:cxn>
                <a:cxn ang="0">
                  <a:pos x="264" y="826"/>
                </a:cxn>
                <a:cxn ang="0">
                  <a:pos x="235" y="909"/>
                </a:cxn>
                <a:cxn ang="0">
                  <a:pos x="207" y="967"/>
                </a:cxn>
                <a:cxn ang="0">
                  <a:pos x="207" y="1052"/>
                </a:cxn>
                <a:cxn ang="0">
                  <a:pos x="207" y="1110"/>
                </a:cxn>
                <a:cxn ang="0">
                  <a:pos x="123" y="1194"/>
                </a:cxn>
                <a:cxn ang="0">
                  <a:pos x="94" y="1279"/>
                </a:cxn>
                <a:cxn ang="0">
                  <a:pos x="0" y="1344"/>
                </a:cxn>
                <a:cxn ang="0">
                  <a:pos x="0" y="0"/>
                </a:cxn>
              </a:cxnLst>
              <a:rect l="0" t="0" r="r" b="b"/>
              <a:pathLst>
                <a:path w="321" h="1344">
                  <a:moveTo>
                    <a:pt x="0" y="0"/>
                  </a:moveTo>
                  <a:lnTo>
                    <a:pt x="123" y="118"/>
                  </a:lnTo>
                  <a:lnTo>
                    <a:pt x="151" y="374"/>
                  </a:lnTo>
                  <a:lnTo>
                    <a:pt x="235" y="374"/>
                  </a:lnTo>
                  <a:lnTo>
                    <a:pt x="264" y="374"/>
                  </a:lnTo>
                  <a:lnTo>
                    <a:pt x="321" y="374"/>
                  </a:lnTo>
                  <a:lnTo>
                    <a:pt x="321" y="601"/>
                  </a:lnTo>
                  <a:lnTo>
                    <a:pt x="321" y="658"/>
                  </a:lnTo>
                  <a:lnTo>
                    <a:pt x="321" y="742"/>
                  </a:lnTo>
                  <a:lnTo>
                    <a:pt x="321" y="799"/>
                  </a:lnTo>
                  <a:lnTo>
                    <a:pt x="264" y="826"/>
                  </a:lnTo>
                  <a:lnTo>
                    <a:pt x="235" y="909"/>
                  </a:lnTo>
                  <a:lnTo>
                    <a:pt x="207" y="967"/>
                  </a:lnTo>
                  <a:lnTo>
                    <a:pt x="207" y="1052"/>
                  </a:lnTo>
                  <a:lnTo>
                    <a:pt x="207" y="1110"/>
                  </a:lnTo>
                  <a:lnTo>
                    <a:pt x="123" y="1194"/>
                  </a:lnTo>
                  <a:lnTo>
                    <a:pt x="94" y="1279"/>
                  </a:lnTo>
                  <a:lnTo>
                    <a:pt x="0" y="13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>
              <a:off x="3457" y="1037"/>
              <a:ext cx="181" cy="636"/>
            </a:xfrm>
            <a:custGeom>
              <a:avLst/>
              <a:gdLst/>
              <a:ahLst/>
              <a:cxnLst>
                <a:cxn ang="0">
                  <a:pos x="344" y="0"/>
                </a:cxn>
                <a:cxn ang="0">
                  <a:pos x="222" y="101"/>
                </a:cxn>
                <a:cxn ang="0">
                  <a:pos x="222" y="185"/>
                </a:cxn>
                <a:cxn ang="0">
                  <a:pos x="193" y="244"/>
                </a:cxn>
                <a:cxn ang="0">
                  <a:pos x="166" y="328"/>
                </a:cxn>
                <a:cxn ang="0">
                  <a:pos x="138" y="385"/>
                </a:cxn>
                <a:cxn ang="0">
                  <a:pos x="82" y="443"/>
                </a:cxn>
                <a:cxn ang="0">
                  <a:pos x="0" y="498"/>
                </a:cxn>
                <a:cxn ang="0">
                  <a:pos x="0" y="555"/>
                </a:cxn>
                <a:cxn ang="0">
                  <a:pos x="0" y="641"/>
                </a:cxn>
                <a:cxn ang="0">
                  <a:pos x="0" y="727"/>
                </a:cxn>
                <a:cxn ang="0">
                  <a:pos x="27" y="809"/>
                </a:cxn>
                <a:cxn ang="0">
                  <a:pos x="109" y="837"/>
                </a:cxn>
                <a:cxn ang="0">
                  <a:pos x="166" y="895"/>
                </a:cxn>
                <a:cxn ang="0">
                  <a:pos x="166" y="978"/>
                </a:cxn>
                <a:cxn ang="0">
                  <a:pos x="166" y="1036"/>
                </a:cxn>
                <a:cxn ang="0">
                  <a:pos x="166" y="1121"/>
                </a:cxn>
                <a:cxn ang="0">
                  <a:pos x="193" y="1207"/>
                </a:cxn>
                <a:cxn ang="0">
                  <a:pos x="279" y="1234"/>
                </a:cxn>
                <a:cxn ang="0">
                  <a:pos x="363" y="1263"/>
                </a:cxn>
                <a:cxn ang="0">
                  <a:pos x="344" y="1272"/>
                </a:cxn>
                <a:cxn ang="0">
                  <a:pos x="344" y="0"/>
                </a:cxn>
              </a:cxnLst>
              <a:rect l="0" t="0" r="r" b="b"/>
              <a:pathLst>
                <a:path w="363" h="1272">
                  <a:moveTo>
                    <a:pt x="344" y="0"/>
                  </a:moveTo>
                  <a:lnTo>
                    <a:pt x="222" y="101"/>
                  </a:lnTo>
                  <a:lnTo>
                    <a:pt x="222" y="185"/>
                  </a:lnTo>
                  <a:lnTo>
                    <a:pt x="193" y="244"/>
                  </a:lnTo>
                  <a:lnTo>
                    <a:pt x="166" y="328"/>
                  </a:lnTo>
                  <a:lnTo>
                    <a:pt x="138" y="385"/>
                  </a:lnTo>
                  <a:lnTo>
                    <a:pt x="82" y="443"/>
                  </a:lnTo>
                  <a:lnTo>
                    <a:pt x="0" y="498"/>
                  </a:lnTo>
                  <a:lnTo>
                    <a:pt x="0" y="555"/>
                  </a:lnTo>
                  <a:lnTo>
                    <a:pt x="0" y="641"/>
                  </a:lnTo>
                  <a:lnTo>
                    <a:pt x="0" y="727"/>
                  </a:lnTo>
                  <a:lnTo>
                    <a:pt x="27" y="809"/>
                  </a:lnTo>
                  <a:lnTo>
                    <a:pt x="109" y="837"/>
                  </a:lnTo>
                  <a:lnTo>
                    <a:pt x="166" y="895"/>
                  </a:lnTo>
                  <a:lnTo>
                    <a:pt x="166" y="978"/>
                  </a:lnTo>
                  <a:lnTo>
                    <a:pt x="166" y="1036"/>
                  </a:lnTo>
                  <a:lnTo>
                    <a:pt x="166" y="1121"/>
                  </a:lnTo>
                  <a:lnTo>
                    <a:pt x="193" y="1207"/>
                  </a:lnTo>
                  <a:lnTo>
                    <a:pt x="279" y="1234"/>
                  </a:lnTo>
                  <a:lnTo>
                    <a:pt x="363" y="1263"/>
                  </a:lnTo>
                  <a:lnTo>
                    <a:pt x="344" y="1272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6081713" y="1084263"/>
            <a:ext cx="1241425" cy="831850"/>
            <a:chOff x="3687" y="851"/>
            <a:chExt cx="782" cy="524"/>
          </a:xfrm>
        </p:grpSpPr>
        <p:sp>
          <p:nvSpPr>
            <p:cNvPr id="23" name="AutoShape 31"/>
            <p:cNvSpPr>
              <a:spLocks noChangeArrowheads="1"/>
            </p:cNvSpPr>
            <p:nvPr/>
          </p:nvSpPr>
          <p:spPr bwMode="auto">
            <a:xfrm>
              <a:off x="3687" y="851"/>
              <a:ext cx="560" cy="302"/>
            </a:xfrm>
            <a:prstGeom prst="roundRect">
              <a:avLst>
                <a:gd name="adj" fmla="val 12301"/>
              </a:avLst>
            </a:prstGeom>
            <a:solidFill>
              <a:srgbClr val="00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Oval 32"/>
            <p:cNvSpPr>
              <a:spLocks noChangeArrowheads="1"/>
            </p:cNvSpPr>
            <p:nvPr/>
          </p:nvSpPr>
          <p:spPr bwMode="auto">
            <a:xfrm>
              <a:off x="4132" y="851"/>
              <a:ext cx="337" cy="302"/>
            </a:xfrm>
            <a:prstGeom prst="ellipse">
              <a:avLst/>
            </a:prstGeom>
            <a:solidFill>
              <a:srgbClr val="00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Freeform 33"/>
            <p:cNvSpPr>
              <a:spLocks/>
            </p:cNvSpPr>
            <p:nvPr/>
          </p:nvSpPr>
          <p:spPr bwMode="auto">
            <a:xfrm>
              <a:off x="3687" y="1037"/>
              <a:ext cx="261" cy="338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0" y="340"/>
                </a:cxn>
                <a:cxn ang="0">
                  <a:pos x="262" y="677"/>
                </a:cxn>
                <a:cxn ang="0">
                  <a:pos x="521" y="340"/>
                </a:cxn>
                <a:cxn ang="0">
                  <a:pos x="262" y="0"/>
                </a:cxn>
              </a:cxnLst>
              <a:rect l="0" t="0" r="r" b="b"/>
              <a:pathLst>
                <a:path w="521" h="677">
                  <a:moveTo>
                    <a:pt x="262" y="0"/>
                  </a:moveTo>
                  <a:lnTo>
                    <a:pt x="0" y="340"/>
                  </a:lnTo>
                  <a:lnTo>
                    <a:pt x="262" y="677"/>
                  </a:lnTo>
                  <a:lnTo>
                    <a:pt x="521" y="34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3909" y="1075"/>
              <a:ext cx="152" cy="153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3687" y="1000"/>
              <a:ext cx="411" cy="228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8" name="Group 40"/>
          <p:cNvGrpSpPr>
            <a:grpSpLocks/>
          </p:cNvGrpSpPr>
          <p:nvPr/>
        </p:nvGrpSpPr>
        <p:grpSpPr bwMode="auto">
          <a:xfrm>
            <a:off x="5499100" y="4872038"/>
            <a:ext cx="2586038" cy="1073150"/>
            <a:chOff x="3320" y="3237"/>
            <a:chExt cx="1629" cy="676"/>
          </a:xfrm>
          <a:solidFill>
            <a:srgbClr val="FF7C80"/>
          </a:solidFill>
        </p:grpSpPr>
        <p:sp>
          <p:nvSpPr>
            <p:cNvPr id="29" name="Rectangle 37"/>
            <p:cNvSpPr>
              <a:spLocks noChangeArrowheads="1"/>
            </p:cNvSpPr>
            <p:nvPr/>
          </p:nvSpPr>
          <p:spPr bwMode="auto">
            <a:xfrm>
              <a:off x="3493" y="3274"/>
              <a:ext cx="1302" cy="6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Freeform 38"/>
            <p:cNvSpPr>
              <a:spLocks/>
            </p:cNvSpPr>
            <p:nvPr/>
          </p:nvSpPr>
          <p:spPr bwMode="auto">
            <a:xfrm>
              <a:off x="4790" y="3237"/>
              <a:ext cx="159" cy="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" y="119"/>
                </a:cxn>
                <a:cxn ang="0">
                  <a:pos x="148" y="372"/>
                </a:cxn>
                <a:cxn ang="0">
                  <a:pos x="232" y="372"/>
                </a:cxn>
                <a:cxn ang="0">
                  <a:pos x="261" y="372"/>
                </a:cxn>
                <a:cxn ang="0">
                  <a:pos x="316" y="372"/>
                </a:cxn>
                <a:cxn ang="0">
                  <a:pos x="316" y="599"/>
                </a:cxn>
                <a:cxn ang="0">
                  <a:pos x="316" y="656"/>
                </a:cxn>
                <a:cxn ang="0">
                  <a:pos x="316" y="740"/>
                </a:cxn>
                <a:cxn ang="0">
                  <a:pos x="316" y="797"/>
                </a:cxn>
                <a:cxn ang="0">
                  <a:pos x="261" y="826"/>
                </a:cxn>
                <a:cxn ang="0">
                  <a:pos x="232" y="910"/>
                </a:cxn>
                <a:cxn ang="0">
                  <a:pos x="204" y="965"/>
                </a:cxn>
                <a:cxn ang="0">
                  <a:pos x="204" y="1051"/>
                </a:cxn>
                <a:cxn ang="0">
                  <a:pos x="204" y="1108"/>
                </a:cxn>
                <a:cxn ang="0">
                  <a:pos x="122" y="1192"/>
                </a:cxn>
                <a:cxn ang="0">
                  <a:pos x="93" y="1278"/>
                </a:cxn>
                <a:cxn ang="0">
                  <a:pos x="0" y="1345"/>
                </a:cxn>
                <a:cxn ang="0">
                  <a:pos x="0" y="0"/>
                </a:cxn>
              </a:cxnLst>
              <a:rect l="0" t="0" r="r" b="b"/>
              <a:pathLst>
                <a:path w="316" h="1345">
                  <a:moveTo>
                    <a:pt x="0" y="0"/>
                  </a:moveTo>
                  <a:lnTo>
                    <a:pt x="122" y="119"/>
                  </a:lnTo>
                  <a:lnTo>
                    <a:pt x="148" y="372"/>
                  </a:lnTo>
                  <a:lnTo>
                    <a:pt x="232" y="372"/>
                  </a:lnTo>
                  <a:lnTo>
                    <a:pt x="261" y="372"/>
                  </a:lnTo>
                  <a:lnTo>
                    <a:pt x="316" y="372"/>
                  </a:lnTo>
                  <a:lnTo>
                    <a:pt x="316" y="599"/>
                  </a:lnTo>
                  <a:lnTo>
                    <a:pt x="316" y="656"/>
                  </a:lnTo>
                  <a:lnTo>
                    <a:pt x="316" y="740"/>
                  </a:lnTo>
                  <a:lnTo>
                    <a:pt x="316" y="797"/>
                  </a:lnTo>
                  <a:lnTo>
                    <a:pt x="261" y="826"/>
                  </a:lnTo>
                  <a:lnTo>
                    <a:pt x="232" y="910"/>
                  </a:lnTo>
                  <a:lnTo>
                    <a:pt x="204" y="965"/>
                  </a:lnTo>
                  <a:lnTo>
                    <a:pt x="204" y="1051"/>
                  </a:lnTo>
                  <a:lnTo>
                    <a:pt x="204" y="1108"/>
                  </a:lnTo>
                  <a:lnTo>
                    <a:pt x="122" y="1192"/>
                  </a:lnTo>
                  <a:lnTo>
                    <a:pt x="93" y="1278"/>
                  </a:lnTo>
                  <a:lnTo>
                    <a:pt x="0" y="134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Freeform 39"/>
            <p:cNvSpPr>
              <a:spLocks/>
            </p:cNvSpPr>
            <p:nvPr/>
          </p:nvSpPr>
          <p:spPr bwMode="auto">
            <a:xfrm>
              <a:off x="3320" y="3274"/>
              <a:ext cx="182" cy="635"/>
            </a:xfrm>
            <a:custGeom>
              <a:avLst/>
              <a:gdLst/>
              <a:ahLst/>
              <a:cxnLst>
                <a:cxn ang="0">
                  <a:pos x="346" y="0"/>
                </a:cxn>
                <a:cxn ang="0">
                  <a:pos x="224" y="99"/>
                </a:cxn>
                <a:cxn ang="0">
                  <a:pos x="224" y="183"/>
                </a:cxn>
                <a:cxn ang="0">
                  <a:pos x="195" y="242"/>
                </a:cxn>
                <a:cxn ang="0">
                  <a:pos x="168" y="326"/>
                </a:cxn>
                <a:cxn ang="0">
                  <a:pos x="140" y="383"/>
                </a:cxn>
                <a:cxn ang="0">
                  <a:pos x="82" y="440"/>
                </a:cxn>
                <a:cxn ang="0">
                  <a:pos x="0" y="495"/>
                </a:cxn>
                <a:cxn ang="0">
                  <a:pos x="0" y="553"/>
                </a:cxn>
                <a:cxn ang="0">
                  <a:pos x="0" y="639"/>
                </a:cxn>
                <a:cxn ang="0">
                  <a:pos x="0" y="724"/>
                </a:cxn>
                <a:cxn ang="0">
                  <a:pos x="27" y="808"/>
                </a:cxn>
                <a:cxn ang="0">
                  <a:pos x="111" y="837"/>
                </a:cxn>
                <a:cxn ang="0">
                  <a:pos x="168" y="892"/>
                </a:cxn>
                <a:cxn ang="0">
                  <a:pos x="168" y="976"/>
                </a:cxn>
                <a:cxn ang="0">
                  <a:pos x="168" y="1033"/>
                </a:cxn>
                <a:cxn ang="0">
                  <a:pos x="168" y="1119"/>
                </a:cxn>
                <a:cxn ang="0">
                  <a:pos x="195" y="1205"/>
                </a:cxn>
                <a:cxn ang="0">
                  <a:pos x="281" y="1232"/>
                </a:cxn>
                <a:cxn ang="0">
                  <a:pos x="365" y="1260"/>
                </a:cxn>
                <a:cxn ang="0">
                  <a:pos x="346" y="1270"/>
                </a:cxn>
                <a:cxn ang="0">
                  <a:pos x="346" y="0"/>
                </a:cxn>
              </a:cxnLst>
              <a:rect l="0" t="0" r="r" b="b"/>
              <a:pathLst>
                <a:path w="365" h="1270">
                  <a:moveTo>
                    <a:pt x="346" y="0"/>
                  </a:moveTo>
                  <a:lnTo>
                    <a:pt x="224" y="99"/>
                  </a:lnTo>
                  <a:lnTo>
                    <a:pt x="224" y="183"/>
                  </a:lnTo>
                  <a:lnTo>
                    <a:pt x="195" y="242"/>
                  </a:lnTo>
                  <a:lnTo>
                    <a:pt x="168" y="326"/>
                  </a:lnTo>
                  <a:lnTo>
                    <a:pt x="140" y="383"/>
                  </a:lnTo>
                  <a:lnTo>
                    <a:pt x="82" y="440"/>
                  </a:lnTo>
                  <a:lnTo>
                    <a:pt x="0" y="495"/>
                  </a:lnTo>
                  <a:lnTo>
                    <a:pt x="0" y="553"/>
                  </a:lnTo>
                  <a:lnTo>
                    <a:pt x="0" y="639"/>
                  </a:lnTo>
                  <a:lnTo>
                    <a:pt x="0" y="724"/>
                  </a:lnTo>
                  <a:lnTo>
                    <a:pt x="27" y="808"/>
                  </a:lnTo>
                  <a:lnTo>
                    <a:pt x="111" y="837"/>
                  </a:lnTo>
                  <a:lnTo>
                    <a:pt x="168" y="892"/>
                  </a:lnTo>
                  <a:lnTo>
                    <a:pt x="168" y="976"/>
                  </a:lnTo>
                  <a:lnTo>
                    <a:pt x="168" y="1033"/>
                  </a:lnTo>
                  <a:lnTo>
                    <a:pt x="168" y="1119"/>
                  </a:lnTo>
                  <a:lnTo>
                    <a:pt x="195" y="1205"/>
                  </a:lnTo>
                  <a:lnTo>
                    <a:pt x="281" y="1232"/>
                  </a:lnTo>
                  <a:lnTo>
                    <a:pt x="365" y="1260"/>
                  </a:lnTo>
                  <a:lnTo>
                    <a:pt x="346" y="1270"/>
                  </a:lnTo>
                  <a:lnTo>
                    <a:pt x="34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2" name="Group 46"/>
          <p:cNvGrpSpPr>
            <a:grpSpLocks/>
          </p:cNvGrpSpPr>
          <p:nvPr/>
        </p:nvGrpSpPr>
        <p:grpSpPr bwMode="auto">
          <a:xfrm>
            <a:off x="5935663" y="4706938"/>
            <a:ext cx="1243012" cy="833437"/>
            <a:chOff x="3595" y="3133"/>
            <a:chExt cx="783" cy="525"/>
          </a:xfrm>
          <a:solidFill>
            <a:srgbClr val="CCFFCC"/>
          </a:solidFill>
        </p:grpSpPr>
        <p:sp>
          <p:nvSpPr>
            <p:cNvPr id="33" name="AutoShape 41"/>
            <p:cNvSpPr>
              <a:spLocks noChangeArrowheads="1"/>
            </p:cNvSpPr>
            <p:nvPr/>
          </p:nvSpPr>
          <p:spPr bwMode="auto">
            <a:xfrm>
              <a:off x="3595" y="3133"/>
              <a:ext cx="561" cy="302"/>
            </a:xfrm>
            <a:prstGeom prst="roundRect">
              <a:avLst>
                <a:gd name="adj" fmla="val 12301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Oval 42"/>
            <p:cNvSpPr>
              <a:spLocks noChangeArrowheads="1"/>
            </p:cNvSpPr>
            <p:nvPr/>
          </p:nvSpPr>
          <p:spPr bwMode="auto">
            <a:xfrm>
              <a:off x="4040" y="3133"/>
              <a:ext cx="338" cy="30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Freeform 43"/>
            <p:cNvSpPr>
              <a:spLocks/>
            </p:cNvSpPr>
            <p:nvPr/>
          </p:nvSpPr>
          <p:spPr bwMode="auto">
            <a:xfrm>
              <a:off x="3595" y="3319"/>
              <a:ext cx="261" cy="339"/>
            </a:xfrm>
            <a:custGeom>
              <a:avLst/>
              <a:gdLst/>
              <a:ahLst/>
              <a:cxnLst>
                <a:cxn ang="0">
                  <a:pos x="261" y="0"/>
                </a:cxn>
                <a:cxn ang="0">
                  <a:pos x="0" y="340"/>
                </a:cxn>
                <a:cxn ang="0">
                  <a:pos x="261" y="677"/>
                </a:cxn>
                <a:cxn ang="0">
                  <a:pos x="521" y="340"/>
                </a:cxn>
                <a:cxn ang="0">
                  <a:pos x="261" y="0"/>
                </a:cxn>
              </a:cxnLst>
              <a:rect l="0" t="0" r="r" b="b"/>
              <a:pathLst>
                <a:path w="521" h="677">
                  <a:moveTo>
                    <a:pt x="261" y="0"/>
                  </a:moveTo>
                  <a:lnTo>
                    <a:pt x="0" y="340"/>
                  </a:lnTo>
                  <a:lnTo>
                    <a:pt x="261" y="677"/>
                  </a:lnTo>
                  <a:lnTo>
                    <a:pt x="521" y="340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" name="Rectangle 44"/>
            <p:cNvSpPr>
              <a:spLocks noChangeArrowheads="1"/>
            </p:cNvSpPr>
            <p:nvPr/>
          </p:nvSpPr>
          <p:spPr bwMode="auto">
            <a:xfrm>
              <a:off x="3818" y="3357"/>
              <a:ext cx="152" cy="1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Rectangle 45"/>
            <p:cNvSpPr>
              <a:spLocks noChangeArrowheads="1"/>
            </p:cNvSpPr>
            <p:nvPr/>
          </p:nvSpPr>
          <p:spPr bwMode="auto">
            <a:xfrm>
              <a:off x="3595" y="3283"/>
              <a:ext cx="412" cy="2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8" name="Group 52"/>
          <p:cNvGrpSpPr>
            <a:grpSpLocks/>
          </p:cNvGrpSpPr>
          <p:nvPr/>
        </p:nvGrpSpPr>
        <p:grpSpPr bwMode="auto">
          <a:xfrm>
            <a:off x="1712640" y="1340768"/>
            <a:ext cx="1243013" cy="831850"/>
            <a:chOff x="816" y="558"/>
            <a:chExt cx="783" cy="524"/>
          </a:xfrm>
        </p:grpSpPr>
        <p:sp>
          <p:nvSpPr>
            <p:cNvPr id="39" name="AutoShape 47"/>
            <p:cNvSpPr>
              <a:spLocks noChangeArrowheads="1"/>
            </p:cNvSpPr>
            <p:nvPr/>
          </p:nvSpPr>
          <p:spPr bwMode="auto">
            <a:xfrm>
              <a:off x="816" y="558"/>
              <a:ext cx="561" cy="302"/>
            </a:xfrm>
            <a:prstGeom prst="roundRect">
              <a:avLst>
                <a:gd name="adj" fmla="val 12301"/>
              </a:avLst>
            </a:prstGeom>
            <a:solidFill>
              <a:srgbClr val="00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" name="Oval 48"/>
            <p:cNvSpPr>
              <a:spLocks noChangeArrowheads="1"/>
            </p:cNvSpPr>
            <p:nvPr/>
          </p:nvSpPr>
          <p:spPr bwMode="auto">
            <a:xfrm>
              <a:off x="1262" y="558"/>
              <a:ext cx="337" cy="302"/>
            </a:xfrm>
            <a:prstGeom prst="ellipse">
              <a:avLst/>
            </a:prstGeom>
            <a:solidFill>
              <a:srgbClr val="00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" name="Freeform 49"/>
            <p:cNvSpPr>
              <a:spLocks/>
            </p:cNvSpPr>
            <p:nvPr/>
          </p:nvSpPr>
          <p:spPr bwMode="auto">
            <a:xfrm>
              <a:off x="816" y="744"/>
              <a:ext cx="261" cy="338"/>
            </a:xfrm>
            <a:custGeom>
              <a:avLst/>
              <a:gdLst/>
              <a:ahLst/>
              <a:cxnLst>
                <a:cxn ang="0">
                  <a:pos x="261" y="0"/>
                </a:cxn>
                <a:cxn ang="0">
                  <a:pos x="0" y="339"/>
                </a:cxn>
                <a:cxn ang="0">
                  <a:pos x="261" y="677"/>
                </a:cxn>
                <a:cxn ang="0">
                  <a:pos x="521" y="339"/>
                </a:cxn>
                <a:cxn ang="0">
                  <a:pos x="261" y="0"/>
                </a:cxn>
              </a:cxnLst>
              <a:rect l="0" t="0" r="r" b="b"/>
              <a:pathLst>
                <a:path w="521" h="677">
                  <a:moveTo>
                    <a:pt x="261" y="0"/>
                  </a:moveTo>
                  <a:lnTo>
                    <a:pt x="0" y="339"/>
                  </a:lnTo>
                  <a:lnTo>
                    <a:pt x="261" y="677"/>
                  </a:lnTo>
                  <a:lnTo>
                    <a:pt x="521" y="339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2" name="Rectangle 50"/>
            <p:cNvSpPr>
              <a:spLocks noChangeArrowheads="1"/>
            </p:cNvSpPr>
            <p:nvPr/>
          </p:nvSpPr>
          <p:spPr bwMode="auto">
            <a:xfrm>
              <a:off x="1039" y="782"/>
              <a:ext cx="153" cy="154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" name="Rectangle 51"/>
            <p:cNvSpPr>
              <a:spLocks noChangeArrowheads="1"/>
            </p:cNvSpPr>
            <p:nvPr/>
          </p:nvSpPr>
          <p:spPr bwMode="auto">
            <a:xfrm>
              <a:off x="816" y="708"/>
              <a:ext cx="413" cy="228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4" name="Rectangle 53"/>
          <p:cNvSpPr>
            <a:spLocks noChangeArrowheads="1"/>
          </p:cNvSpPr>
          <p:nvPr/>
        </p:nvSpPr>
        <p:spPr bwMode="auto">
          <a:xfrm>
            <a:off x="3008784" y="1412776"/>
            <a:ext cx="290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400" b="1" dirty="0">
                <a:solidFill>
                  <a:srgbClr val="CC3300"/>
                </a:solidFill>
                <a:latin typeface="+mn-lt"/>
              </a:rPr>
              <a:t>S</a:t>
            </a:r>
            <a:endParaRPr lang="en-US" sz="2400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45" name="Rectangle 54"/>
          <p:cNvSpPr>
            <a:spLocks noChangeArrowheads="1"/>
          </p:cNvSpPr>
          <p:nvPr/>
        </p:nvSpPr>
        <p:spPr bwMode="auto">
          <a:xfrm>
            <a:off x="1856656" y="3645024"/>
            <a:ext cx="16671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000" b="1" dirty="0" err="1">
                <a:solidFill>
                  <a:srgbClr val="CC3300"/>
                </a:solidFill>
                <a:latin typeface="+mn-lt"/>
              </a:rPr>
              <a:t>szabad</a:t>
            </a:r>
            <a:r>
              <a:rPr lang="en-US" sz="3000" b="1" dirty="0">
                <a:solidFill>
                  <a:srgbClr val="CC3300"/>
                </a:solidFill>
                <a:latin typeface="+mn-lt"/>
              </a:rPr>
              <a:t> </a:t>
            </a:r>
            <a:r>
              <a:rPr lang="en-US" sz="3000" b="1" dirty="0" smtClean="0">
                <a:solidFill>
                  <a:srgbClr val="CC3300"/>
                </a:solidFill>
                <a:latin typeface="+mn-lt"/>
              </a:rPr>
              <a:t>E</a:t>
            </a:r>
            <a:endParaRPr lang="en-US" sz="2400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46" name="Rectangle 55"/>
          <p:cNvSpPr>
            <a:spLocks noChangeArrowheads="1"/>
          </p:cNvSpPr>
          <p:nvPr/>
        </p:nvSpPr>
        <p:spPr bwMode="auto">
          <a:xfrm>
            <a:off x="2425824" y="1967161"/>
            <a:ext cx="2244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000" b="1" dirty="0">
                <a:solidFill>
                  <a:srgbClr val="CC3300"/>
                </a:solidFill>
                <a:latin typeface="+mn-lt"/>
              </a:rPr>
              <a:t>+</a:t>
            </a:r>
            <a:endParaRPr lang="en-US" sz="2400" b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47" name="Rectangle 56"/>
          <p:cNvSpPr>
            <a:spLocks noChangeArrowheads="1"/>
          </p:cNvSpPr>
          <p:nvPr/>
        </p:nvSpPr>
        <p:spPr bwMode="auto">
          <a:xfrm>
            <a:off x="7401272" y="764704"/>
            <a:ext cx="580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400" b="1" dirty="0">
                <a:solidFill>
                  <a:srgbClr val="CC3300"/>
                </a:solidFill>
                <a:latin typeface="+mn-lt"/>
              </a:rPr>
              <a:t>ES</a:t>
            </a:r>
            <a:endParaRPr lang="en-US" sz="2400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48" name="Rectangle 57"/>
          <p:cNvSpPr>
            <a:spLocks noChangeArrowheads="1"/>
          </p:cNvSpPr>
          <p:nvPr/>
        </p:nvSpPr>
        <p:spPr bwMode="auto">
          <a:xfrm>
            <a:off x="7934672" y="844079"/>
            <a:ext cx="133530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+mn-lt"/>
              </a:rPr>
              <a:t>komplex</a:t>
            </a:r>
            <a:endParaRPr lang="en-US" sz="2400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5817097" y="6021388"/>
            <a:ext cx="170765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3000" b="1" dirty="0" err="1">
                <a:solidFill>
                  <a:srgbClr val="CC3300"/>
                </a:solidFill>
                <a:latin typeface="+mn-lt"/>
              </a:rPr>
              <a:t>szabad</a:t>
            </a:r>
            <a:r>
              <a:rPr lang="en-US" sz="3000" b="1" dirty="0">
                <a:solidFill>
                  <a:srgbClr val="CC3300"/>
                </a:solidFill>
                <a:latin typeface="+mn-lt"/>
              </a:rPr>
              <a:t> E</a:t>
            </a:r>
            <a:endParaRPr lang="en-US" sz="2400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51" name="Rectangle 60"/>
          <p:cNvSpPr>
            <a:spLocks noChangeArrowheads="1"/>
          </p:cNvSpPr>
          <p:nvPr/>
        </p:nvSpPr>
        <p:spPr bwMode="auto">
          <a:xfrm>
            <a:off x="6465168" y="4077072"/>
            <a:ext cx="1354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dirty="0" err="1">
                <a:solidFill>
                  <a:srgbClr val="CC3300"/>
                </a:solidFill>
                <a:latin typeface="+mn-lt"/>
              </a:rPr>
              <a:t>termékek</a:t>
            </a:r>
            <a:endParaRPr lang="en-US" sz="2400" dirty="0">
              <a:solidFill>
                <a:srgbClr val="CC3300"/>
              </a:solidFill>
              <a:latin typeface="+mn-lt"/>
            </a:endParaRPr>
          </a:p>
        </p:txBody>
      </p:sp>
      <p:grpSp>
        <p:nvGrpSpPr>
          <p:cNvPr id="65" name="Csoportba foglalás 64"/>
          <p:cNvGrpSpPr/>
          <p:nvPr/>
        </p:nvGrpSpPr>
        <p:grpSpPr>
          <a:xfrm>
            <a:off x="3800872" y="1700808"/>
            <a:ext cx="1524000" cy="187325"/>
            <a:chOff x="3659188" y="1570038"/>
            <a:chExt cx="1524000" cy="187325"/>
          </a:xfrm>
        </p:grpSpPr>
        <p:sp>
          <p:nvSpPr>
            <p:cNvPr id="52" name="Line 61"/>
            <p:cNvSpPr>
              <a:spLocks noChangeShapeType="1"/>
            </p:cNvSpPr>
            <p:nvPr/>
          </p:nvSpPr>
          <p:spPr bwMode="auto">
            <a:xfrm>
              <a:off x="3659188" y="1663700"/>
              <a:ext cx="1308100" cy="1588"/>
            </a:xfrm>
            <a:prstGeom prst="line">
              <a:avLst/>
            </a:prstGeom>
            <a:noFill/>
            <a:ln w="492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3" name="Freeform 62"/>
            <p:cNvSpPr>
              <a:spLocks/>
            </p:cNvSpPr>
            <p:nvPr/>
          </p:nvSpPr>
          <p:spPr bwMode="auto">
            <a:xfrm>
              <a:off x="4884738" y="1570038"/>
              <a:ext cx="298450" cy="187325"/>
            </a:xfrm>
            <a:custGeom>
              <a:avLst/>
              <a:gdLst/>
              <a:ahLst/>
              <a:cxnLst>
                <a:cxn ang="0">
                  <a:pos x="0" y="236"/>
                </a:cxn>
                <a:cxn ang="0">
                  <a:pos x="48" y="118"/>
                </a:cxn>
                <a:cxn ang="0">
                  <a:pos x="0" y="0"/>
                </a:cxn>
                <a:cxn ang="0">
                  <a:pos x="376" y="118"/>
                </a:cxn>
                <a:cxn ang="0">
                  <a:pos x="0" y="236"/>
                </a:cxn>
              </a:cxnLst>
              <a:rect l="0" t="0" r="r" b="b"/>
              <a:pathLst>
                <a:path w="376" h="236">
                  <a:moveTo>
                    <a:pt x="0" y="236"/>
                  </a:moveTo>
                  <a:lnTo>
                    <a:pt x="48" y="118"/>
                  </a:lnTo>
                  <a:lnTo>
                    <a:pt x="0" y="0"/>
                  </a:lnTo>
                  <a:lnTo>
                    <a:pt x="376" y="118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54" name="Line 63"/>
          <p:cNvSpPr>
            <a:spLocks noChangeShapeType="1"/>
          </p:cNvSpPr>
          <p:nvPr/>
        </p:nvSpPr>
        <p:spPr bwMode="auto">
          <a:xfrm>
            <a:off x="6926263" y="2533650"/>
            <a:ext cx="1587" cy="214313"/>
          </a:xfrm>
          <a:prstGeom prst="line">
            <a:avLst/>
          </a:prstGeom>
          <a:noFill/>
          <a:ln w="492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rgbClr val="CC3300"/>
              </a:solidFill>
            </a:endParaRPr>
          </a:p>
        </p:txBody>
      </p:sp>
      <p:sp>
        <p:nvSpPr>
          <p:cNvPr id="55" name="Freeform 64"/>
          <p:cNvSpPr>
            <a:spLocks/>
          </p:cNvSpPr>
          <p:nvPr/>
        </p:nvSpPr>
        <p:spPr bwMode="auto">
          <a:xfrm>
            <a:off x="6831013" y="2668588"/>
            <a:ext cx="188912" cy="300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8" y="48"/>
              </a:cxn>
              <a:cxn ang="0">
                <a:pos x="237" y="0"/>
              </a:cxn>
              <a:cxn ang="0">
                <a:pos x="118" y="377"/>
              </a:cxn>
              <a:cxn ang="0">
                <a:pos x="0" y="0"/>
              </a:cxn>
            </a:cxnLst>
            <a:rect l="0" t="0" r="r" b="b"/>
            <a:pathLst>
              <a:path w="237" h="377">
                <a:moveTo>
                  <a:pt x="0" y="0"/>
                </a:moveTo>
                <a:lnTo>
                  <a:pt x="118" y="48"/>
                </a:lnTo>
                <a:lnTo>
                  <a:pt x="237" y="0"/>
                </a:lnTo>
                <a:lnTo>
                  <a:pt x="118" y="377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 dirty="0">
              <a:solidFill>
                <a:srgbClr val="CC3300"/>
              </a:solidFill>
            </a:endParaRPr>
          </a:p>
        </p:txBody>
      </p:sp>
      <p:sp>
        <p:nvSpPr>
          <p:cNvPr id="56" name="Line 65"/>
          <p:cNvSpPr>
            <a:spLocks noChangeShapeType="1"/>
          </p:cNvSpPr>
          <p:nvPr/>
        </p:nvSpPr>
        <p:spPr bwMode="auto">
          <a:xfrm flipH="1">
            <a:off x="2789238" y="5359400"/>
            <a:ext cx="2400300" cy="1588"/>
          </a:xfrm>
          <a:prstGeom prst="line">
            <a:avLst/>
          </a:prstGeom>
          <a:noFill/>
          <a:ln w="492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" name="Line 66"/>
          <p:cNvSpPr>
            <a:spLocks noChangeShapeType="1"/>
          </p:cNvSpPr>
          <p:nvPr/>
        </p:nvSpPr>
        <p:spPr bwMode="auto">
          <a:xfrm flipV="1">
            <a:off x="2789238" y="4564063"/>
            <a:ext cx="1587" cy="801687"/>
          </a:xfrm>
          <a:prstGeom prst="line">
            <a:avLst/>
          </a:prstGeom>
          <a:noFill/>
          <a:ln w="492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8" name="Freeform 67"/>
          <p:cNvSpPr>
            <a:spLocks/>
          </p:cNvSpPr>
          <p:nvPr/>
        </p:nvSpPr>
        <p:spPr bwMode="auto">
          <a:xfrm>
            <a:off x="2695575" y="4344988"/>
            <a:ext cx="188913" cy="298450"/>
          </a:xfrm>
          <a:custGeom>
            <a:avLst/>
            <a:gdLst/>
            <a:ahLst/>
            <a:cxnLst>
              <a:cxn ang="0">
                <a:pos x="237" y="375"/>
              </a:cxn>
              <a:cxn ang="0">
                <a:pos x="119" y="328"/>
              </a:cxn>
              <a:cxn ang="0">
                <a:pos x="0" y="375"/>
              </a:cxn>
              <a:cxn ang="0">
                <a:pos x="119" y="0"/>
              </a:cxn>
              <a:cxn ang="0">
                <a:pos x="237" y="375"/>
              </a:cxn>
            </a:cxnLst>
            <a:rect l="0" t="0" r="r" b="b"/>
            <a:pathLst>
              <a:path w="237" h="375">
                <a:moveTo>
                  <a:pt x="237" y="375"/>
                </a:moveTo>
                <a:lnTo>
                  <a:pt x="119" y="328"/>
                </a:lnTo>
                <a:lnTo>
                  <a:pt x="0" y="375"/>
                </a:lnTo>
                <a:lnTo>
                  <a:pt x="119" y="0"/>
                </a:lnTo>
                <a:lnTo>
                  <a:pt x="237" y="375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9" name="Rectangle 68"/>
          <p:cNvSpPr>
            <a:spLocks noChangeArrowheads="1"/>
          </p:cNvSpPr>
          <p:nvPr/>
        </p:nvSpPr>
        <p:spPr bwMode="auto">
          <a:xfrm>
            <a:off x="560512" y="1484784"/>
            <a:ext cx="1061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KULCS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69"/>
          <p:cNvSpPr>
            <a:spLocks noChangeArrowheads="1"/>
          </p:cNvSpPr>
          <p:nvPr/>
        </p:nvSpPr>
        <p:spPr bwMode="auto">
          <a:xfrm>
            <a:off x="704528" y="3140968"/>
            <a:ext cx="633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ZÁR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62" name="Rectangle 6"/>
          <p:cNvSpPr>
            <a:spLocks noGrp="1" noChangeArrowheads="1"/>
          </p:cNvSpPr>
          <p:nvPr>
            <p:ph type="title"/>
          </p:nvPr>
        </p:nvSpPr>
        <p:spPr>
          <a:xfrm>
            <a:off x="1712640" y="188640"/>
            <a:ext cx="6248400" cy="457200"/>
          </a:xfrm>
        </p:spPr>
        <p:txBody>
          <a:bodyPr/>
          <a:lstStyle/>
          <a:p>
            <a:r>
              <a:rPr lang="hu-HU" sz="2400" dirty="0">
                <a:latin typeface="+mn-lt"/>
              </a:rPr>
              <a:t>KULCS-ZÁR HASONLAT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6897216" y="3645024"/>
            <a:ext cx="2244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000" b="1" dirty="0">
                <a:solidFill>
                  <a:srgbClr val="CC3300"/>
                </a:solidFill>
                <a:latin typeface="+mn-lt"/>
              </a:rPr>
              <a:t>+</a:t>
            </a:r>
            <a:endParaRPr lang="en-US" sz="2400" b="1" dirty="0">
              <a:solidFill>
                <a:srgbClr val="CC33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56656" y="404664"/>
            <a:ext cx="5976664" cy="697184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dirty="0" smtClean="0"/>
              <a:t>Termékként felhasznált enzimek</a:t>
            </a: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/>
        </p:nvGraphicFramePr>
        <p:xfrm>
          <a:off x="848544" y="1412776"/>
          <a:ext cx="8136904" cy="3175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6384"/>
                <a:gridCol w="468052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Felhasználási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terület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Enzim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Mosószerek</a:t>
                      </a:r>
                      <a:endParaRPr lang="en-GB" sz="2000" b="1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proteázok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lipázok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cellulázok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r>
                        <a:rPr lang="el-GR" sz="2000" b="1" dirty="0" smtClean="0">
                          <a:solidFill>
                            <a:srgbClr val="CC3300"/>
                          </a:solidFill>
                        </a:rPr>
                        <a:t>β-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glükanáz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celluláz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fitáz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xylanáz</a:t>
                      </a:r>
                      <a:r>
                        <a:rPr lang="hu-HU" sz="2000" b="1" dirty="0" smtClean="0">
                          <a:solidFill>
                            <a:srgbClr val="CC33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lipáz</a:t>
                      </a:r>
                      <a:endParaRPr lang="en-GB" sz="2000" b="1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Takarmányok</a:t>
                      </a:r>
                      <a:endParaRPr lang="en-GB" sz="2000" b="1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proteázok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lipázok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amilázok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, </a:t>
                      </a:r>
                      <a:r>
                        <a:rPr lang="el-GR" sz="2000" b="1" dirty="0" smtClean="0">
                          <a:solidFill>
                            <a:srgbClr val="CC3300"/>
                          </a:solidFill>
                        </a:rPr>
                        <a:t>β-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lakltamázok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,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Orvosi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alkalmazások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/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gyógyszerek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endParaRPr lang="en-GB" sz="2000" b="1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L-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aszparagináz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hyaluronidáz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lizozim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kollagenáz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sztreptokináz</a:t>
                      </a:r>
                      <a:endParaRPr lang="en-GB" sz="2000" b="1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Analitika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és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diagnosztika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endParaRPr lang="en-GB" sz="2000" b="1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CC3300"/>
                          </a:solidFill>
                        </a:rPr>
                        <a:t>Enzim elektródok, ELISA</a:t>
                      </a:r>
                      <a:endParaRPr lang="en-GB" sz="2000" b="1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28664" y="188640"/>
            <a:ext cx="5976664" cy="432048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dirty="0" smtClean="0"/>
              <a:t>Segédanyagként felhasznált enzimek</a:t>
            </a: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/>
        </p:nvGraphicFramePr>
        <p:xfrm>
          <a:off x="632520" y="764704"/>
          <a:ext cx="8568952" cy="5765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5763"/>
                <a:gridCol w="576318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Felhasználási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terület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Enzim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Textilipar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amilázok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hemicelluláz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pektinázok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Bőripar 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proteázok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lipázok</a:t>
                      </a:r>
                      <a:endParaRPr lang="en-GB" sz="20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Papíripar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hemicelluláz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amilázok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lakkáz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Cukoripar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  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dextranáz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invertáz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dextránszaharáz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endParaRPr lang="hu-HU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l-GR" sz="2000" b="1" dirty="0" smtClean="0">
                          <a:solidFill>
                            <a:srgbClr val="C00000"/>
                          </a:solidFill>
                        </a:rPr>
                        <a:t>α-</a:t>
                      </a:r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galaktozidáz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Keményítőipar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hu-HU" sz="2000" b="1" dirty="0" err="1" smtClean="0">
                          <a:solidFill>
                            <a:srgbClr val="C00000"/>
                          </a:solidFill>
                        </a:rPr>
                        <a:t>izo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r>
                        <a:rPr lang="hu-HU" sz="2000" b="1" dirty="0" err="1" smtClean="0">
                          <a:solidFill>
                            <a:srgbClr val="C00000"/>
                          </a:solidFill>
                        </a:rPr>
                        <a:t>amilázok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hu-HU" sz="2000" b="1" dirty="0" err="1" smtClean="0">
                          <a:solidFill>
                            <a:srgbClr val="C00000"/>
                          </a:solidFill>
                        </a:rPr>
                        <a:t>amiloglukozidáz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, glukóz </a:t>
                      </a:r>
                      <a:r>
                        <a:rPr lang="hu-HU" sz="2000" b="1" dirty="0" err="1" smtClean="0">
                          <a:solidFill>
                            <a:srgbClr val="C00000"/>
                          </a:solidFill>
                        </a:rPr>
                        <a:t>izomeráz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hu-HU" sz="2000" b="1" dirty="0" err="1" smtClean="0">
                          <a:solidFill>
                            <a:srgbClr val="C00000"/>
                          </a:solidFill>
                        </a:rPr>
                        <a:t>ciklodextrin-glukano-transzferáz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hu-HU" sz="2000" b="1" dirty="0" err="1" smtClean="0">
                          <a:solidFill>
                            <a:srgbClr val="C00000"/>
                          </a:solidFill>
                        </a:rPr>
                        <a:t>xilanáz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Tejipar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proteázok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l-GR" sz="2000" b="1" dirty="0" smtClean="0">
                          <a:solidFill>
                            <a:srgbClr val="C00000"/>
                          </a:solidFill>
                        </a:rPr>
                        <a:t>β-</a:t>
                      </a:r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galaktozidáz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lizozim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lipázok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észterázok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papain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, rennin, </a:t>
                      </a:r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glukózoxidáz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kataláz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Zsír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- </a:t>
                      </a:r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és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olaj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foszfolipáz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észtrázok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Söripar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amilázok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tannáz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l-GR" sz="2000" b="1" dirty="0" smtClean="0">
                          <a:solidFill>
                            <a:srgbClr val="C00000"/>
                          </a:solidFill>
                        </a:rPr>
                        <a:t>β-</a:t>
                      </a:r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glukanáz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proteáz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xilanáz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Húsipar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halfeldolgozás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proteázok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papain</a:t>
                      </a:r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</a:rPr>
                        <a:t>glükózoxidáz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32520" y="332656"/>
            <a:ext cx="8784976" cy="432048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dirty="0" smtClean="0"/>
              <a:t>Segédanyagként felhasznált enzimek - környezetvédelem</a:t>
            </a: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/>
        </p:nvGraphicFramePr>
        <p:xfrm>
          <a:off x="632520" y="980728"/>
          <a:ext cx="8856984" cy="4973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12368"/>
                <a:gridCol w="554461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Felhasználási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terület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Enzim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diklórmetán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lebontása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endParaRPr lang="en-GB" sz="2000" b="1" i="0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dehalogenáz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endParaRPr lang="en-GB" sz="2000" b="1" i="0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benzol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és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egyéb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aromások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lebontása</a:t>
                      </a:r>
                      <a:endParaRPr lang="en-GB" sz="2000" b="1" i="0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benzol-di-oxigenáz</a:t>
                      </a:r>
                      <a:endParaRPr lang="en-GB" sz="2000" b="1" i="0" dirty="0" smtClean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i="0" dirty="0" smtClean="0">
                          <a:solidFill>
                            <a:srgbClr val="CC3300"/>
                          </a:solidFill>
                        </a:rPr>
                        <a:t>Cianid </a:t>
                      </a:r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detoxifikálás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/</a:t>
                      </a:r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lebontás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endParaRPr lang="en-GB" sz="2000" b="1" i="0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cianid-hidratáz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endParaRPr lang="en-GB" sz="2000" b="1" i="0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Cellulóz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hidrolízise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/</a:t>
                      </a:r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degradációja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endParaRPr lang="en-GB" sz="2000" b="1" i="0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dextranáz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, </a:t>
                      </a:r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invertáz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, </a:t>
                      </a:r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dextránszaharáz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, </a:t>
                      </a:r>
                      <a:endParaRPr lang="hu-HU" sz="2000" b="1" i="0" dirty="0" smtClean="0">
                        <a:solidFill>
                          <a:srgbClr val="CC3300"/>
                        </a:solidFill>
                      </a:endParaRPr>
                    </a:p>
                    <a:p>
                      <a:r>
                        <a:rPr lang="el-GR" sz="2000" b="1" i="0" dirty="0" smtClean="0">
                          <a:solidFill>
                            <a:srgbClr val="CC3300"/>
                          </a:solidFill>
                        </a:rPr>
                        <a:t>α-</a:t>
                      </a:r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galaktozidáz</a:t>
                      </a:r>
                      <a:endParaRPr lang="en-GB" sz="2000" b="1" i="0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Cellulóz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hidrolízise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/</a:t>
                      </a:r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degradációja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endParaRPr lang="en-GB" sz="2000" b="1" i="0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celluláz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, </a:t>
                      </a:r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xilanáz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endParaRPr lang="en-GB" sz="2000" b="1" i="0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szalma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, </a:t>
                      </a:r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egyéb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növényi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maradvány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, </a:t>
                      </a:r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papí</a:t>
                      </a:r>
                      <a:r>
                        <a:rPr lang="hu-HU" sz="2000" b="1" i="0" dirty="0" smtClean="0">
                          <a:solidFill>
                            <a:srgbClr val="CC3300"/>
                          </a:solidFill>
                        </a:rPr>
                        <a:t>r</a:t>
                      </a:r>
                      <a:endParaRPr lang="en-GB" sz="2000" b="1" i="0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hemicelluláz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, </a:t>
                      </a:r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pe</a:t>
                      </a:r>
                      <a:r>
                        <a:rPr lang="hu-HU" sz="2000" b="1" i="0" dirty="0" smtClean="0">
                          <a:solidFill>
                            <a:srgbClr val="CC3300"/>
                          </a:solidFill>
                        </a:rPr>
                        <a:t>k</a:t>
                      </a:r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tináz</a:t>
                      </a:r>
                      <a:r>
                        <a:rPr lang="hu-HU" sz="2000" b="1" i="0" dirty="0" smtClean="0">
                          <a:solidFill>
                            <a:srgbClr val="CC3300"/>
                          </a:solidFill>
                        </a:rPr>
                        <a:t>, </a:t>
                      </a:r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citokróm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 P450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lignin, </a:t>
                      </a:r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színanyagok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, </a:t>
                      </a:r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aromások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lebontása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endParaRPr lang="en-GB" sz="2000" b="1" i="0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lakkáz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, </a:t>
                      </a:r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peroxidáz</a:t>
                      </a:r>
                      <a:r>
                        <a:rPr lang="hu-HU" sz="2000" b="1" i="0" dirty="0" smtClean="0">
                          <a:solidFill>
                            <a:srgbClr val="CC3300"/>
                          </a:solidFill>
                        </a:rPr>
                        <a:t>, </a:t>
                      </a:r>
                      <a:r>
                        <a:rPr lang="en-GB" sz="2000" b="1" i="0" dirty="0" err="1" smtClean="0">
                          <a:solidFill>
                            <a:srgbClr val="CC3300"/>
                          </a:solidFill>
                        </a:rPr>
                        <a:t>citokróm</a:t>
                      </a:r>
                      <a:r>
                        <a:rPr lang="en-GB" sz="2000" b="1" i="0" dirty="0" smtClean="0">
                          <a:solidFill>
                            <a:srgbClr val="CC3300"/>
                          </a:solidFill>
                        </a:rPr>
                        <a:t> P450 </a:t>
                      </a:r>
                    </a:p>
                    <a:p>
                      <a:endParaRPr lang="en-GB" sz="2000" b="1" i="0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84648" y="0"/>
            <a:ext cx="5976664" cy="697184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dirty="0" smtClean="0"/>
              <a:t>Enzimek használata a vegyiparban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200472" y="692697"/>
          <a:ext cx="9505056" cy="57117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6341"/>
                <a:gridCol w="3756031"/>
                <a:gridCol w="3832684"/>
              </a:tblGrid>
              <a:tr h="427013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Felhasználási terület - reakció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Alkalmazott enzim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Termék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3586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Hidrolízis</a:t>
                      </a:r>
                      <a:endParaRPr lang="en-GB" sz="2000" b="1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Nitril-hidratáz</a:t>
                      </a:r>
                      <a:endParaRPr lang="en-GB" sz="2000" b="1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akrilamid</a:t>
                      </a:r>
                      <a:endParaRPr lang="en-GB" sz="2000" b="1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</a:tr>
              <a:tr h="57921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Hidrolízis</a:t>
                      </a:r>
                      <a:endParaRPr lang="en-GB" sz="2000" b="1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Penicillin-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aciláz</a:t>
                      </a:r>
                      <a:endParaRPr lang="en-GB" sz="2000" b="1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6-amino-penicillánsav</a:t>
                      </a:r>
                      <a:endParaRPr lang="en-GB" sz="2000" b="1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</a:tr>
              <a:tr h="57921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Reszolválás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endParaRPr lang="en-GB" sz="2000" b="1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Hidantoináz</a:t>
                      </a:r>
                      <a:endParaRPr lang="en-GB" sz="2000" b="1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4-hidroxi-D-fenil-glicin </a:t>
                      </a:r>
                      <a:endParaRPr lang="en-GB" sz="2000" b="1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</a:tr>
              <a:tr h="36334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Oxidáció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endParaRPr lang="en-GB" sz="2000" b="1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D-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Szorbit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- 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dehidrogenáz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endParaRPr lang="en-GB" sz="2000" b="1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L-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szorbóz</a:t>
                      </a:r>
                      <a:endParaRPr lang="en-GB" sz="2000" b="1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</a:tr>
              <a:tr h="63586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Hidroxilezés</a:t>
                      </a:r>
                      <a:endParaRPr lang="en-GB" sz="2000" b="1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Niacin 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hidroxiláz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endParaRPr lang="hu-HU" sz="2000" b="1" dirty="0" smtClean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6-hidroxi-nikotinsav</a:t>
                      </a:r>
                      <a:endParaRPr lang="en-GB" sz="2000" b="1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</a:tr>
              <a:tr h="63586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Redukció</a:t>
                      </a:r>
                      <a:endParaRPr lang="en-GB" sz="2000" b="1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CC3300"/>
                          </a:solidFill>
                        </a:rPr>
                        <a:t>β-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Ketoreduktáz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endParaRPr lang="en-GB" sz="2000" b="1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(R)-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karnitin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endParaRPr lang="en-GB" sz="2000" b="1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</a:tr>
              <a:tr h="90837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C–C-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kötés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létrehozása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endParaRPr lang="en-GB" sz="2000" b="1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Piruvát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dekarboxiláz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endParaRPr lang="en-GB" sz="2000" b="1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(R)-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fenil-acetil-karbinol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endParaRPr lang="en-GB" sz="2000" b="1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</a:tr>
              <a:tr h="635861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Glikozil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transzfer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endParaRPr lang="en-GB" sz="2000" b="1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Ciklodextrin-glucano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--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transzferáz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 (CGT-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ase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) </a:t>
                      </a:r>
                      <a:endParaRPr lang="en-GB" sz="2000" b="1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CC3300"/>
                          </a:solidFill>
                        </a:rPr>
                        <a:t>β-</a:t>
                      </a:r>
                      <a:r>
                        <a:rPr lang="en-GB" sz="2000" b="1" dirty="0" err="1" smtClean="0">
                          <a:solidFill>
                            <a:srgbClr val="CC3300"/>
                          </a:solidFill>
                        </a:rPr>
                        <a:t>ciklodextrin</a:t>
                      </a:r>
                      <a:r>
                        <a:rPr lang="en-GB" sz="2000" b="1" dirty="0" smtClean="0">
                          <a:solidFill>
                            <a:srgbClr val="CC3300"/>
                          </a:solidFill>
                        </a:rPr>
                        <a:t> </a:t>
                      </a:r>
                      <a:endParaRPr lang="en-GB" sz="2000" b="1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84648" y="0"/>
            <a:ext cx="5976664" cy="697184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dirty="0" smtClean="0"/>
              <a:t>Enzimek használata az analitikában</a:t>
            </a:r>
          </a:p>
        </p:txBody>
      </p:sp>
      <p:sp>
        <p:nvSpPr>
          <p:cNvPr id="4" name="Téglalap 3"/>
          <p:cNvSpPr/>
          <p:nvPr/>
        </p:nvSpPr>
        <p:spPr>
          <a:xfrm>
            <a:off x="560512" y="1412776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err="1" smtClean="0">
                <a:solidFill>
                  <a:srgbClr val="CC3300"/>
                </a:solidFill>
              </a:rPr>
              <a:t>Amikor</a:t>
            </a:r>
            <a:r>
              <a:rPr lang="en-GB" sz="2400" b="1" dirty="0" smtClean="0">
                <a:solidFill>
                  <a:srgbClr val="CC3300"/>
                </a:solidFill>
              </a:rPr>
              <a:t> </a:t>
            </a:r>
            <a:r>
              <a:rPr lang="en-GB" sz="2400" b="1" dirty="0" err="1" smtClean="0">
                <a:solidFill>
                  <a:srgbClr val="CC3300"/>
                </a:solidFill>
              </a:rPr>
              <a:t>az</a:t>
            </a:r>
            <a:r>
              <a:rPr lang="en-GB" sz="2400" b="1" dirty="0" smtClean="0">
                <a:solidFill>
                  <a:srgbClr val="CC3300"/>
                </a:solidFill>
              </a:rPr>
              <a:t> </a:t>
            </a:r>
            <a:r>
              <a:rPr lang="en-GB" sz="2400" b="1" dirty="0" err="1" smtClean="0">
                <a:solidFill>
                  <a:srgbClr val="CC3300"/>
                </a:solidFill>
              </a:rPr>
              <a:t>analitikum</a:t>
            </a:r>
            <a:r>
              <a:rPr lang="en-GB" sz="2400" b="1" dirty="0" smtClean="0">
                <a:solidFill>
                  <a:srgbClr val="CC3300"/>
                </a:solidFill>
              </a:rPr>
              <a:t> </a:t>
            </a:r>
            <a:r>
              <a:rPr lang="en-GB" sz="2400" b="1" dirty="0" err="1" smtClean="0">
                <a:solidFill>
                  <a:srgbClr val="CC3300"/>
                </a:solidFill>
              </a:rPr>
              <a:t>az</a:t>
            </a:r>
            <a:r>
              <a:rPr lang="en-GB" sz="2400" b="1" dirty="0" smtClean="0">
                <a:solidFill>
                  <a:srgbClr val="CC3300"/>
                </a:solidFill>
              </a:rPr>
              <a:t> </a:t>
            </a:r>
            <a:r>
              <a:rPr lang="en-GB" sz="2400" b="1" dirty="0" err="1" smtClean="0">
                <a:solidFill>
                  <a:srgbClr val="CC3300"/>
                </a:solidFill>
              </a:rPr>
              <a:t>enzimes</a:t>
            </a:r>
            <a:r>
              <a:rPr lang="en-GB" sz="2400" b="1" dirty="0" smtClean="0">
                <a:solidFill>
                  <a:srgbClr val="CC3300"/>
                </a:solidFill>
              </a:rPr>
              <a:t> </a:t>
            </a:r>
            <a:r>
              <a:rPr lang="en-GB" sz="2400" b="1" dirty="0" err="1" smtClean="0">
                <a:solidFill>
                  <a:srgbClr val="CC3300"/>
                </a:solidFill>
              </a:rPr>
              <a:t>reakció</a:t>
            </a:r>
            <a:r>
              <a:rPr lang="en-GB" sz="2400" b="1" dirty="0" smtClean="0">
                <a:solidFill>
                  <a:srgbClr val="CC3300"/>
                </a:solidFill>
              </a:rPr>
              <a:t> </a:t>
            </a:r>
            <a:r>
              <a:rPr lang="en-GB" sz="2400" b="1" dirty="0" err="1" smtClean="0">
                <a:solidFill>
                  <a:srgbClr val="CC3300"/>
                </a:solidFill>
              </a:rPr>
              <a:t>szubsztrátja</a:t>
            </a:r>
            <a:r>
              <a:rPr lang="en-GB" sz="2400" b="1" dirty="0" smtClean="0">
                <a:solidFill>
                  <a:srgbClr val="CC3300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GB" sz="2400" b="1" dirty="0" err="1" smtClean="0">
                <a:solidFill>
                  <a:srgbClr val="CC3300"/>
                </a:solidFill>
              </a:rPr>
              <a:t>Amikor</a:t>
            </a:r>
            <a:r>
              <a:rPr lang="en-GB" sz="2400" b="1" dirty="0" smtClean="0">
                <a:solidFill>
                  <a:srgbClr val="CC3300"/>
                </a:solidFill>
              </a:rPr>
              <a:t> </a:t>
            </a:r>
            <a:r>
              <a:rPr lang="en-GB" sz="2400" b="1" dirty="0" err="1" smtClean="0">
                <a:solidFill>
                  <a:srgbClr val="CC3300"/>
                </a:solidFill>
              </a:rPr>
              <a:t>az</a:t>
            </a:r>
            <a:r>
              <a:rPr lang="en-GB" sz="2400" b="1" dirty="0" smtClean="0">
                <a:solidFill>
                  <a:srgbClr val="CC3300"/>
                </a:solidFill>
              </a:rPr>
              <a:t> </a:t>
            </a:r>
            <a:r>
              <a:rPr lang="en-GB" sz="2400" b="1" dirty="0" err="1" smtClean="0">
                <a:solidFill>
                  <a:srgbClr val="CC3300"/>
                </a:solidFill>
              </a:rPr>
              <a:t>enzimet</a:t>
            </a:r>
            <a:r>
              <a:rPr lang="en-GB" sz="2400" b="1" dirty="0" smtClean="0">
                <a:solidFill>
                  <a:srgbClr val="CC3300"/>
                </a:solidFill>
              </a:rPr>
              <a:t> </a:t>
            </a:r>
            <a:r>
              <a:rPr lang="en-GB" sz="2400" b="1" dirty="0" err="1" smtClean="0">
                <a:solidFill>
                  <a:srgbClr val="CC3300"/>
                </a:solidFill>
              </a:rPr>
              <a:t>valamely</a:t>
            </a:r>
            <a:r>
              <a:rPr lang="en-GB" sz="2400" b="1" dirty="0" smtClean="0">
                <a:solidFill>
                  <a:srgbClr val="CC3300"/>
                </a:solidFill>
              </a:rPr>
              <a:t> </a:t>
            </a:r>
            <a:r>
              <a:rPr lang="en-GB" sz="2400" b="1" dirty="0" err="1" smtClean="0">
                <a:solidFill>
                  <a:srgbClr val="CC3300"/>
                </a:solidFill>
              </a:rPr>
              <a:t>analitikai</a:t>
            </a:r>
            <a:r>
              <a:rPr lang="en-GB" sz="2400" b="1" dirty="0" smtClean="0">
                <a:solidFill>
                  <a:srgbClr val="CC3300"/>
                </a:solidFill>
              </a:rPr>
              <a:t> </a:t>
            </a:r>
            <a:r>
              <a:rPr lang="en-GB" sz="2400" b="1" dirty="0" err="1" smtClean="0">
                <a:solidFill>
                  <a:srgbClr val="CC3300"/>
                </a:solidFill>
              </a:rPr>
              <a:t>meghatározás</a:t>
            </a:r>
            <a:endParaRPr lang="hu-HU" sz="2400" b="1" dirty="0" smtClean="0">
              <a:solidFill>
                <a:srgbClr val="CC3300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2400" b="1" dirty="0" smtClean="0">
                <a:solidFill>
                  <a:srgbClr val="CC3300"/>
                </a:solidFill>
              </a:rPr>
              <a:t>        </a:t>
            </a:r>
            <a:r>
              <a:rPr lang="en-GB" sz="2400" b="1" dirty="0" smtClean="0">
                <a:solidFill>
                  <a:srgbClr val="CC3300"/>
                </a:solidFill>
              </a:rPr>
              <a:t> </a:t>
            </a:r>
            <a:r>
              <a:rPr lang="en-GB" sz="2400" b="1" dirty="0" err="1" smtClean="0">
                <a:solidFill>
                  <a:srgbClr val="CC3300"/>
                </a:solidFill>
              </a:rPr>
              <a:t>során</a:t>
            </a:r>
            <a:r>
              <a:rPr lang="hu-HU" sz="2400" b="1" dirty="0" smtClean="0">
                <a:solidFill>
                  <a:srgbClr val="CC3300"/>
                </a:solidFill>
              </a:rPr>
              <a:t> </a:t>
            </a:r>
            <a:r>
              <a:rPr lang="en-GB" sz="2400" b="1" dirty="0" err="1" smtClean="0">
                <a:solidFill>
                  <a:srgbClr val="CC3300"/>
                </a:solidFill>
              </a:rPr>
              <a:t>markerként</a:t>
            </a:r>
            <a:r>
              <a:rPr lang="en-GB" sz="2400" b="1" dirty="0" smtClean="0">
                <a:solidFill>
                  <a:srgbClr val="CC3300"/>
                </a:solidFill>
              </a:rPr>
              <a:t> </a:t>
            </a:r>
            <a:r>
              <a:rPr lang="en-GB" sz="2400" b="1" dirty="0" err="1" smtClean="0">
                <a:solidFill>
                  <a:srgbClr val="CC3300"/>
                </a:solidFill>
              </a:rPr>
              <a:t>alkalmazzuk</a:t>
            </a:r>
            <a:r>
              <a:rPr lang="en-GB" sz="2400" b="1" dirty="0" smtClean="0">
                <a:solidFill>
                  <a:srgbClr val="CC3300"/>
                </a:solidFill>
              </a:rPr>
              <a:t> (</a:t>
            </a:r>
            <a:r>
              <a:rPr lang="en-GB" sz="2400" b="1" dirty="0" err="1" smtClean="0">
                <a:solidFill>
                  <a:srgbClr val="CC3300"/>
                </a:solidFill>
              </a:rPr>
              <a:t>immunanalatika</a:t>
            </a:r>
            <a:r>
              <a:rPr lang="en-GB" sz="2400" b="1" dirty="0" smtClean="0">
                <a:solidFill>
                  <a:srgbClr val="CC3300"/>
                </a:solidFill>
              </a:rPr>
              <a:t>). </a:t>
            </a:r>
          </a:p>
          <a:p>
            <a:pPr>
              <a:lnSpc>
                <a:spcPct val="150000"/>
              </a:lnSpc>
            </a:pPr>
            <a:r>
              <a:rPr lang="en-GB" sz="2400" b="1" dirty="0" err="1" smtClean="0">
                <a:solidFill>
                  <a:srgbClr val="CC3300"/>
                </a:solidFill>
              </a:rPr>
              <a:t>Amikor</a:t>
            </a:r>
            <a:r>
              <a:rPr lang="en-GB" sz="2400" b="1" dirty="0" smtClean="0">
                <a:solidFill>
                  <a:srgbClr val="CC3300"/>
                </a:solidFill>
              </a:rPr>
              <a:t> a re</a:t>
            </a:r>
            <a:r>
              <a:rPr lang="hu-HU" sz="2400" b="1" dirty="0" smtClean="0">
                <a:solidFill>
                  <a:srgbClr val="CC3300"/>
                </a:solidFill>
              </a:rPr>
              <a:t>a</a:t>
            </a:r>
            <a:r>
              <a:rPr lang="en-GB" sz="2400" b="1" dirty="0" err="1" smtClean="0">
                <a:solidFill>
                  <a:srgbClr val="CC3300"/>
                </a:solidFill>
              </a:rPr>
              <a:t>kció</a:t>
            </a:r>
            <a:r>
              <a:rPr lang="en-GB" sz="2400" b="1" dirty="0" smtClean="0">
                <a:solidFill>
                  <a:srgbClr val="CC3300"/>
                </a:solidFill>
              </a:rPr>
              <a:t> </a:t>
            </a:r>
            <a:r>
              <a:rPr lang="en-GB" sz="2400" b="1" dirty="0" err="1" smtClean="0">
                <a:solidFill>
                  <a:srgbClr val="CC3300"/>
                </a:solidFill>
              </a:rPr>
              <a:t>inhibitora</a:t>
            </a:r>
            <a:r>
              <a:rPr lang="en-GB" sz="2400" b="1" dirty="0" smtClean="0">
                <a:solidFill>
                  <a:srgbClr val="CC3300"/>
                </a:solidFill>
              </a:rPr>
              <a:t> </a:t>
            </a:r>
            <a:r>
              <a:rPr lang="en-GB" sz="2400" b="1" dirty="0" err="1" smtClean="0">
                <a:solidFill>
                  <a:srgbClr val="CC3300"/>
                </a:solidFill>
              </a:rPr>
              <a:t>az</a:t>
            </a:r>
            <a:r>
              <a:rPr lang="en-GB" sz="2400" b="1" dirty="0" smtClean="0">
                <a:solidFill>
                  <a:srgbClr val="CC3300"/>
                </a:solidFill>
              </a:rPr>
              <a:t> </a:t>
            </a:r>
            <a:r>
              <a:rPr lang="en-GB" sz="2400" b="1" dirty="0" err="1" smtClean="0">
                <a:solidFill>
                  <a:srgbClr val="CC3300"/>
                </a:solidFill>
              </a:rPr>
              <a:t>analitikum</a:t>
            </a:r>
            <a:r>
              <a:rPr lang="en-GB" sz="2400" b="1" dirty="0" smtClean="0">
                <a:solidFill>
                  <a:srgbClr val="CC3300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GB" sz="2400" b="1" dirty="0" err="1" smtClean="0">
                <a:solidFill>
                  <a:srgbClr val="CC3300"/>
                </a:solidFill>
              </a:rPr>
              <a:t>Amikor</a:t>
            </a:r>
            <a:r>
              <a:rPr lang="en-GB" sz="2400" b="1" dirty="0" smtClean="0">
                <a:solidFill>
                  <a:srgbClr val="CC3300"/>
                </a:solidFill>
              </a:rPr>
              <a:t> </a:t>
            </a:r>
            <a:r>
              <a:rPr lang="en-GB" sz="2400" b="1" dirty="0" err="1" smtClean="0">
                <a:solidFill>
                  <a:srgbClr val="CC3300"/>
                </a:solidFill>
              </a:rPr>
              <a:t>az</a:t>
            </a:r>
            <a:r>
              <a:rPr lang="en-GB" sz="2400" b="1" dirty="0" smtClean="0">
                <a:solidFill>
                  <a:srgbClr val="CC3300"/>
                </a:solidFill>
              </a:rPr>
              <a:t> </a:t>
            </a:r>
            <a:r>
              <a:rPr lang="en-GB" sz="2400" b="1" dirty="0" err="1" smtClean="0">
                <a:solidFill>
                  <a:srgbClr val="CC3300"/>
                </a:solidFill>
              </a:rPr>
              <a:t>enzim</a:t>
            </a:r>
            <a:r>
              <a:rPr lang="en-GB" sz="2400" b="1" dirty="0" smtClean="0">
                <a:solidFill>
                  <a:srgbClr val="CC3300"/>
                </a:solidFill>
              </a:rPr>
              <a:t> </a:t>
            </a:r>
            <a:r>
              <a:rPr lang="en-GB" sz="2400" b="1" dirty="0" err="1" smtClean="0">
                <a:solidFill>
                  <a:srgbClr val="CC3300"/>
                </a:solidFill>
              </a:rPr>
              <a:t>enzimelektródok</a:t>
            </a:r>
            <a:r>
              <a:rPr lang="en-GB" sz="2400" b="1" dirty="0" smtClean="0">
                <a:solidFill>
                  <a:srgbClr val="CC3300"/>
                </a:solidFill>
              </a:rPr>
              <a:t>, </a:t>
            </a:r>
            <a:r>
              <a:rPr lang="en-GB" sz="2400" b="1" dirty="0" err="1" smtClean="0">
                <a:solidFill>
                  <a:srgbClr val="CC3300"/>
                </a:solidFill>
              </a:rPr>
              <a:t>bioszenzorok</a:t>
            </a:r>
            <a:r>
              <a:rPr lang="en-GB" sz="2400" b="1" dirty="0" smtClean="0">
                <a:solidFill>
                  <a:srgbClr val="CC3300"/>
                </a:solidFill>
              </a:rPr>
              <a:t> </a:t>
            </a:r>
            <a:r>
              <a:rPr lang="en-GB" sz="2400" b="1" dirty="0" err="1" smtClean="0">
                <a:solidFill>
                  <a:srgbClr val="CC3300"/>
                </a:solidFill>
              </a:rPr>
              <a:t>felépítésében</a:t>
            </a:r>
            <a:r>
              <a:rPr lang="en-GB" sz="2400" b="1" dirty="0" smtClean="0">
                <a:solidFill>
                  <a:srgbClr val="CC3300"/>
                </a:solidFill>
              </a:rPr>
              <a:t> </a:t>
            </a:r>
            <a:r>
              <a:rPr lang="en-GB" sz="2400" b="1" dirty="0" err="1" smtClean="0">
                <a:solidFill>
                  <a:srgbClr val="CC3300"/>
                </a:solidFill>
              </a:rPr>
              <a:t>vesz</a:t>
            </a:r>
            <a:r>
              <a:rPr lang="en-GB" sz="2400" b="1" dirty="0" smtClean="0">
                <a:solidFill>
                  <a:srgbClr val="CC3300"/>
                </a:solidFill>
              </a:rPr>
              <a:t> </a:t>
            </a:r>
            <a:r>
              <a:rPr lang="en-GB" sz="2400" b="1" dirty="0" err="1" smtClean="0">
                <a:solidFill>
                  <a:srgbClr val="CC3300"/>
                </a:solidFill>
              </a:rPr>
              <a:t>részt</a:t>
            </a:r>
            <a:r>
              <a:rPr lang="en-GB" sz="2400" b="1" dirty="0" smtClean="0">
                <a:solidFill>
                  <a:srgbClr val="CC3300"/>
                </a:solidFill>
              </a:rPr>
              <a:t>. </a:t>
            </a:r>
            <a:endParaRPr lang="en-GB" sz="24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72680" y="260648"/>
            <a:ext cx="5976664" cy="697184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 err="1" smtClean="0"/>
              <a:t>Szubsztrátmeghatározás</a:t>
            </a:r>
            <a:r>
              <a:rPr lang="en-GB" sz="2400" dirty="0" smtClean="0"/>
              <a:t> </a:t>
            </a:r>
            <a:r>
              <a:rPr lang="en-GB" sz="2400" dirty="0" err="1" smtClean="0"/>
              <a:t>végpontig</a:t>
            </a:r>
            <a:r>
              <a:rPr lang="en-GB" sz="2400" dirty="0" smtClean="0"/>
              <a:t> </a:t>
            </a:r>
            <a:r>
              <a:rPr lang="en-GB" sz="2400" dirty="0" err="1" smtClean="0"/>
              <a:t>futtatott</a:t>
            </a:r>
            <a:r>
              <a:rPr lang="en-GB" sz="2400" dirty="0" smtClean="0"/>
              <a:t> </a:t>
            </a:r>
            <a:r>
              <a:rPr lang="en-GB" sz="2400" dirty="0" err="1" smtClean="0"/>
              <a:t>enzimes</a:t>
            </a:r>
            <a:r>
              <a:rPr lang="en-GB" sz="2400" dirty="0" smtClean="0"/>
              <a:t> </a:t>
            </a:r>
            <a:r>
              <a:rPr lang="en-GB" sz="2400" dirty="0" err="1" smtClean="0"/>
              <a:t>reakcióval</a:t>
            </a:r>
            <a:endParaRPr lang="hu-HU" sz="2400" dirty="0" smtClean="0"/>
          </a:p>
        </p:txBody>
      </p:sp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568" y="1124744"/>
            <a:ext cx="78771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84648" y="260648"/>
            <a:ext cx="5976664" cy="697184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 err="1" smtClean="0"/>
              <a:t>Szubsztrátmeghatározás</a:t>
            </a:r>
            <a:r>
              <a:rPr lang="en-GB" sz="2400" dirty="0" smtClean="0"/>
              <a:t>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en-GB" sz="2400" dirty="0" err="1" smtClean="0"/>
              <a:t>indikátorreakció</a:t>
            </a:r>
            <a:r>
              <a:rPr lang="en-GB" sz="2400" dirty="0" smtClean="0"/>
              <a:t> </a:t>
            </a:r>
            <a:r>
              <a:rPr lang="en-GB" sz="2400" dirty="0" err="1" smtClean="0"/>
              <a:t>segítségével</a:t>
            </a:r>
            <a:endParaRPr lang="hu-HU" sz="2400" dirty="0" smtClean="0"/>
          </a:p>
        </p:txBody>
      </p:sp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12" y="1844824"/>
            <a:ext cx="8869567" cy="318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92560" y="188640"/>
            <a:ext cx="7920880" cy="697184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 err="1" smtClean="0"/>
              <a:t>Enzimfelhasználás</a:t>
            </a:r>
            <a:r>
              <a:rPr lang="en-GB" sz="2400" dirty="0" smtClean="0"/>
              <a:t> </a:t>
            </a:r>
            <a:r>
              <a:rPr lang="en-GB" sz="2400" dirty="0" err="1" smtClean="0"/>
              <a:t>indikátorként</a:t>
            </a:r>
            <a:r>
              <a:rPr lang="en-GB" sz="2400" dirty="0" smtClean="0"/>
              <a:t> ELISA </a:t>
            </a:r>
            <a:r>
              <a:rPr lang="en-GB" sz="2400" dirty="0" err="1" smtClean="0"/>
              <a:t>eljárásban</a:t>
            </a:r>
            <a:endParaRPr lang="hu-HU" sz="2400" dirty="0" smtClean="0"/>
          </a:p>
        </p:txBody>
      </p:sp>
      <p:pic>
        <p:nvPicPr>
          <p:cNvPr id="280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576" y="836712"/>
            <a:ext cx="7909322" cy="530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96616" y="260648"/>
            <a:ext cx="7560840" cy="697184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 err="1" smtClean="0"/>
              <a:t>Szubsztrátmeghatározás</a:t>
            </a:r>
            <a:r>
              <a:rPr lang="en-GB" sz="2400" dirty="0" smtClean="0"/>
              <a:t> </a:t>
            </a:r>
            <a:r>
              <a:rPr lang="en-GB" sz="2400" dirty="0" err="1" smtClean="0"/>
              <a:t>kinetikai</a:t>
            </a:r>
            <a:r>
              <a:rPr lang="en-GB" sz="2400" dirty="0" smtClean="0"/>
              <a:t> </a:t>
            </a:r>
            <a:r>
              <a:rPr lang="en-GB" sz="2400" dirty="0" err="1" smtClean="0"/>
              <a:t>mérés</a:t>
            </a:r>
            <a:r>
              <a:rPr lang="en-GB" sz="2400" dirty="0" smtClean="0"/>
              <a:t> </a:t>
            </a:r>
            <a:r>
              <a:rPr lang="en-GB" sz="2400" dirty="0" err="1" smtClean="0"/>
              <a:t>alapján</a:t>
            </a:r>
            <a:endParaRPr lang="hu-HU" sz="2400" dirty="0" smtClean="0"/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609" y="1340769"/>
            <a:ext cx="6674767" cy="423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21512" y="217488"/>
            <a:ext cx="6667632" cy="533400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dirty="0" err="1" smtClean="0"/>
              <a:t>Enzimlektród</a:t>
            </a:r>
            <a:r>
              <a:rPr lang="hu-HU" sz="2400" dirty="0" smtClean="0"/>
              <a:t> </a:t>
            </a:r>
          </a:p>
        </p:txBody>
      </p:sp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848544" y="980728"/>
            <a:ext cx="24673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CC3300"/>
                </a:solidFill>
              </a:rPr>
              <a:t>AMPEROMETRIÁS</a:t>
            </a:r>
          </a:p>
        </p:txBody>
      </p:sp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6222206" y="2347913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solidFill>
                  <a:schemeClr val="bg2"/>
                </a:solidFill>
              </a:rPr>
              <a:t>i</a:t>
            </a:r>
            <a:endParaRPr lang="en-US" b="1">
              <a:solidFill>
                <a:schemeClr val="bg2"/>
              </a:solidFill>
            </a:endParaRPr>
          </a:p>
        </p:txBody>
      </p:sp>
      <p:pic>
        <p:nvPicPr>
          <p:cNvPr id="36871" name="Picture 10" descr="2-74-ábra-GOD-mérőelektró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4768" y="1340768"/>
            <a:ext cx="6320235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706" y="1087512"/>
            <a:ext cx="9337822" cy="497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1064568" y="260648"/>
            <a:ext cx="7010400" cy="381000"/>
          </a:xfrm>
        </p:spPr>
        <p:txBody>
          <a:bodyPr/>
          <a:lstStyle/>
          <a:p>
            <a:r>
              <a:rPr lang="hu-HU" sz="2400" dirty="0">
                <a:latin typeface="+mn-lt"/>
              </a:rPr>
              <a:t>Aktív centrum kialakulása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1552228" y="772964"/>
          <a:ext cx="7924800" cy="2073275"/>
        </p:xfrm>
        <a:graphic>
          <a:graphicData uri="http://schemas.openxmlformats.org/presentationml/2006/ole">
            <p:oleObj spid="_x0000_s230402" name="Képdokumentum" r:id="rId3" imgW="9648720" imgH="2733840" progId="">
              <p:embed/>
            </p:oleObj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1758603" y="3208189"/>
          <a:ext cx="6604000" cy="511175"/>
        </p:xfrm>
        <a:graphic>
          <a:graphicData uri="http://schemas.openxmlformats.org/presentationml/2006/ole">
            <p:oleObj spid="_x0000_s230403" name="Képdokumentum" r:id="rId4" imgW="9648720" imgH="809640" progId="">
              <p:embed/>
            </p:oleObj>
          </a:graphicData>
        </a:graphic>
      </p:graphicFrame>
      <p:graphicFrame>
        <p:nvGraphicFramePr>
          <p:cNvPr id="3076" name="Object 6"/>
          <p:cNvGraphicFramePr>
            <a:graphicFrameLocks noChangeAspect="1"/>
          </p:cNvGraphicFramePr>
          <p:nvPr/>
        </p:nvGraphicFramePr>
        <p:xfrm>
          <a:off x="1977018" y="3897164"/>
          <a:ext cx="7625556" cy="2379663"/>
        </p:xfrm>
        <a:graphic>
          <a:graphicData uri="http://schemas.openxmlformats.org/presentationml/2006/ole">
            <p:oleObj spid="_x0000_s230404" name="Képdokumentum" r:id="rId5" imgW="9639360" imgH="3257640" progId="">
              <p:embed/>
            </p:oleObj>
          </a:graphicData>
        </a:graphic>
      </p:graphicFrame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200472" y="404664"/>
            <a:ext cx="2959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CC3300"/>
                </a:solidFill>
              </a:rPr>
              <a:t>ELEKTRÓDFOLYAMAT</a:t>
            </a: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540991" y="2916089"/>
            <a:ext cx="1056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CC3300"/>
                </a:solidFill>
              </a:rPr>
              <a:t>PÉLDA</a:t>
            </a:r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400944" y="3963317"/>
            <a:ext cx="1549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CC3300"/>
                </a:solidFill>
              </a:rPr>
              <a:t>MEDIÁTOR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52600" y="188640"/>
            <a:ext cx="7107898" cy="620713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dirty="0" smtClean="0"/>
              <a:t>MEDIÁTOROK</a:t>
            </a: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767027" y="3768726"/>
            <a:ext cx="1479892" cy="36933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0000"/>
                </a:solidFill>
              </a:rPr>
              <a:t>FERROCÉN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2448983" y="4859338"/>
            <a:ext cx="199496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2430066" y="3767138"/>
            <a:ext cx="2586567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0000"/>
                </a:solidFill>
              </a:rPr>
              <a:t>N-metil-fenazin kation</a:t>
            </a: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5200650" y="3783013"/>
            <a:ext cx="4066049" cy="36933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0000"/>
                </a:solidFill>
              </a:rPr>
              <a:t>Tetraciano-kinodimetán gyök-anion</a:t>
            </a:r>
          </a:p>
        </p:txBody>
      </p:sp>
      <p:sp>
        <p:nvSpPr>
          <p:cNvPr id="37895" name="AutoShape 10"/>
          <p:cNvSpPr>
            <a:spLocks/>
          </p:cNvSpPr>
          <p:nvPr/>
        </p:nvSpPr>
        <p:spPr bwMode="auto">
          <a:xfrm rot="-5400000">
            <a:off x="5781092" y="2096852"/>
            <a:ext cx="432048" cy="6696744"/>
          </a:xfrm>
          <a:prstGeom prst="leftBrace">
            <a:avLst>
              <a:gd name="adj1" fmla="val 72003"/>
              <a:gd name="adj2" fmla="val 50000"/>
            </a:avLst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3300"/>
              </a:solidFill>
            </a:endParaRPr>
          </a:p>
        </p:txBody>
      </p:sp>
      <p:sp>
        <p:nvSpPr>
          <p:cNvPr id="37896" name="Text Box 12"/>
          <p:cNvSpPr txBox="1">
            <a:spLocks noChangeArrowheads="1"/>
          </p:cNvSpPr>
          <p:nvPr/>
        </p:nvSpPr>
        <p:spPr bwMode="auto">
          <a:xfrm>
            <a:off x="2720752" y="5661248"/>
            <a:ext cx="64796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CC3300"/>
                </a:solidFill>
              </a:rPr>
              <a:t>Elektronvezető szerves só, kötődik a </a:t>
            </a:r>
            <a:r>
              <a:rPr lang="hu-HU" sz="2000" b="1" dirty="0" err="1">
                <a:solidFill>
                  <a:srgbClr val="CC3300"/>
                </a:solidFill>
              </a:rPr>
              <a:t>flavoenzimhez</a:t>
            </a:r>
            <a:endParaRPr lang="hu-HU" sz="2000" b="1" dirty="0">
              <a:solidFill>
                <a:srgbClr val="CC3300"/>
              </a:solidFill>
            </a:endParaRPr>
          </a:p>
        </p:txBody>
      </p:sp>
      <p:pic>
        <p:nvPicPr>
          <p:cNvPr id="37897" name="Picture 13" descr="2-76-ábra-elektronvezető só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04" y="908720"/>
            <a:ext cx="8985448" cy="423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16496" y="980728"/>
            <a:ext cx="9201472" cy="4920456"/>
            <a:chOff x="0" y="366"/>
            <a:chExt cx="5760" cy="3617"/>
          </a:xfrm>
        </p:grpSpPr>
        <p:pic>
          <p:nvPicPr>
            <p:cNvPr id="38916" name="Picture 4" descr="2-75ábra-potenci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66"/>
              <a:ext cx="5760" cy="3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17" name="Text Box 5"/>
            <p:cNvSpPr txBox="1">
              <a:spLocks noChangeArrowheads="1"/>
            </p:cNvSpPr>
            <p:nvPr/>
          </p:nvSpPr>
          <p:spPr bwMode="auto">
            <a:xfrm>
              <a:off x="2712" y="1070"/>
              <a:ext cx="7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chemeClr val="bg2"/>
                  </a:solidFill>
                </a:rPr>
                <a:t>Lipid + víz</a:t>
              </a:r>
            </a:p>
          </p:txBody>
        </p:sp>
        <p:sp>
          <p:nvSpPr>
            <p:cNvPr id="38918" name="Text Box 6"/>
            <p:cNvSpPr txBox="1">
              <a:spLocks noChangeArrowheads="1"/>
            </p:cNvSpPr>
            <p:nvPr/>
          </p:nvSpPr>
          <p:spPr bwMode="auto">
            <a:xfrm>
              <a:off x="4056" y="1070"/>
              <a:ext cx="155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chemeClr val="bg2"/>
                  </a:solidFill>
                </a:rPr>
                <a:t>Glicerin + zsírsav +H</a:t>
              </a:r>
              <a:r>
                <a:rPr lang="hu-HU" sz="2000" baseline="30000">
                  <a:solidFill>
                    <a:schemeClr val="bg2"/>
                  </a:solidFill>
                </a:rPr>
                <a:t>+</a:t>
              </a:r>
            </a:p>
          </p:txBody>
        </p:sp>
      </p:grpSp>
      <p:sp>
        <p:nvSpPr>
          <p:cNvPr id="38915" name="Text Box 8"/>
          <p:cNvSpPr txBox="1">
            <a:spLocks noChangeArrowheads="1"/>
          </p:cNvSpPr>
          <p:nvPr/>
        </p:nvSpPr>
        <p:spPr bwMode="auto">
          <a:xfrm>
            <a:off x="416496" y="404664"/>
            <a:ext cx="26805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CC3300"/>
                </a:solidFill>
              </a:rPr>
              <a:t>POTENCIOMETRIÁS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649281" y="1277939"/>
          <a:ext cx="6604000" cy="1673225"/>
        </p:xfrm>
        <a:graphic>
          <a:graphicData uri="http://schemas.openxmlformats.org/presentationml/2006/ole">
            <p:oleObj spid="_x0000_s232450" name="Képdokumentum" r:id="rId3" imgW="9648720" imgH="2647800" progId="">
              <p:embed/>
            </p:oleObj>
          </a:graphicData>
        </a:graphic>
      </p:graphicFrame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164299" y="3559176"/>
            <a:ext cx="7723584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u-HU" b="1">
                <a:effectLst>
                  <a:outerShdw blurRad="38100" dist="38100" dir="2700000" algn="tl">
                    <a:srgbClr val="000000"/>
                  </a:outerShdw>
                </a:effectLst>
              </a:rPr>
              <a:t>a) 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Biocatalyst - converts the analyte into product. 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b) Transducer - detects the occurrence of the reaction and converts it into an electrical signal.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c) Amplifier - amplifies the usually tiny signal to a useable level.</a:t>
            </a:r>
            <a:endParaRPr lang="hu-HU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d) Microprocessor - signal is digitised and stored for further processing, e.g. integration, derivatisation, etc.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e) Display - usually need a real-time display of the analyte concentration.</a:t>
            </a:r>
          </a:p>
          <a:p>
            <a:pPr>
              <a:defRPr/>
            </a:pPr>
            <a:endParaRPr lang="hu-HU"/>
          </a:p>
        </p:txBody>
      </p:sp>
      <p:sp>
        <p:nvSpPr>
          <p:cNvPr id="5124" name="Text Box 13"/>
          <p:cNvSpPr txBox="1">
            <a:spLocks noChangeArrowheads="1"/>
          </p:cNvSpPr>
          <p:nvPr/>
        </p:nvSpPr>
        <p:spPr bwMode="auto">
          <a:xfrm>
            <a:off x="3988197" y="493714"/>
            <a:ext cx="22012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CC3300"/>
                </a:solidFill>
              </a:rPr>
              <a:t>BIOSZENZOR</a:t>
            </a:r>
          </a:p>
        </p:txBody>
      </p:sp>
      <p:pic>
        <p:nvPicPr>
          <p:cNvPr id="5126" name="Picture 16" descr="2-73-ábra-bioszenzorfelépíté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835" y="1035051"/>
            <a:ext cx="8411501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ia számának helye 4"/>
          <p:cNvSpPr txBox="1">
            <a:spLocks noGrp="1"/>
          </p:cNvSpPr>
          <p:nvPr/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84D9988-38AD-4F00-85DD-1632E95B2399}" type="slidenum">
              <a:rPr lang="hu-HU" sz="1200">
                <a:solidFill>
                  <a:srgbClr val="CC3300"/>
                </a:solidFill>
              </a:rPr>
              <a:pPr algn="r"/>
              <a:t>74</a:t>
            </a:fld>
            <a:endParaRPr lang="hu-HU" sz="1200">
              <a:solidFill>
                <a:srgbClr val="CC33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72480" y="0"/>
            <a:ext cx="338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CC3300"/>
                </a:solidFill>
              </a:rPr>
              <a:t>A tananyag szerkezete:</a:t>
            </a:r>
            <a:endParaRPr lang="hu-HU" sz="2400" dirty="0">
              <a:solidFill>
                <a:srgbClr val="CC3300"/>
              </a:solidFill>
            </a:endParaRPr>
          </a:p>
        </p:txBody>
      </p:sp>
      <p:sp>
        <p:nvSpPr>
          <p:cNvPr id="5" name="Ellipszis 4"/>
          <p:cNvSpPr/>
          <p:nvPr/>
        </p:nvSpPr>
        <p:spPr bwMode="auto">
          <a:xfrm>
            <a:off x="3512840" y="4149080"/>
            <a:ext cx="2160240" cy="7200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Kép 10" descr="Biotech Fishbone ver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53" y="548680"/>
            <a:ext cx="9850694" cy="5760640"/>
          </a:xfrm>
          <a:prstGeom prst="rect">
            <a:avLst/>
          </a:prstGeom>
        </p:spPr>
      </p:pic>
      <p:sp>
        <p:nvSpPr>
          <p:cNvPr id="7" name="Ellipszis 6"/>
          <p:cNvSpPr/>
          <p:nvPr/>
        </p:nvSpPr>
        <p:spPr bwMode="auto">
          <a:xfrm>
            <a:off x="5529064" y="5229200"/>
            <a:ext cx="2016224" cy="288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39" y="53975"/>
            <a:ext cx="8915400" cy="1143000"/>
          </a:xfrm>
        </p:spPr>
        <p:txBody>
          <a:bodyPr/>
          <a:lstStyle/>
          <a:p>
            <a:pPr eaLnBrk="1" hangingPunct="1"/>
            <a:r>
              <a:rPr lang="tr-TR" sz="2800" b="1" dirty="0" smtClean="0"/>
              <a:t>Major Classes of Enzymes-1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730" y="1241426"/>
            <a:ext cx="9049544" cy="5616575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tr-TR" sz="2000" dirty="0" smtClean="0">
                <a:solidFill>
                  <a:srgbClr val="FF3300"/>
                </a:solidFill>
              </a:rPr>
              <a:t>Oxidoreductases</a:t>
            </a:r>
            <a:r>
              <a:rPr lang="tr-TR" sz="2000" dirty="0" smtClean="0"/>
              <a:t> [dehydrogenases, oxidases, peroxidases] 	    </a:t>
            </a:r>
            <a:endParaRPr lang="hu-HU" sz="2000" dirty="0" smtClean="0"/>
          </a:p>
          <a:p>
            <a:pPr marL="381000" indent="-381000" eaLnBrk="1" hangingPunct="1">
              <a:buNone/>
            </a:pPr>
            <a:r>
              <a:rPr lang="hu-HU" sz="2000" dirty="0" smtClean="0"/>
              <a:t>	</a:t>
            </a:r>
            <a:r>
              <a:rPr lang="tr-TR" sz="2000" dirty="0" smtClean="0"/>
              <a:t>oxidation-reduction reactions, often using coenzyme as NAD</a:t>
            </a:r>
            <a:r>
              <a:rPr lang="tr-TR" sz="2000" baseline="30000" dirty="0" smtClean="0"/>
              <a:t>+</a:t>
            </a:r>
            <a:r>
              <a:rPr lang="tr-TR" sz="2000" dirty="0" smtClean="0"/>
              <a:t>/FAD</a:t>
            </a:r>
          </a:p>
          <a:p>
            <a:pPr marL="800100" lvl="1" indent="-342900" eaLnBrk="1" hangingPunct="1">
              <a:buFontTx/>
              <a:buNone/>
            </a:pPr>
            <a:r>
              <a:rPr lang="tr-TR" sz="1800" b="1" dirty="0" smtClean="0">
                <a:solidFill>
                  <a:srgbClr val="0099CC"/>
                </a:solidFill>
              </a:rPr>
              <a:t>	Alcohol dehydrogenase</a:t>
            </a:r>
            <a:r>
              <a:rPr lang="tr-TR" sz="1800" b="1" dirty="0" smtClean="0"/>
              <a:t> [EC 1.1.1.1]</a:t>
            </a:r>
            <a:r>
              <a:rPr lang="tr-TR" sz="1800" dirty="0" smtClean="0"/>
              <a:t> </a:t>
            </a:r>
            <a:r>
              <a:rPr lang="tr-TR" sz="1800" b="1" dirty="0" smtClean="0"/>
              <a:t> </a:t>
            </a:r>
          </a:p>
          <a:p>
            <a:pPr marL="800100" lvl="1" indent="-342900" eaLnBrk="1" hangingPunct="1">
              <a:buFontTx/>
              <a:buNone/>
            </a:pPr>
            <a:r>
              <a:rPr lang="tr-TR" sz="1800" b="1" dirty="0" smtClean="0"/>
              <a:t>	CH</a:t>
            </a:r>
            <a:r>
              <a:rPr lang="tr-TR" sz="1800" b="1" baseline="-25000" dirty="0" smtClean="0"/>
              <a:t>3</a:t>
            </a:r>
            <a:r>
              <a:rPr lang="tr-TR" sz="1800" b="1" dirty="0" smtClean="0"/>
              <a:t>CH</a:t>
            </a:r>
            <a:r>
              <a:rPr lang="tr-TR" sz="1800" b="1" baseline="-25000" dirty="0" smtClean="0"/>
              <a:t>2</a:t>
            </a:r>
            <a:r>
              <a:rPr lang="tr-TR" sz="1800" b="1" dirty="0" smtClean="0"/>
              <a:t>OH + NAD</a:t>
            </a:r>
            <a:r>
              <a:rPr lang="tr-TR" sz="1800" b="1" baseline="30000" dirty="0" smtClean="0"/>
              <a:t>+</a:t>
            </a:r>
            <a:r>
              <a:rPr lang="tr-TR" sz="1800" b="1" dirty="0" smtClean="0"/>
              <a:t> ---&gt; CH</a:t>
            </a:r>
            <a:r>
              <a:rPr lang="tr-TR" sz="1800" b="1" baseline="-25000" dirty="0" smtClean="0"/>
              <a:t>3</a:t>
            </a:r>
            <a:r>
              <a:rPr lang="tr-TR" sz="1800" b="1" dirty="0" smtClean="0"/>
              <a:t>CHO + NADH</a:t>
            </a:r>
            <a:r>
              <a:rPr lang="tr-TR" sz="1800" dirty="0" smtClean="0"/>
              <a:t> </a:t>
            </a:r>
            <a:r>
              <a:rPr lang="tr-TR" sz="1800" b="1" dirty="0" smtClean="0"/>
              <a:t>+ H</a:t>
            </a:r>
            <a:r>
              <a:rPr lang="tr-TR" sz="1800" b="1" baseline="30000" dirty="0" smtClean="0"/>
              <a:t>+</a:t>
            </a:r>
            <a:r>
              <a:rPr lang="tr-TR" sz="1800" b="1" dirty="0" smtClean="0"/>
              <a:t>  </a:t>
            </a:r>
          </a:p>
          <a:p>
            <a:pPr marL="800100" lvl="1" indent="-342900" eaLnBrk="1" hangingPunct="1">
              <a:buFontTx/>
              <a:buNone/>
            </a:pPr>
            <a:endParaRPr lang="tr-TR" sz="1000" b="1" dirty="0" smtClean="0"/>
          </a:p>
          <a:p>
            <a:pPr marL="457200" indent="-457200" eaLnBrk="1" hangingPunct="1">
              <a:buFont typeface="+mj-lt"/>
              <a:buAutoNum type="arabicPeriod" startAt="2"/>
            </a:pPr>
            <a:r>
              <a:rPr lang="tr-TR" sz="2000" dirty="0" smtClean="0">
                <a:solidFill>
                  <a:srgbClr val="FF3300"/>
                </a:solidFill>
              </a:rPr>
              <a:t>Transferases </a:t>
            </a:r>
            <a:r>
              <a:rPr lang="tr-TR" sz="2000" dirty="0" smtClean="0"/>
              <a:t>[kinase, phosphorylase, transaminases]</a:t>
            </a:r>
            <a:r>
              <a:rPr lang="tr-TR" sz="2000" dirty="0" smtClean="0">
                <a:solidFill>
                  <a:srgbClr val="FF3300"/>
                </a:solidFill>
              </a:rPr>
              <a:t>                  </a:t>
            </a:r>
            <a:endParaRPr lang="hu-HU" sz="2000" dirty="0" smtClean="0">
              <a:solidFill>
                <a:srgbClr val="FF3300"/>
              </a:solidFill>
            </a:endParaRPr>
          </a:p>
          <a:p>
            <a:pPr marL="381000" indent="-381000" eaLnBrk="1" hangingPunct="1">
              <a:buNone/>
            </a:pPr>
            <a:r>
              <a:rPr lang="hu-HU" sz="2000" dirty="0" smtClean="0">
                <a:solidFill>
                  <a:srgbClr val="FF3300"/>
                </a:solidFill>
              </a:rPr>
              <a:t>	</a:t>
            </a:r>
            <a:r>
              <a:rPr lang="tr-TR" sz="2000" dirty="0" smtClean="0"/>
              <a:t>group transfer reactions </a:t>
            </a:r>
            <a:r>
              <a:rPr lang="tr-TR" sz="2000" dirty="0" smtClean="0">
                <a:solidFill>
                  <a:srgbClr val="993300"/>
                </a:solidFill>
              </a:rPr>
              <a:t>(AX + B       BX + A)</a:t>
            </a:r>
          </a:p>
          <a:p>
            <a:pPr marL="800100" lvl="1" indent="-342900" eaLnBrk="1" hangingPunct="1">
              <a:buFontTx/>
              <a:buNone/>
            </a:pPr>
            <a:r>
              <a:rPr lang="tr-TR" sz="1800" b="1" dirty="0" smtClean="0">
                <a:solidFill>
                  <a:srgbClr val="0099FF"/>
                </a:solidFill>
              </a:rPr>
              <a:t>	Hexokinase </a:t>
            </a:r>
            <a:r>
              <a:rPr lang="tr-TR" sz="1800" dirty="0" smtClean="0"/>
              <a:t>  </a:t>
            </a:r>
            <a:r>
              <a:rPr lang="tr-TR" sz="1800" b="1" dirty="0" smtClean="0"/>
              <a:t>[EC 2.7.1.2]</a:t>
            </a:r>
            <a:r>
              <a:rPr lang="tr-TR" sz="1800" dirty="0" smtClean="0"/>
              <a:t>  </a:t>
            </a:r>
            <a:r>
              <a:rPr lang="tr-TR" sz="1800" b="1" dirty="0" smtClean="0"/>
              <a:t> </a:t>
            </a:r>
          </a:p>
          <a:p>
            <a:pPr marL="800100" lvl="1" indent="-342900" eaLnBrk="1" hangingPunct="1">
              <a:buFontTx/>
              <a:buNone/>
            </a:pPr>
            <a:r>
              <a:rPr lang="tr-TR" sz="1800" b="1" dirty="0" smtClean="0"/>
              <a:t>	D-glu + ATP ---&gt; D-glu-6-P + ADP</a:t>
            </a:r>
            <a:r>
              <a:rPr lang="tr-TR" sz="1800" dirty="0" smtClean="0"/>
              <a:t>   </a:t>
            </a:r>
          </a:p>
          <a:p>
            <a:pPr marL="800100" lvl="1" indent="-342900" eaLnBrk="1" hangingPunct="1">
              <a:buFontTx/>
              <a:buNone/>
            </a:pPr>
            <a:endParaRPr lang="tr-TR" sz="1000" dirty="0" smtClean="0"/>
          </a:p>
          <a:p>
            <a:pPr marL="457200" indent="-457200" eaLnBrk="1" hangingPunct="1">
              <a:buFont typeface="+mj-lt"/>
              <a:buAutoNum type="arabicPeriod" startAt="3"/>
            </a:pPr>
            <a:r>
              <a:rPr lang="tr-TR" sz="2000" dirty="0" smtClean="0">
                <a:solidFill>
                  <a:srgbClr val="FF3300"/>
                </a:solidFill>
              </a:rPr>
              <a:t>Hydrolases</a:t>
            </a:r>
            <a:r>
              <a:rPr lang="tr-TR" sz="2000" dirty="0" smtClean="0"/>
              <a:t> [digestive enzymes; amylases, lactase, sucrase] 		    hydrolytic reactions: </a:t>
            </a:r>
            <a:r>
              <a:rPr lang="tr-TR" sz="2000" dirty="0" smtClean="0">
                <a:solidFill>
                  <a:srgbClr val="993300"/>
                </a:solidFill>
              </a:rPr>
              <a:t>(AX + H</a:t>
            </a:r>
            <a:r>
              <a:rPr lang="tr-TR" sz="2000" baseline="-25000" dirty="0" smtClean="0">
                <a:solidFill>
                  <a:srgbClr val="993300"/>
                </a:solidFill>
              </a:rPr>
              <a:t>2</a:t>
            </a:r>
            <a:r>
              <a:rPr lang="tr-TR" sz="2000" dirty="0" smtClean="0">
                <a:solidFill>
                  <a:srgbClr val="993300"/>
                </a:solidFill>
              </a:rPr>
              <a:t>O       XOH + HA)</a:t>
            </a:r>
            <a:r>
              <a:rPr lang="tr-TR" sz="2000" b="1" dirty="0" smtClean="0">
                <a:solidFill>
                  <a:srgbClr val="FF3300"/>
                </a:solidFill>
              </a:rPr>
              <a:t> </a:t>
            </a:r>
          </a:p>
          <a:p>
            <a:pPr marL="800100" lvl="1" indent="-342900" eaLnBrk="1" hangingPunct="1">
              <a:buFontTx/>
              <a:buNone/>
            </a:pPr>
            <a:r>
              <a:rPr lang="tr-TR" sz="1800" b="1" dirty="0" smtClean="0">
                <a:solidFill>
                  <a:srgbClr val="0099CC"/>
                </a:solidFill>
              </a:rPr>
              <a:t>	Alkaline phosphatase</a:t>
            </a:r>
            <a:r>
              <a:rPr lang="tr-TR" sz="1800" dirty="0" smtClean="0"/>
              <a:t> </a:t>
            </a:r>
            <a:r>
              <a:rPr lang="tr-TR" sz="1800" b="1" dirty="0" smtClean="0"/>
              <a:t>  [EC 3.1.3.1]   </a:t>
            </a:r>
          </a:p>
          <a:p>
            <a:pPr marL="800100" lvl="1" indent="-342900" eaLnBrk="1" hangingPunct="1">
              <a:buFontTx/>
              <a:buNone/>
            </a:pPr>
            <a:r>
              <a:rPr lang="tr-TR" sz="1800" b="1" dirty="0" smtClean="0"/>
              <a:t>	R-PO</a:t>
            </a:r>
            <a:r>
              <a:rPr lang="tr-TR" sz="1800" b="1" baseline="-25000" dirty="0" smtClean="0"/>
              <a:t>4</a:t>
            </a:r>
            <a:r>
              <a:rPr lang="tr-TR" sz="1800" b="1" dirty="0" smtClean="0"/>
              <a:t> + H</a:t>
            </a:r>
            <a:r>
              <a:rPr lang="tr-TR" sz="1800" b="1" baseline="-25000" dirty="0" smtClean="0"/>
              <a:t>2</a:t>
            </a:r>
            <a:r>
              <a:rPr lang="tr-TR" sz="1800" b="1" dirty="0" smtClean="0"/>
              <a:t>O ---&gt; R-OH + H-PO</a:t>
            </a:r>
            <a:r>
              <a:rPr lang="tr-TR" sz="1800" b="1" baseline="-25000" dirty="0" smtClean="0"/>
              <a:t>4</a:t>
            </a:r>
            <a:r>
              <a:rPr lang="tr-TR" sz="1800" dirty="0" smtClean="0"/>
              <a:t>  </a:t>
            </a:r>
          </a:p>
          <a:p>
            <a:pPr marL="800100" lvl="1" indent="-342900" eaLnBrk="1" hangingPunct="1">
              <a:buFontTx/>
              <a:buNone/>
            </a:pPr>
            <a:r>
              <a:rPr lang="tr-TR" sz="1800" dirty="0" smtClean="0"/>
              <a:t> </a:t>
            </a:r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>
            <a:off x="4736976" y="3356992"/>
            <a:ext cx="390392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317" name="Line 6"/>
          <p:cNvSpPr>
            <a:spLocks noChangeShapeType="1"/>
          </p:cNvSpPr>
          <p:nvPr/>
        </p:nvSpPr>
        <p:spPr bwMode="auto">
          <a:xfrm>
            <a:off x="4664968" y="4869160"/>
            <a:ext cx="390392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15888"/>
            <a:ext cx="8915400" cy="1143000"/>
          </a:xfrm>
        </p:spPr>
        <p:txBody>
          <a:bodyPr/>
          <a:lstStyle/>
          <a:p>
            <a:pPr eaLnBrk="1" hangingPunct="1"/>
            <a:r>
              <a:rPr lang="tr-TR" sz="2800" b="1" smtClean="0"/>
              <a:t>Major Classes of Enzymes-2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504" y="1196752"/>
            <a:ext cx="8915400" cy="5040560"/>
          </a:xfrm>
        </p:spPr>
        <p:txBody>
          <a:bodyPr/>
          <a:lstStyle/>
          <a:p>
            <a:pPr marL="365125" indent="-365125" eaLnBrk="1" hangingPunct="1">
              <a:buFontTx/>
              <a:buAutoNum type="arabicPeriod" startAt="4"/>
            </a:pPr>
            <a:r>
              <a:rPr lang="tr-TR" sz="2000" dirty="0" smtClean="0">
                <a:solidFill>
                  <a:srgbClr val="FF3300"/>
                </a:solidFill>
              </a:rPr>
              <a:t>Lyases </a:t>
            </a:r>
            <a:r>
              <a:rPr lang="tr-TR" sz="2000" dirty="0" smtClean="0"/>
              <a:t>[decarboxylases]</a:t>
            </a:r>
            <a:r>
              <a:rPr lang="tr-TR" sz="2000" dirty="0" smtClean="0">
                <a:solidFill>
                  <a:srgbClr val="FF3300"/>
                </a:solidFill>
              </a:rPr>
              <a:t>			</a:t>
            </a:r>
            <a:endParaRPr lang="hu-HU" sz="2000" dirty="0" smtClean="0">
              <a:solidFill>
                <a:srgbClr val="FF3300"/>
              </a:solidFill>
            </a:endParaRPr>
          </a:p>
          <a:p>
            <a:pPr marL="365125" indent="-365125" eaLnBrk="1" hangingPunct="1">
              <a:buNone/>
            </a:pPr>
            <a:r>
              <a:rPr lang="hu-HU" sz="2000" dirty="0" smtClean="0"/>
              <a:t>           </a:t>
            </a:r>
            <a:r>
              <a:rPr lang="tr-TR" sz="2000" dirty="0" smtClean="0"/>
              <a:t>elimination rxns in which a double bond is formed</a:t>
            </a:r>
            <a:r>
              <a:rPr lang="tr-TR" sz="2000" b="1" dirty="0" smtClean="0"/>
              <a:t>    </a:t>
            </a:r>
            <a:r>
              <a:rPr lang="tr-TR" sz="2000" dirty="0" smtClean="0"/>
              <a:t> </a:t>
            </a:r>
          </a:p>
          <a:p>
            <a:pPr marL="717550" lvl="1" indent="-3175" eaLnBrk="1" hangingPunct="1">
              <a:buFontTx/>
              <a:buNone/>
            </a:pPr>
            <a:r>
              <a:rPr lang="tr-TR" sz="1800" b="1" dirty="0" smtClean="0">
                <a:solidFill>
                  <a:srgbClr val="0099CC"/>
                </a:solidFill>
              </a:rPr>
              <a:t>Pyruvate decarboxylase</a:t>
            </a:r>
            <a:r>
              <a:rPr lang="tr-TR" sz="1800" dirty="0" smtClean="0"/>
              <a:t>  </a:t>
            </a:r>
            <a:r>
              <a:rPr lang="tr-TR" sz="1800" b="1" dirty="0" smtClean="0"/>
              <a:t>[EC 4.1.1.1] </a:t>
            </a:r>
            <a:r>
              <a:rPr lang="tr-TR" sz="1800" dirty="0" smtClean="0"/>
              <a:t> </a:t>
            </a:r>
            <a:r>
              <a:rPr lang="tr-TR" sz="1800" b="1" dirty="0" smtClean="0"/>
              <a:t>  	        	           </a:t>
            </a:r>
            <a:endParaRPr lang="hu-HU" sz="1800" b="1" dirty="0" smtClean="0"/>
          </a:p>
          <a:p>
            <a:pPr marL="717550" lvl="1" indent="-3175" eaLnBrk="1" hangingPunct="1">
              <a:buFontTx/>
              <a:buNone/>
            </a:pPr>
            <a:r>
              <a:rPr lang="tr-TR" sz="1800" b="1" dirty="0" smtClean="0"/>
              <a:t>pyruvate ---&gt; acetaldehyde + CO</a:t>
            </a:r>
            <a:r>
              <a:rPr lang="tr-TR" sz="1800" b="1" baseline="-25000" dirty="0" smtClean="0"/>
              <a:t>2</a:t>
            </a:r>
            <a:r>
              <a:rPr lang="tr-TR" sz="1800" b="1" dirty="0" smtClean="0"/>
              <a:t> </a:t>
            </a:r>
            <a:r>
              <a:rPr lang="tr-TR" sz="1800" dirty="0" smtClean="0"/>
              <a:t>   </a:t>
            </a:r>
          </a:p>
          <a:p>
            <a:pPr marL="717550" lvl="1" indent="-3175" eaLnBrk="1" hangingPunct="1">
              <a:buFontTx/>
              <a:buAutoNum type="arabicPeriod" startAt="4"/>
            </a:pPr>
            <a:endParaRPr lang="tr-TR" sz="1000" dirty="0" smtClean="0"/>
          </a:p>
          <a:p>
            <a:pPr marL="457200" indent="-457200" eaLnBrk="1" hangingPunct="1">
              <a:buFont typeface="+mj-lt"/>
              <a:buAutoNum type="arabicPeriod" startAt="5"/>
            </a:pPr>
            <a:r>
              <a:rPr lang="tr-TR" sz="2000" dirty="0" smtClean="0">
                <a:solidFill>
                  <a:srgbClr val="FF3300"/>
                </a:solidFill>
              </a:rPr>
              <a:t>Isomerases</a:t>
            </a:r>
            <a:r>
              <a:rPr lang="tr-TR" sz="2000" dirty="0" smtClean="0"/>
              <a:t> [mutases, cis-trans isomerases, racemases]  	     isomerization rxns   </a:t>
            </a:r>
            <a:r>
              <a:rPr lang="tr-TR" sz="2000" b="1" dirty="0" smtClean="0"/>
              <a:t>                            </a:t>
            </a:r>
          </a:p>
          <a:p>
            <a:pPr marL="717550" lvl="1" indent="-3175" eaLnBrk="1" hangingPunct="1">
              <a:buFontTx/>
              <a:buNone/>
            </a:pPr>
            <a:r>
              <a:rPr lang="tr-TR" sz="1800" b="1" dirty="0" smtClean="0">
                <a:solidFill>
                  <a:srgbClr val="0099CC"/>
                </a:solidFill>
              </a:rPr>
              <a:t>	Alanine racemase</a:t>
            </a:r>
            <a:r>
              <a:rPr lang="tr-TR" sz="1800" b="1" dirty="0" smtClean="0"/>
              <a:t>  [EC 5.1.1.1]</a:t>
            </a:r>
            <a:r>
              <a:rPr lang="tr-TR" sz="1800" dirty="0" smtClean="0"/>
              <a:t> </a:t>
            </a:r>
            <a:r>
              <a:rPr lang="tr-TR" sz="1800" b="1" dirty="0" smtClean="0"/>
              <a:t> 				        </a:t>
            </a:r>
            <a:endParaRPr lang="hu-HU" sz="1800" b="1" dirty="0" smtClean="0"/>
          </a:p>
          <a:p>
            <a:pPr marL="717550" lvl="1" indent="-3175" eaLnBrk="1" hangingPunct="1">
              <a:buFontTx/>
              <a:buNone/>
            </a:pPr>
            <a:r>
              <a:rPr lang="tr-TR" sz="1800" b="1" dirty="0" smtClean="0"/>
              <a:t> L-alanine ---&gt; D-alanine</a:t>
            </a:r>
            <a:r>
              <a:rPr lang="tr-TR" sz="1800" dirty="0" smtClean="0"/>
              <a:t>  </a:t>
            </a:r>
          </a:p>
          <a:p>
            <a:pPr marL="717550" lvl="1" indent="-3175" eaLnBrk="1" hangingPunct="1">
              <a:buFontTx/>
              <a:buNone/>
            </a:pPr>
            <a:endParaRPr lang="tr-TR" sz="1200" dirty="0" smtClean="0"/>
          </a:p>
          <a:p>
            <a:pPr marL="365125" indent="-365125" eaLnBrk="1" hangingPunct="1">
              <a:buFontTx/>
              <a:buAutoNum type="arabicPeriod" startAt="5"/>
            </a:pPr>
            <a:r>
              <a:rPr lang="tr-TR" sz="2000" dirty="0" smtClean="0">
                <a:solidFill>
                  <a:srgbClr val="FF3300"/>
                </a:solidFill>
              </a:rPr>
              <a:t>Ligases</a:t>
            </a:r>
            <a:r>
              <a:rPr lang="tr-TR" sz="2000" dirty="0" smtClean="0"/>
              <a:t> [a.acid RNA ligase]					   condensation of 2 substrates at the expense of energy (ATP)</a:t>
            </a:r>
          </a:p>
          <a:p>
            <a:pPr marL="365125" indent="-365125" eaLnBrk="1" hangingPunct="1">
              <a:buFontTx/>
              <a:buNone/>
            </a:pPr>
            <a:r>
              <a:rPr lang="tr-TR" sz="2000" b="1" dirty="0" smtClean="0"/>
              <a:t>	</a:t>
            </a:r>
            <a:r>
              <a:rPr lang="tr-TR" sz="2000" dirty="0" smtClean="0">
                <a:solidFill>
                  <a:srgbClr val="993300"/>
                </a:solidFill>
              </a:rPr>
              <a:t>(X + Y + ATP       XY + ADP + P</a:t>
            </a:r>
            <a:r>
              <a:rPr lang="tr-TR" sz="2000" baseline="-25000" dirty="0" smtClean="0">
                <a:solidFill>
                  <a:srgbClr val="993300"/>
                </a:solidFill>
              </a:rPr>
              <a:t>i</a:t>
            </a:r>
            <a:r>
              <a:rPr lang="tr-TR" sz="2000" dirty="0" smtClean="0">
                <a:solidFill>
                  <a:srgbClr val="993300"/>
                </a:solidFill>
              </a:rPr>
              <a:t>)</a:t>
            </a:r>
          </a:p>
          <a:p>
            <a:pPr marL="717550" lvl="1" indent="-3175" eaLnBrk="1" hangingPunct="1">
              <a:buFontTx/>
              <a:buNone/>
            </a:pPr>
            <a:r>
              <a:rPr lang="tr-TR" sz="1800" b="1" dirty="0" smtClean="0">
                <a:solidFill>
                  <a:srgbClr val="0099CC"/>
                </a:solidFill>
              </a:rPr>
              <a:t>	Isoleucine-tRNA ligase</a:t>
            </a:r>
            <a:r>
              <a:rPr lang="tr-TR" sz="1800" dirty="0" smtClean="0"/>
              <a:t> </a:t>
            </a:r>
            <a:r>
              <a:rPr lang="tr-TR" sz="1800" b="1" dirty="0" smtClean="0"/>
              <a:t>[EC 6.1.1.5]  			         </a:t>
            </a:r>
            <a:endParaRPr lang="hu-HU" sz="1800" b="1" dirty="0" smtClean="0"/>
          </a:p>
          <a:p>
            <a:pPr marL="717550" lvl="1" indent="-3175" eaLnBrk="1" hangingPunct="1">
              <a:buFontTx/>
              <a:buNone/>
            </a:pPr>
            <a:r>
              <a:rPr lang="tr-TR" sz="1800" b="1" dirty="0" smtClean="0"/>
              <a:t>L-isoleucine + tRNA</a:t>
            </a:r>
            <a:r>
              <a:rPr lang="tr-TR" sz="1800" b="1" baseline="30000" dirty="0" smtClean="0"/>
              <a:t>Ile</a:t>
            </a:r>
            <a:r>
              <a:rPr lang="tr-TR" sz="1800" b="1" dirty="0" smtClean="0"/>
              <a:t> + ATP ---&gt; L-isoleucyl- tRNA</a:t>
            </a:r>
            <a:r>
              <a:rPr lang="tr-TR" sz="1800" b="1" baseline="30000" dirty="0" smtClean="0"/>
              <a:t>Ile</a:t>
            </a:r>
            <a:r>
              <a:rPr lang="tr-TR" sz="1800" b="1" dirty="0" smtClean="0"/>
              <a:t> + ADP + PPi</a:t>
            </a:r>
          </a:p>
          <a:p>
            <a:pPr marL="365125" indent="-365125" eaLnBrk="1" hangingPunct="1">
              <a:buFontTx/>
              <a:buAutoNum type="arabicPeriod" startAt="4"/>
            </a:pPr>
            <a:endParaRPr lang="tr-TR" sz="2000" dirty="0" smtClean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504728" y="5229200"/>
            <a:ext cx="390392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ia számának helye 4"/>
          <p:cNvSpPr txBox="1">
            <a:spLocks noGrp="1"/>
          </p:cNvSpPr>
          <p:nvPr/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84D9988-38AD-4F00-85DD-1632E95B2399}" type="slidenum">
              <a:rPr lang="hu-HU" sz="1200">
                <a:solidFill>
                  <a:srgbClr val="CC3300"/>
                </a:solidFill>
              </a:rPr>
              <a:pPr algn="r"/>
              <a:t>77</a:t>
            </a:fld>
            <a:endParaRPr lang="hu-HU" sz="1200">
              <a:solidFill>
                <a:srgbClr val="CC33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72480" y="0"/>
            <a:ext cx="338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CC3300"/>
                </a:solidFill>
              </a:rPr>
              <a:t>A tananyag szerkezete:</a:t>
            </a:r>
            <a:endParaRPr lang="hu-HU" sz="2400" dirty="0">
              <a:solidFill>
                <a:srgbClr val="CC3300"/>
              </a:solidFill>
            </a:endParaRPr>
          </a:p>
        </p:txBody>
      </p:sp>
      <p:sp>
        <p:nvSpPr>
          <p:cNvPr id="5" name="Ellipszis 4"/>
          <p:cNvSpPr/>
          <p:nvPr/>
        </p:nvSpPr>
        <p:spPr bwMode="auto">
          <a:xfrm>
            <a:off x="3512840" y="4149080"/>
            <a:ext cx="2160240" cy="7200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Kép 10" descr="Biotech Fishbone ver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53" y="548680"/>
            <a:ext cx="9850694" cy="5760640"/>
          </a:xfrm>
          <a:prstGeom prst="rect">
            <a:avLst/>
          </a:prstGeom>
        </p:spPr>
      </p:pic>
      <p:sp>
        <p:nvSpPr>
          <p:cNvPr id="7" name="Ellipszis 6"/>
          <p:cNvSpPr/>
          <p:nvPr/>
        </p:nvSpPr>
        <p:spPr bwMode="auto">
          <a:xfrm>
            <a:off x="5457056" y="5517232"/>
            <a:ext cx="2016224" cy="288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39" y="0"/>
            <a:ext cx="8915400" cy="1143000"/>
          </a:xfrm>
        </p:spPr>
        <p:txBody>
          <a:bodyPr/>
          <a:lstStyle/>
          <a:p>
            <a:pPr eaLnBrk="1" hangingPunct="1"/>
            <a:r>
              <a:rPr lang="tr-TR" sz="2800" b="1" smtClean="0"/>
              <a:t>Tools of enzymology-1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268413"/>
            <a:ext cx="8915400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000" smtClean="0">
                <a:solidFill>
                  <a:srgbClr val="FF3300"/>
                </a:solidFill>
              </a:rPr>
              <a:t>Spectroscopic techniques </a:t>
            </a:r>
            <a:r>
              <a:rPr lang="tr-TR" sz="2000" smtClean="0"/>
              <a:t>(structure and reactivity in solution)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smtClean="0"/>
              <a:t>Optical (circular dichroism, UV-visible, fluorescence)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smtClean="0"/>
              <a:t>Vibrational (infrared, Raman)</a:t>
            </a:r>
          </a:p>
          <a:p>
            <a:pPr eaLnBrk="1" hangingPunct="1">
              <a:lnSpc>
                <a:spcPct val="80000"/>
              </a:lnSpc>
            </a:pPr>
            <a:endParaRPr lang="tr-TR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000" smtClean="0">
                <a:solidFill>
                  <a:srgbClr val="FF3300"/>
                </a:solidFill>
              </a:rPr>
              <a:t>Electrochemical methods </a:t>
            </a:r>
            <a:r>
              <a:rPr lang="tr-TR" sz="2000" smtClean="0"/>
              <a:t>(kinetic analysis)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smtClean="0"/>
              <a:t>Potentiometric techniques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smtClean="0"/>
              <a:t>Conductometry</a:t>
            </a:r>
          </a:p>
          <a:p>
            <a:pPr eaLnBrk="1" hangingPunct="1">
              <a:lnSpc>
                <a:spcPct val="80000"/>
              </a:lnSpc>
            </a:pPr>
            <a:endParaRPr lang="tr-TR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000" smtClean="0">
                <a:solidFill>
                  <a:srgbClr val="FF3300"/>
                </a:solidFill>
              </a:rPr>
              <a:t>Enthalpimetry (microcalorimetry)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smtClean="0"/>
              <a:t>Very sensitive and free of interference</a:t>
            </a:r>
          </a:p>
          <a:p>
            <a:pPr eaLnBrk="1" hangingPunct="1">
              <a:lnSpc>
                <a:spcPct val="80000"/>
              </a:lnSpc>
            </a:pPr>
            <a:endParaRPr lang="tr-TR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000" smtClean="0">
                <a:solidFill>
                  <a:srgbClr val="FF3300"/>
                </a:solidFill>
              </a:rPr>
              <a:t>Radiochemical methods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smtClean="0"/>
              <a:t>Far more sensitive than photometric ones but...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000" smtClean="0"/>
          </a:p>
          <a:p>
            <a:pPr eaLnBrk="1" hangingPunct="1">
              <a:lnSpc>
                <a:spcPct val="80000"/>
              </a:lnSpc>
            </a:pPr>
            <a:endParaRPr lang="tr-T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15888"/>
            <a:ext cx="8915400" cy="1143000"/>
          </a:xfrm>
        </p:spPr>
        <p:txBody>
          <a:bodyPr/>
          <a:lstStyle/>
          <a:p>
            <a:pPr eaLnBrk="1" hangingPunct="1"/>
            <a:r>
              <a:rPr lang="tr-TR" sz="2800" b="1" smtClean="0"/>
              <a:t>Tools of enzymology-2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6"/>
            <a:ext cx="8915400" cy="5472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000" smtClean="0">
                <a:solidFill>
                  <a:srgbClr val="FF3300"/>
                </a:solidFill>
              </a:rPr>
              <a:t>X-ray crystallography 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smtClean="0">
                <a:solidFill>
                  <a:srgbClr val="0066CC"/>
                </a:solidFill>
              </a:rPr>
              <a:t>First crystallized</a:t>
            </a:r>
            <a:r>
              <a:rPr lang="tr-TR" sz="2000" smtClean="0"/>
              <a:t> enzyme, urease (J. Sumner, in 1926) </a:t>
            </a:r>
            <a:r>
              <a:rPr lang="tr-TR" sz="2000" smtClean="0">
                <a:sym typeface="Wingdings" pitchFamily="2" charset="2"/>
              </a:rPr>
              <a:t> crystals are proteins and their dissolution led to enzymatic activity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smtClean="0">
                <a:sym typeface="Wingdings" pitchFamily="2" charset="2"/>
              </a:rPr>
              <a:t>Within 20 years: &gt;130 enzymes crystals documented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smtClean="0">
                <a:solidFill>
                  <a:srgbClr val="0066CC"/>
                </a:solidFill>
                <a:sym typeface="Wingdings" pitchFamily="2" charset="2"/>
              </a:rPr>
              <a:t>3-D structure</a:t>
            </a:r>
            <a:r>
              <a:rPr lang="tr-TR" sz="2000" smtClean="0">
                <a:sym typeface="Wingdings" pitchFamily="2" charset="2"/>
              </a:rPr>
              <a:t> of a protein, myoglobin, was deduced (Kendrew, 1957)</a:t>
            </a:r>
          </a:p>
          <a:p>
            <a:pPr eaLnBrk="1" hangingPunct="1">
              <a:lnSpc>
                <a:spcPct val="80000"/>
              </a:lnSpc>
            </a:pPr>
            <a:endParaRPr lang="tr-TR" sz="200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000" smtClean="0">
                <a:solidFill>
                  <a:srgbClr val="FF3300"/>
                </a:solidFill>
                <a:sym typeface="Wingdings" pitchFamily="2" charset="2"/>
              </a:rPr>
              <a:t>Multidimentional nuclear magnetic resonance (NMR)</a:t>
            </a:r>
            <a:r>
              <a:rPr lang="tr-TR" sz="2000" smtClean="0">
                <a:sym typeface="Wingdings" pitchFamily="2" charset="2"/>
              </a:rPr>
              <a:t> and X-ray crystallography are now commonly used: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1800" smtClean="0">
                <a:sym typeface="Wingdings" pitchFamily="2" charset="2"/>
              </a:rPr>
              <a:t>to explain the mechanistic details of enzyme catalysis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1800" smtClean="0">
                <a:sym typeface="Wingdings" pitchFamily="2" charset="2"/>
              </a:rPr>
              <a:t>to design new ligands  </a:t>
            </a:r>
          </a:p>
          <a:p>
            <a:pPr lvl="1" eaLnBrk="1" hangingPunct="1">
              <a:lnSpc>
                <a:spcPct val="80000"/>
              </a:lnSpc>
            </a:pPr>
            <a:endParaRPr lang="tr-TR" sz="180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000" smtClean="0">
                <a:solidFill>
                  <a:srgbClr val="FF3300"/>
                </a:solidFill>
              </a:rPr>
              <a:t>Molecular Biology</a:t>
            </a:r>
            <a:r>
              <a:rPr lang="tr-TR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smtClean="0"/>
              <a:t>Clone and express enzymes in foreign hosts (</a:t>
            </a:r>
            <a:r>
              <a:rPr lang="tr-TR" sz="2000" smtClean="0">
                <a:solidFill>
                  <a:srgbClr val="0066CC"/>
                </a:solidFill>
              </a:rPr>
              <a:t>overexpression </a:t>
            </a:r>
            <a:r>
              <a:rPr lang="tr-TR" sz="2000" smtClean="0">
                <a:sym typeface="Wingdings" pitchFamily="2" charset="2"/>
              </a:rPr>
              <a:t> purification and characterization of enzymes occuring naturally in minute quantity)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smtClean="0">
                <a:sym typeface="Wingdings" pitchFamily="2" charset="2"/>
              </a:rPr>
              <a:t>Manipulate the a.acid sequence (</a:t>
            </a:r>
            <a:r>
              <a:rPr lang="tr-TR" sz="2000" smtClean="0">
                <a:solidFill>
                  <a:srgbClr val="0066CC"/>
                </a:solidFill>
                <a:sym typeface="Wingdings" pitchFamily="2" charset="2"/>
              </a:rPr>
              <a:t>site-directed mutagenesis</a:t>
            </a:r>
            <a:r>
              <a:rPr lang="tr-TR" sz="2000" smtClean="0">
                <a:sym typeface="Wingdings" pitchFamily="2" charset="2"/>
              </a:rPr>
              <a:t> and </a:t>
            </a:r>
            <a:r>
              <a:rPr lang="tr-TR" sz="2000" smtClean="0">
                <a:solidFill>
                  <a:srgbClr val="0066CC"/>
                </a:solidFill>
                <a:sym typeface="Wingdings" pitchFamily="2" charset="2"/>
              </a:rPr>
              <a:t>deletional mutagenesis</a:t>
            </a:r>
            <a:r>
              <a:rPr lang="tr-TR" sz="2000" smtClean="0">
                <a:sym typeface="Wingdings" pitchFamily="2" charset="2"/>
              </a:rPr>
              <a:t>  chemical groups in ligand binding)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20552" y="2204864"/>
            <a:ext cx="4703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CC3300"/>
                </a:solidFill>
                <a:latin typeface="+mn-lt"/>
              </a:rPr>
              <a:t>APOENZIM    +      	KOFAKTOR</a:t>
            </a:r>
          </a:p>
        </p:txBody>
      </p:sp>
      <p:sp>
        <p:nvSpPr>
          <p:cNvPr id="4" name="AutoShape 4"/>
          <p:cNvSpPr>
            <a:spLocks/>
          </p:cNvSpPr>
          <p:nvPr/>
        </p:nvSpPr>
        <p:spPr bwMode="auto">
          <a:xfrm rot="5400000">
            <a:off x="2877716" y="-400372"/>
            <a:ext cx="838200" cy="4752528"/>
          </a:xfrm>
          <a:prstGeom prst="leftBrace">
            <a:avLst>
              <a:gd name="adj1" fmla="val 3939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rgbClr val="CC3300"/>
              </a:solidFill>
              <a:latin typeface="+mn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8704" y="1196752"/>
            <a:ext cx="2029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CC3300"/>
                </a:solidFill>
                <a:latin typeface="+mn-lt"/>
              </a:rPr>
              <a:t>HOLOENZIM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19672" y="2780928"/>
            <a:ext cx="15664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600" b="1" dirty="0" smtClean="0">
                <a:solidFill>
                  <a:srgbClr val="CC3300"/>
                </a:solidFill>
                <a:latin typeface="+mn-lt"/>
              </a:rPr>
              <a:t>Inaktív fehérje</a:t>
            </a:r>
            <a:endParaRPr lang="hu-HU" sz="1600" b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3054152" y="2718048"/>
            <a:ext cx="1447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>
              <a:solidFill>
                <a:srgbClr val="CC3300"/>
              </a:solidFill>
              <a:latin typeface="+mn-lt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501952" y="2718048"/>
            <a:ext cx="1371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>
              <a:solidFill>
                <a:srgbClr val="CC3300"/>
              </a:solidFill>
              <a:latin typeface="+mn-lt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123877" y="3441948"/>
            <a:ext cx="11817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CC3300"/>
                </a:solidFill>
                <a:latin typeface="+mn-lt"/>
              </a:rPr>
              <a:t>FÉMION</a:t>
            </a:r>
            <a:endParaRPr lang="hu-HU" sz="2000" b="1" noProof="1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027784" y="3789040"/>
            <a:ext cx="12875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C3300"/>
                </a:solidFill>
                <a:latin typeface="+mn-lt"/>
              </a:rPr>
              <a:t>Mg,</a:t>
            </a:r>
            <a:r>
              <a:rPr lang="hu-HU" b="1" dirty="0" err="1">
                <a:solidFill>
                  <a:srgbClr val="CC3300"/>
                </a:solidFill>
                <a:latin typeface="+mn-lt"/>
              </a:rPr>
              <a:t>Ca</a:t>
            </a:r>
            <a:r>
              <a:rPr lang="hu-HU" b="1" dirty="0">
                <a:solidFill>
                  <a:srgbClr val="CC3300"/>
                </a:solidFill>
                <a:latin typeface="+mn-lt"/>
              </a:rPr>
              <a:t>,</a:t>
            </a:r>
            <a:r>
              <a:rPr lang="hu-HU" b="1" dirty="0" err="1">
                <a:solidFill>
                  <a:srgbClr val="CC3300"/>
                </a:solidFill>
                <a:latin typeface="+mn-lt"/>
              </a:rPr>
              <a:t>Zn</a:t>
            </a:r>
            <a:r>
              <a:rPr lang="hu-HU" b="1" dirty="0">
                <a:solidFill>
                  <a:srgbClr val="CC3300"/>
                </a:solidFill>
                <a:latin typeface="+mn-lt"/>
              </a:rPr>
              <a:t>,</a:t>
            </a:r>
          </a:p>
          <a:p>
            <a:r>
              <a:rPr lang="hu-HU" b="1" dirty="0" err="1">
                <a:solidFill>
                  <a:srgbClr val="CC3300"/>
                </a:solidFill>
                <a:latin typeface="+mn-lt"/>
              </a:rPr>
              <a:t>Fe</a:t>
            </a:r>
            <a:r>
              <a:rPr lang="hu-HU" b="1" dirty="0">
                <a:solidFill>
                  <a:srgbClr val="CC3300"/>
                </a:solidFill>
                <a:latin typeface="+mn-lt"/>
              </a:rPr>
              <a:t>,</a:t>
            </a:r>
            <a:r>
              <a:rPr lang="hu-HU" b="1" dirty="0" err="1">
                <a:solidFill>
                  <a:srgbClr val="CC3300"/>
                </a:solidFill>
                <a:latin typeface="+mn-lt"/>
              </a:rPr>
              <a:t>Cu</a:t>
            </a:r>
            <a:r>
              <a:rPr lang="hu-HU" b="1" dirty="0">
                <a:solidFill>
                  <a:srgbClr val="CC3300"/>
                </a:solidFill>
                <a:latin typeface="+mn-lt"/>
              </a:rPr>
              <a:t>,</a:t>
            </a:r>
            <a:r>
              <a:rPr lang="hu-HU" b="1" dirty="0" err="1">
                <a:solidFill>
                  <a:srgbClr val="CC3300"/>
                </a:solidFill>
                <a:latin typeface="+mn-lt"/>
              </a:rPr>
              <a:t>Mo</a:t>
            </a:r>
            <a:endParaRPr lang="hu-HU" b="1" noProof="1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476677" y="3670548"/>
            <a:ext cx="13676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CC3300"/>
                </a:solidFill>
                <a:latin typeface="+mn-lt"/>
              </a:rPr>
              <a:t>KOENZIM</a:t>
            </a:r>
            <a:endParaRPr lang="hu-HU" sz="2000" b="1" noProof="1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5097016" y="4077072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816003" y="4760640"/>
            <a:ext cx="272061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 dirty="0" err="1">
                <a:solidFill>
                  <a:srgbClr val="CC3300"/>
                </a:solidFill>
                <a:latin typeface="+mn-lt"/>
              </a:rPr>
              <a:t>Prosztetikus</a:t>
            </a:r>
            <a:r>
              <a:rPr lang="hu-HU" sz="2000" b="1" dirty="0">
                <a:solidFill>
                  <a:srgbClr val="CC3300"/>
                </a:solidFill>
                <a:latin typeface="+mn-lt"/>
              </a:rPr>
              <a:t> csoport</a:t>
            </a:r>
          </a:p>
          <a:p>
            <a:r>
              <a:rPr lang="hu-HU" b="1" dirty="0" smtClean="0">
                <a:solidFill>
                  <a:srgbClr val="CC3300"/>
                </a:solidFill>
                <a:latin typeface="+mn-lt"/>
              </a:rPr>
              <a:t>stabil </a:t>
            </a:r>
            <a:r>
              <a:rPr lang="hu-HU" b="1" dirty="0">
                <a:solidFill>
                  <a:srgbClr val="CC3300"/>
                </a:solidFill>
                <a:latin typeface="+mn-lt"/>
              </a:rPr>
              <a:t>kovalens </a:t>
            </a:r>
            <a:r>
              <a:rPr lang="hu-HU" b="1" dirty="0" smtClean="0">
                <a:solidFill>
                  <a:srgbClr val="CC3300"/>
                </a:solidFill>
                <a:latin typeface="+mn-lt"/>
              </a:rPr>
              <a:t>kötés</a:t>
            </a:r>
            <a:r>
              <a:rPr lang="hu-HU" b="1" dirty="0">
                <a:solidFill>
                  <a:srgbClr val="CC3300"/>
                </a:solidFill>
                <a:latin typeface="+mn-lt"/>
              </a:rPr>
              <a:t/>
            </a:r>
            <a:br>
              <a:rPr lang="hu-HU" b="1" dirty="0">
                <a:solidFill>
                  <a:srgbClr val="CC3300"/>
                </a:solidFill>
                <a:latin typeface="+mn-lt"/>
              </a:rPr>
            </a:br>
            <a:r>
              <a:rPr lang="hu-HU" b="1" dirty="0">
                <a:solidFill>
                  <a:srgbClr val="CC3300"/>
                </a:solidFill>
                <a:latin typeface="+mn-lt"/>
              </a:rPr>
              <a:t>FAD(H</a:t>
            </a:r>
            <a:r>
              <a:rPr lang="hu-HU" b="1" baseline="-25000" dirty="0">
                <a:solidFill>
                  <a:srgbClr val="CC3300"/>
                </a:solidFill>
                <a:latin typeface="+mn-lt"/>
              </a:rPr>
              <a:t>2</a:t>
            </a:r>
            <a:r>
              <a:rPr lang="hu-HU" b="1" dirty="0">
                <a:solidFill>
                  <a:srgbClr val="CC3300"/>
                </a:solidFill>
                <a:latin typeface="+mn-lt"/>
              </a:rPr>
              <a:t>), </a:t>
            </a:r>
            <a:r>
              <a:rPr lang="hu-HU" b="1" dirty="0" err="1">
                <a:solidFill>
                  <a:srgbClr val="CC3300"/>
                </a:solidFill>
                <a:latin typeface="+mn-lt"/>
              </a:rPr>
              <a:t>Hem</a:t>
            </a:r>
            <a:r>
              <a:rPr lang="hu-HU" b="1" dirty="0">
                <a:solidFill>
                  <a:srgbClr val="CC3300"/>
                </a:solidFill>
                <a:latin typeface="+mn-lt"/>
              </a:rPr>
              <a:t>, </a:t>
            </a:r>
          </a:p>
          <a:p>
            <a:r>
              <a:rPr lang="hu-HU" b="1" dirty="0" err="1">
                <a:solidFill>
                  <a:srgbClr val="CC3300"/>
                </a:solidFill>
                <a:latin typeface="+mn-lt"/>
              </a:rPr>
              <a:t>Piridoxal-P</a:t>
            </a:r>
            <a:r>
              <a:rPr lang="hu-HU" b="1" dirty="0">
                <a:solidFill>
                  <a:srgbClr val="CC3300"/>
                </a:solidFill>
                <a:latin typeface="+mn-lt"/>
              </a:rPr>
              <a:t>(B</a:t>
            </a:r>
            <a:r>
              <a:rPr lang="hu-HU" b="1" baseline="-25000" dirty="0">
                <a:solidFill>
                  <a:srgbClr val="CC3300"/>
                </a:solidFill>
                <a:latin typeface="+mn-lt"/>
              </a:rPr>
              <a:t>6</a:t>
            </a:r>
            <a:r>
              <a:rPr lang="hu-HU" b="1" dirty="0">
                <a:solidFill>
                  <a:srgbClr val="CC3300"/>
                </a:solidFill>
                <a:latin typeface="+mn-lt"/>
              </a:rPr>
              <a:t>)</a:t>
            </a:r>
            <a:endParaRPr lang="hu-HU" b="1" noProof="1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406952" y="4089648"/>
            <a:ext cx="1143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924328" y="4797152"/>
            <a:ext cx="24288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 dirty="0" err="1">
                <a:solidFill>
                  <a:srgbClr val="CC3300"/>
                </a:solidFill>
                <a:latin typeface="+mn-lt"/>
              </a:rPr>
              <a:t>Koszubsztrát</a:t>
            </a:r>
            <a:endParaRPr lang="hu-HU" sz="2000" b="1" dirty="0">
              <a:solidFill>
                <a:srgbClr val="CC3300"/>
              </a:solidFill>
              <a:latin typeface="+mn-lt"/>
            </a:endParaRPr>
          </a:p>
          <a:p>
            <a:r>
              <a:rPr lang="hu-HU" b="1" dirty="0">
                <a:solidFill>
                  <a:srgbClr val="CC3300"/>
                </a:solidFill>
                <a:latin typeface="+mn-lt"/>
              </a:rPr>
              <a:t>Ciklikus regenerálás</a:t>
            </a:r>
          </a:p>
          <a:p>
            <a:r>
              <a:rPr lang="hu-HU" b="1" dirty="0" smtClean="0">
                <a:solidFill>
                  <a:srgbClr val="CC3300"/>
                </a:solidFill>
                <a:latin typeface="+mn-lt"/>
              </a:rPr>
              <a:t>NAD(H</a:t>
            </a:r>
            <a:r>
              <a:rPr lang="hu-HU" b="1" dirty="0">
                <a:solidFill>
                  <a:srgbClr val="CC3300"/>
                </a:solidFill>
                <a:latin typeface="+mn-lt"/>
              </a:rPr>
              <a:t>), ATP</a:t>
            </a:r>
            <a:endParaRPr lang="hu-HU" b="1" noProof="1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080792" y="188640"/>
            <a:ext cx="3655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CC3300"/>
                </a:solidFill>
              </a:rPr>
              <a:t>Enzimes alapfogalmak </a:t>
            </a:r>
            <a:endParaRPr lang="hu-HU" sz="24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ia számának helye 4"/>
          <p:cNvSpPr txBox="1">
            <a:spLocks noGrp="1"/>
          </p:cNvSpPr>
          <p:nvPr/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84D9988-38AD-4F00-85DD-1632E95B2399}" type="slidenum">
              <a:rPr lang="hu-HU" sz="1200">
                <a:solidFill>
                  <a:srgbClr val="CC3300"/>
                </a:solidFill>
              </a:rPr>
              <a:pPr algn="r"/>
              <a:t>9</a:t>
            </a:fld>
            <a:endParaRPr lang="hu-HU" sz="1200">
              <a:solidFill>
                <a:srgbClr val="CC3300"/>
              </a:solidFill>
            </a:endParaRPr>
          </a:p>
        </p:txBody>
      </p:sp>
      <p:pic>
        <p:nvPicPr>
          <p:cNvPr id="8" name="Kép 7" descr="Fishbone biotechnologi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5999" cy="648607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72480" y="0"/>
            <a:ext cx="338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CC3300"/>
                </a:solidFill>
              </a:rPr>
              <a:t>A tananyag szerkezete:</a:t>
            </a:r>
            <a:endParaRPr lang="hu-HU" sz="2400" dirty="0">
              <a:solidFill>
                <a:srgbClr val="CC3300"/>
              </a:solidFill>
            </a:endParaRPr>
          </a:p>
        </p:txBody>
      </p:sp>
      <p:sp>
        <p:nvSpPr>
          <p:cNvPr id="5" name="Ellipszis 4"/>
          <p:cNvSpPr/>
          <p:nvPr/>
        </p:nvSpPr>
        <p:spPr bwMode="auto">
          <a:xfrm>
            <a:off x="4376936" y="3068960"/>
            <a:ext cx="1872208" cy="5760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üres</Template>
  <TotalTime>20684</TotalTime>
  <Words>2222</Words>
  <Application>Microsoft Office PowerPoint</Application>
  <PresentationFormat>A4 (210x297 mm)</PresentationFormat>
  <Paragraphs>600</Paragraphs>
  <Slides>79</Slides>
  <Notes>20</Notes>
  <HiddenSlides>9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4</vt:i4>
      </vt:variant>
      <vt:variant>
        <vt:lpstr>Diacímek</vt:lpstr>
      </vt:variant>
      <vt:variant>
        <vt:i4>79</vt:i4>
      </vt:variant>
    </vt:vector>
  </HeadingPairs>
  <TitlesOfParts>
    <vt:vector size="84" baseType="lpstr">
      <vt:lpstr>blank</vt:lpstr>
      <vt:lpstr>Egyenlet</vt:lpstr>
      <vt:lpstr>Equation</vt:lpstr>
      <vt:lpstr>Bitmap Image</vt:lpstr>
      <vt:lpstr>Képdokumentum</vt:lpstr>
      <vt:lpstr>BIOLÓGIA és BIOTECHNOLÓGIA 5. rész</vt:lpstr>
      <vt:lpstr>2. dia</vt:lpstr>
      <vt:lpstr>3. dia</vt:lpstr>
      <vt:lpstr>4. dia</vt:lpstr>
      <vt:lpstr>5. dia</vt:lpstr>
      <vt:lpstr>KULCS-ZÁR HASONLAT</vt:lpstr>
      <vt:lpstr>Aktív centrum kialakulása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KOMPETITÍV INHIBÍCIÓ 1.</vt:lpstr>
      <vt:lpstr>KOMPETITÍV INHIBÍCIÓ 2.</vt:lpstr>
      <vt:lpstr>KOMPETITÍV INHIBÍCIÓ 3.</vt:lpstr>
      <vt:lpstr>26. dia</vt:lpstr>
      <vt:lpstr>KOMPETITÍV INHIBÍCIÓ 5.</vt:lpstr>
      <vt:lpstr>28. dia</vt:lpstr>
      <vt:lpstr>29. dia</vt:lpstr>
      <vt:lpstr>30. dia</vt:lpstr>
      <vt:lpstr>31. dia</vt:lpstr>
      <vt:lpstr>32. dia</vt:lpstr>
      <vt:lpstr>33. dia</vt:lpstr>
      <vt:lpstr>34. dia</vt:lpstr>
      <vt:lpstr>HETEROGÉN FÁZISÚ ENZIMES REAKCIÓK</vt:lpstr>
      <vt:lpstr>36. dia</vt:lpstr>
      <vt:lpstr>37. dia</vt:lpstr>
      <vt:lpstr>AZ ENZIMRÖGZÍTÉS MÓDSZEREI</vt:lpstr>
      <vt:lpstr>39. dia</vt:lpstr>
      <vt:lpstr>40. dia</vt:lpstr>
      <vt:lpstr>41. dia</vt:lpstr>
      <vt:lpstr>42. dia</vt:lpstr>
      <vt:lpstr>43. dia</vt:lpstr>
      <vt:lpstr>44. dia</vt:lpstr>
      <vt:lpstr>45. dia</vt:lpstr>
      <vt:lpstr>46. dia</vt:lpstr>
      <vt:lpstr>47. dia</vt:lpstr>
      <vt:lpstr>48. dia</vt:lpstr>
      <vt:lpstr>Enzimeket befolyásoló tényezők</vt:lpstr>
      <vt:lpstr>Enzyme Concentration and Reaction Rate</vt:lpstr>
      <vt:lpstr>Substrate Concentration and Reaction Rate</vt:lpstr>
      <vt:lpstr>52. dia</vt:lpstr>
      <vt:lpstr>The effect of pH </vt:lpstr>
      <vt:lpstr>pH and Enzyme Activity</vt:lpstr>
      <vt:lpstr>Optimum pH for Selected Enzymes</vt:lpstr>
      <vt:lpstr>The effect of temperature</vt:lpstr>
      <vt:lpstr>The effect of temperature</vt:lpstr>
      <vt:lpstr>The effect of temperature</vt:lpstr>
      <vt:lpstr>59. dia</vt:lpstr>
      <vt:lpstr>Termékként felhasznált enzimek</vt:lpstr>
      <vt:lpstr>Segédanyagként felhasznált enzimek</vt:lpstr>
      <vt:lpstr>Segédanyagként felhasznált enzimek - környezetvédelem</vt:lpstr>
      <vt:lpstr>Enzimek használata a vegyiparban</vt:lpstr>
      <vt:lpstr>Enzimek használata az analitikában</vt:lpstr>
      <vt:lpstr>Szubsztrátmeghatározás végpontig futtatott enzimes reakcióval</vt:lpstr>
      <vt:lpstr>Szubsztrátmeghatározás  indikátorreakció segítségével</vt:lpstr>
      <vt:lpstr>Enzimfelhasználás indikátorként ELISA eljárásban</vt:lpstr>
      <vt:lpstr>Szubsztrátmeghatározás kinetikai mérés alapján</vt:lpstr>
      <vt:lpstr>Enzimlektród </vt:lpstr>
      <vt:lpstr>70. dia</vt:lpstr>
      <vt:lpstr>MEDIÁTOROK</vt:lpstr>
      <vt:lpstr>72. dia</vt:lpstr>
      <vt:lpstr>73. dia</vt:lpstr>
      <vt:lpstr>74. dia</vt:lpstr>
      <vt:lpstr>Major Classes of Enzymes-1</vt:lpstr>
      <vt:lpstr>Major Classes of Enzymes-2</vt:lpstr>
      <vt:lpstr>77. dia</vt:lpstr>
      <vt:lpstr>Tools of enzymology-1</vt:lpstr>
      <vt:lpstr>Tools of enzymology-2</vt:lpstr>
    </vt:vector>
  </TitlesOfParts>
  <Company>család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biológia alapjai</dc:title>
  <dc:creator>Pécs Miklós</dc:creator>
  <cp:lastModifiedBy>Richter Gedeon Nyrt.</cp:lastModifiedBy>
  <cp:revision>892</cp:revision>
  <dcterms:created xsi:type="dcterms:W3CDTF">2005-06-19T08:19:41Z</dcterms:created>
  <dcterms:modified xsi:type="dcterms:W3CDTF">2014-05-04T23:41:47Z</dcterms:modified>
</cp:coreProperties>
</file>