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5"/>
  </p:notesMasterIdLst>
  <p:handoutMasterIdLst>
    <p:handoutMasterId r:id="rId26"/>
  </p:handoutMasterIdLst>
  <p:sldIdLst>
    <p:sldId id="256" r:id="rId2"/>
    <p:sldId id="817" r:id="rId3"/>
    <p:sldId id="819" r:id="rId4"/>
    <p:sldId id="822" r:id="rId5"/>
    <p:sldId id="823" r:id="rId6"/>
    <p:sldId id="824" r:id="rId7"/>
    <p:sldId id="818" r:id="rId8"/>
    <p:sldId id="825" r:id="rId9"/>
    <p:sldId id="841" r:id="rId10"/>
    <p:sldId id="826" r:id="rId11"/>
    <p:sldId id="842" r:id="rId12"/>
    <p:sldId id="847" r:id="rId13"/>
    <p:sldId id="848" r:id="rId14"/>
    <p:sldId id="843" r:id="rId15"/>
    <p:sldId id="840" r:id="rId16"/>
    <p:sldId id="839" r:id="rId17"/>
    <p:sldId id="844" r:id="rId18"/>
    <p:sldId id="837" r:id="rId19"/>
    <p:sldId id="845" r:id="rId20"/>
    <p:sldId id="836" r:id="rId21"/>
    <p:sldId id="846" r:id="rId22"/>
    <p:sldId id="593" r:id="rId23"/>
    <p:sldId id="828" r:id="rId24"/>
  </p:sldIdLst>
  <p:sldSz cx="9906000" cy="6858000" type="A4"/>
  <p:notesSz cx="7099300" cy="10234613"/>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CCFFCC"/>
    <a:srgbClr val="CCC8D6"/>
    <a:srgbClr val="FF6600"/>
    <a:srgbClr val="99FF99"/>
    <a:srgbClr val="FF7C80"/>
    <a:srgbClr val="CCFF99"/>
    <a:srgbClr val="FFFF00"/>
  </p:clrMru>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Világos stílus 1 – 1. jelölőszín">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Közepesen sötét stílus 2 – 2.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Közepesen sötét stílus 2 – 4.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3" autoAdjust="0"/>
    <p:restoredTop sz="95643" autoAdjust="0"/>
  </p:normalViewPr>
  <p:slideViewPr>
    <p:cSldViewPr>
      <p:cViewPr>
        <p:scale>
          <a:sx n="50" d="100"/>
          <a:sy n="50" d="100"/>
        </p:scale>
        <p:origin x="-475" y="-6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304"/>
    </p:cViewPr>
  </p:sorterViewPr>
  <p:notesViewPr>
    <p:cSldViewPr>
      <p:cViewPr>
        <p:scale>
          <a:sx n="100" d="100"/>
          <a:sy n="100" d="100"/>
        </p:scale>
        <p:origin x="-773" y="4176"/>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74988" cy="509588"/>
          </a:xfrm>
          <a:prstGeom prst="rect">
            <a:avLst/>
          </a:prstGeom>
          <a:noFill/>
          <a:ln w="9525">
            <a:noFill/>
            <a:miter lim="800000"/>
            <a:headEnd/>
            <a:tailEnd/>
          </a:ln>
          <a:effectLst/>
        </p:spPr>
        <p:txBody>
          <a:bodyPr vert="horz" wrap="square" lIns="91425" tIns="45712" rIns="91425" bIns="45712" numCol="1" anchor="t" anchorCtr="0" compatLnSpc="1">
            <a:prstTxWarp prst="textNoShape">
              <a:avLst/>
            </a:prstTxWarp>
          </a:bodyPr>
          <a:lstStyle>
            <a:lvl1pPr algn="l">
              <a:defRPr sz="1000">
                <a:latin typeface="Times New Roman" pitchFamily="18" charset="0"/>
              </a:defRPr>
            </a:lvl1pPr>
          </a:lstStyle>
          <a:p>
            <a:pPr>
              <a:defRPr/>
            </a:pPr>
            <a:r>
              <a:rPr lang="hu-HU"/>
              <a:t>Biológia, biotechnológia. </a:t>
            </a:r>
          </a:p>
        </p:txBody>
      </p:sp>
      <p:sp>
        <p:nvSpPr>
          <p:cNvPr id="29700" name="Rectangle 4"/>
          <p:cNvSpPr>
            <a:spLocks noGrp="1" noChangeArrowheads="1"/>
          </p:cNvSpPr>
          <p:nvPr>
            <p:ph type="ftr" sz="quarter" idx="2"/>
          </p:nvPr>
        </p:nvSpPr>
        <p:spPr bwMode="auto">
          <a:xfrm>
            <a:off x="0" y="9721850"/>
            <a:ext cx="3836988" cy="511175"/>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l">
              <a:defRPr sz="1000">
                <a:latin typeface="Times New Roman" pitchFamily="18" charset="0"/>
              </a:defRPr>
            </a:lvl1pPr>
          </a:lstStyle>
          <a:p>
            <a:pPr>
              <a:defRPr/>
            </a:pPr>
            <a:r>
              <a:rPr lang="hu-HU"/>
              <a:t>BME Alkalmazott Biotechnológia és Élelmiszertudomány Tanszék</a:t>
            </a:r>
          </a:p>
        </p:txBody>
      </p:sp>
      <p:sp>
        <p:nvSpPr>
          <p:cNvPr id="29701" name="Rectangle 5"/>
          <p:cNvSpPr>
            <a:spLocks noGrp="1" noChangeArrowheads="1"/>
          </p:cNvSpPr>
          <p:nvPr>
            <p:ph type="sldNum" sz="quarter" idx="3"/>
          </p:nvPr>
        </p:nvSpPr>
        <p:spPr bwMode="auto">
          <a:xfrm>
            <a:off x="4024313" y="9721850"/>
            <a:ext cx="3073400" cy="511175"/>
          </a:xfrm>
          <a:prstGeom prst="rect">
            <a:avLst/>
          </a:prstGeom>
          <a:noFill/>
          <a:ln w="9525">
            <a:noFill/>
            <a:miter lim="800000"/>
            <a:headEnd/>
            <a:tailEnd/>
          </a:ln>
          <a:effectLst/>
        </p:spPr>
        <p:txBody>
          <a:bodyPr vert="horz" wrap="square" lIns="91425" tIns="45712" rIns="91425" bIns="45712" numCol="1" anchor="b" anchorCtr="0" compatLnSpc="1">
            <a:prstTxWarp prst="textNoShape">
              <a:avLst/>
            </a:prstTxWarp>
          </a:bodyPr>
          <a:lstStyle>
            <a:lvl1pPr algn="r">
              <a:defRPr sz="1000">
                <a:latin typeface="Times New Roman" pitchFamily="18" charset="0"/>
              </a:defRPr>
            </a:lvl1pPr>
          </a:lstStyle>
          <a:p>
            <a:pPr>
              <a:defRPr/>
            </a:pPr>
            <a:fld id="{BB02A923-1643-4DA4-9417-0C16E268C3D9}" type="slidenum">
              <a:rPr lang="hu-HU"/>
              <a:pPr>
                <a:defRPr/>
              </a:pPr>
              <a:t>‹#›</a:t>
            </a:fld>
            <a:endParaRPr lang="hu-H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74988" cy="50958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l" defTabSz="965200">
              <a:defRPr sz="1300"/>
            </a:lvl1pPr>
          </a:lstStyle>
          <a:p>
            <a:pPr>
              <a:defRPr/>
            </a:pPr>
            <a:endParaRPr lang="hu-HU"/>
          </a:p>
        </p:txBody>
      </p:sp>
      <p:sp>
        <p:nvSpPr>
          <p:cNvPr id="112643" name="Rectangle 3"/>
          <p:cNvSpPr>
            <a:spLocks noGrp="1" noChangeArrowheads="1"/>
          </p:cNvSpPr>
          <p:nvPr>
            <p:ph type="dt" idx="1"/>
          </p:nvPr>
        </p:nvSpPr>
        <p:spPr bwMode="auto">
          <a:xfrm>
            <a:off x="4021138" y="0"/>
            <a:ext cx="3076575" cy="509588"/>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lvl1pPr algn="r" defTabSz="965200">
              <a:defRPr sz="1300"/>
            </a:lvl1pPr>
          </a:lstStyle>
          <a:p>
            <a:pPr>
              <a:defRPr/>
            </a:pPr>
            <a:endParaRPr lang="hu-HU"/>
          </a:p>
        </p:txBody>
      </p:sp>
      <p:sp>
        <p:nvSpPr>
          <p:cNvPr id="18436" name="Rectangle 4"/>
          <p:cNvSpPr>
            <a:spLocks noGrp="1" noRot="1" noChangeAspect="1" noChangeArrowheads="1" noTextEdit="1"/>
          </p:cNvSpPr>
          <p:nvPr>
            <p:ph type="sldImg" idx="2"/>
          </p:nvPr>
        </p:nvSpPr>
        <p:spPr bwMode="auto">
          <a:xfrm>
            <a:off x="777875" y="766763"/>
            <a:ext cx="5546725" cy="3840162"/>
          </a:xfrm>
          <a:prstGeom prst="rect">
            <a:avLst/>
          </a:prstGeom>
          <a:noFill/>
          <a:ln w="9525">
            <a:solidFill>
              <a:srgbClr val="000000"/>
            </a:solidFill>
            <a:miter lim="800000"/>
            <a:headEnd/>
            <a:tailEnd/>
          </a:ln>
        </p:spPr>
      </p:sp>
      <p:sp>
        <p:nvSpPr>
          <p:cNvPr id="112645" name="Rectangle 5"/>
          <p:cNvSpPr>
            <a:spLocks noGrp="1" noChangeArrowheads="1"/>
          </p:cNvSpPr>
          <p:nvPr>
            <p:ph type="body" sz="quarter" idx="3"/>
          </p:nvPr>
        </p:nvSpPr>
        <p:spPr bwMode="auto">
          <a:xfrm>
            <a:off x="709613" y="4860925"/>
            <a:ext cx="5680075" cy="4606925"/>
          </a:xfrm>
          <a:prstGeom prst="rect">
            <a:avLst/>
          </a:prstGeom>
          <a:noFill/>
          <a:ln w="9525">
            <a:noFill/>
            <a:miter lim="800000"/>
            <a:headEnd/>
            <a:tailEnd/>
          </a:ln>
          <a:effectLst/>
        </p:spPr>
        <p:txBody>
          <a:bodyPr vert="horz" wrap="square" lIns="96460" tIns="48230" rIns="96460" bIns="48230" numCol="1" anchor="t" anchorCtr="0" compatLnSpc="1">
            <a:prstTxWarp prst="textNoShape">
              <a:avLst/>
            </a:prstTxWarp>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p>
        </p:txBody>
      </p:sp>
      <p:sp>
        <p:nvSpPr>
          <p:cNvPr id="112646" name="Rectangle 6"/>
          <p:cNvSpPr>
            <a:spLocks noGrp="1" noChangeArrowheads="1"/>
          </p:cNvSpPr>
          <p:nvPr>
            <p:ph type="ftr" sz="quarter" idx="4"/>
          </p:nvPr>
        </p:nvSpPr>
        <p:spPr bwMode="auto">
          <a:xfrm>
            <a:off x="0" y="9721850"/>
            <a:ext cx="3074988"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l" defTabSz="965200">
              <a:defRPr sz="1300"/>
            </a:lvl1pPr>
          </a:lstStyle>
          <a:p>
            <a:pPr>
              <a:defRPr/>
            </a:pPr>
            <a:endParaRPr lang="hu-HU"/>
          </a:p>
        </p:txBody>
      </p:sp>
      <p:sp>
        <p:nvSpPr>
          <p:cNvPr id="112647"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6460" tIns="48230" rIns="96460" bIns="48230" numCol="1" anchor="b" anchorCtr="0" compatLnSpc="1">
            <a:prstTxWarp prst="textNoShape">
              <a:avLst/>
            </a:prstTxWarp>
          </a:bodyPr>
          <a:lstStyle>
            <a:lvl1pPr algn="r" defTabSz="965200">
              <a:defRPr sz="1300"/>
            </a:lvl1pPr>
          </a:lstStyle>
          <a:p>
            <a:pPr>
              <a:defRPr/>
            </a:pPr>
            <a:fld id="{606AE13A-04AD-40B2-986C-7B134088A342}" type="slidenum">
              <a:rPr lang="hu-HU"/>
              <a:pPr>
                <a:defRPr/>
              </a:pPr>
              <a:t>‹#›</a:t>
            </a:fld>
            <a:endParaRPr 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0E39F44B-3EB6-46B4-8ACA-3FD5B6B31C2D}" type="slidenum">
              <a:rPr lang="hu-HU" smtClean="0"/>
              <a:pPr/>
              <a:t>1</a:t>
            </a:fld>
            <a:endParaRPr lang="hu-HU" smtClean="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4021138" y="9721850"/>
            <a:ext cx="3076575" cy="511175"/>
          </a:xfrm>
          <a:prstGeom prst="rect">
            <a:avLst/>
          </a:prstGeom>
          <a:noFill/>
          <a:ln w="9525">
            <a:noFill/>
            <a:miter lim="800000"/>
            <a:headEnd/>
            <a:tailEnd/>
          </a:ln>
        </p:spPr>
        <p:txBody>
          <a:bodyPr lIns="96460" tIns="48230" rIns="96460" bIns="48230" anchor="b"/>
          <a:lstStyle/>
          <a:p>
            <a:pPr algn="r" defTabSz="965200"/>
            <a:fld id="{E0E9CBE1-33B5-4916-AF5A-B59F299B32D9}" type="slidenum">
              <a:rPr lang="hu-HU" sz="1300"/>
              <a:pPr algn="r" defTabSz="965200"/>
              <a:t>2</a:t>
            </a:fld>
            <a:endParaRPr lang="hu-HU" sz="130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742950" y="2130425"/>
            <a:ext cx="8420100" cy="1470025"/>
          </a:xfrm>
        </p:spPr>
        <p:txBody>
          <a:bodyPr/>
          <a:lstStyle/>
          <a:p>
            <a:r>
              <a:rPr lang="hu-HU" smtClean="0"/>
              <a:t>Mintacím szerkesztése</a:t>
            </a:r>
            <a:endParaRPr lang="hu-HU"/>
          </a:p>
        </p:txBody>
      </p:sp>
      <p:sp>
        <p:nvSpPr>
          <p:cNvPr id="3" name="Alcím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4EBBE4E5-5915-4F56-A557-6C942A2D1719}"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B3848F58-B2C0-496A-8211-6783D67AF3DE}"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7181850" y="274638"/>
            <a:ext cx="222885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95300" y="274638"/>
            <a:ext cx="653415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0CEDAF4D-0B36-4744-9CAA-85B54F0CD32E}" type="slidenum">
              <a:rPr lang="hu-HU"/>
              <a:pPr>
                <a:defRPr/>
              </a:pPr>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Cím, szöveg és ábra">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850900"/>
          </a:xfrm>
        </p:spPr>
        <p:txBody>
          <a:bodyPr/>
          <a:lstStyle/>
          <a:p>
            <a:r>
              <a:rPr lang="hu-HU" smtClean="0"/>
              <a:t>Mintacím szerkesztése</a:t>
            </a:r>
            <a:endParaRPr lang="hu-HU"/>
          </a:p>
        </p:txBody>
      </p:sp>
      <p:sp>
        <p:nvSpPr>
          <p:cNvPr id="3" name="Szöveg helye 2"/>
          <p:cNvSpPr>
            <a:spLocks noGrp="1"/>
          </p:cNvSpPr>
          <p:nvPr>
            <p:ph type="body" sz="half" idx="1"/>
          </p:nvPr>
        </p:nvSpPr>
        <p:spPr>
          <a:xfrm>
            <a:off x="495300" y="1600200"/>
            <a:ext cx="43815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ClipArt-elem helye 3"/>
          <p:cNvSpPr>
            <a:spLocks noGrp="1"/>
          </p:cNvSpPr>
          <p:nvPr>
            <p:ph type="clipArt" sz="half" idx="2"/>
          </p:nvPr>
        </p:nvSpPr>
        <p:spPr>
          <a:xfrm>
            <a:off x="5029200" y="1600200"/>
            <a:ext cx="4381500" cy="4525963"/>
          </a:xfrm>
        </p:spPr>
        <p:txBody>
          <a:bodyPr/>
          <a:lstStyle/>
          <a:p>
            <a:pPr lvl="0"/>
            <a:endParaRPr lang="hu-HU" noProof="0"/>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E1E96B0C-4004-4EB1-B5A5-035FF56876D5}" type="slidenum">
              <a:rPr lang="hu-HU"/>
              <a:pPr>
                <a:defRPr/>
              </a:pPr>
              <a:t>‹#›</a:t>
            </a:fld>
            <a:endParaRPr lang="hu-H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Cím, szöveg és tartalom">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850900"/>
          </a:xfrm>
        </p:spPr>
        <p:txBody>
          <a:bodyPr/>
          <a:lstStyle/>
          <a:p>
            <a:r>
              <a:rPr lang="hu-HU" smtClean="0"/>
              <a:t>Mintacím szerkesztése</a:t>
            </a:r>
            <a:endParaRPr lang="hu-HU"/>
          </a:p>
        </p:txBody>
      </p:sp>
      <p:sp>
        <p:nvSpPr>
          <p:cNvPr id="3" name="Szöveg helye 2"/>
          <p:cNvSpPr>
            <a:spLocks noGrp="1"/>
          </p:cNvSpPr>
          <p:nvPr>
            <p:ph type="body" sz="half" idx="1"/>
          </p:nvPr>
        </p:nvSpPr>
        <p:spPr>
          <a:xfrm>
            <a:off x="495300" y="1600200"/>
            <a:ext cx="43815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5029200" y="1600200"/>
            <a:ext cx="43815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45707CAC-480D-459F-931C-66CAFEA7D556}" type="slidenum">
              <a:rPr lang="hu-HU"/>
              <a:pPr>
                <a:defRPr/>
              </a:pPr>
              <a:t>‹#›</a:t>
            </a:fld>
            <a:endParaRPr lang="hu-H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Cím, szöveg és 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850900"/>
          </a:xfrm>
        </p:spPr>
        <p:txBody>
          <a:bodyPr/>
          <a:lstStyle/>
          <a:p>
            <a:r>
              <a:rPr lang="hu-HU" smtClean="0"/>
              <a:t>Mintacím szerkesztése</a:t>
            </a:r>
            <a:endParaRPr lang="hu-HU"/>
          </a:p>
        </p:txBody>
      </p:sp>
      <p:sp>
        <p:nvSpPr>
          <p:cNvPr id="3" name="Szöveg helye 2"/>
          <p:cNvSpPr>
            <a:spLocks noGrp="1"/>
          </p:cNvSpPr>
          <p:nvPr>
            <p:ph type="body" sz="half" idx="1"/>
          </p:nvPr>
        </p:nvSpPr>
        <p:spPr>
          <a:xfrm>
            <a:off x="495300" y="1600200"/>
            <a:ext cx="4381500" cy="4525963"/>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quarter" idx="2"/>
          </p:nvPr>
        </p:nvSpPr>
        <p:spPr>
          <a:xfrm>
            <a:off x="5029200" y="1600200"/>
            <a:ext cx="43815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Tartalom helye 4"/>
          <p:cNvSpPr>
            <a:spLocks noGrp="1"/>
          </p:cNvSpPr>
          <p:nvPr>
            <p:ph sz="quarter" idx="3"/>
          </p:nvPr>
        </p:nvSpPr>
        <p:spPr>
          <a:xfrm>
            <a:off x="5029200" y="3938588"/>
            <a:ext cx="43815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Rectangle 4"/>
          <p:cNvSpPr>
            <a:spLocks noGrp="1" noChangeArrowheads="1"/>
          </p:cNvSpPr>
          <p:nvPr>
            <p:ph type="dt" sz="half" idx="10"/>
          </p:nvPr>
        </p:nvSpPr>
        <p:spPr>
          <a:ln/>
        </p:spPr>
        <p:txBody>
          <a:bodyPr/>
          <a:lstStyle>
            <a:lvl1pPr>
              <a:defRPr/>
            </a:lvl1pPr>
          </a:lstStyle>
          <a:p>
            <a:pPr>
              <a:defRPr/>
            </a:pPr>
            <a:endParaRPr lang="hu-HU"/>
          </a:p>
        </p:txBody>
      </p:sp>
      <p:sp>
        <p:nvSpPr>
          <p:cNvPr id="7" name="Rectangle 5"/>
          <p:cNvSpPr>
            <a:spLocks noGrp="1" noChangeArrowheads="1"/>
          </p:cNvSpPr>
          <p:nvPr>
            <p:ph type="ftr" sz="quarter" idx="11"/>
          </p:nvPr>
        </p:nvSpPr>
        <p:spPr>
          <a:ln/>
        </p:spPr>
        <p:txBody>
          <a:bodyPr/>
          <a:lstStyle>
            <a:lvl1pPr>
              <a:defRPr/>
            </a:lvl1pPr>
          </a:lstStyle>
          <a:p>
            <a:pPr>
              <a:defRPr/>
            </a:pPr>
            <a:endParaRPr lang="hu-HU"/>
          </a:p>
        </p:txBody>
      </p:sp>
      <p:sp>
        <p:nvSpPr>
          <p:cNvPr id="8" name="Rectangle 6"/>
          <p:cNvSpPr>
            <a:spLocks noGrp="1" noChangeArrowheads="1"/>
          </p:cNvSpPr>
          <p:nvPr>
            <p:ph type="sldNum" sz="quarter" idx="12"/>
          </p:nvPr>
        </p:nvSpPr>
        <p:spPr>
          <a:ln/>
        </p:spPr>
        <p:txBody>
          <a:bodyPr/>
          <a:lstStyle>
            <a:lvl1pPr>
              <a:defRPr/>
            </a:lvl1pPr>
          </a:lstStyle>
          <a:p>
            <a:pPr>
              <a:defRPr/>
            </a:pPr>
            <a:fld id="{FD9CDB21-1CE7-472C-8AB5-CAAC5390C971}" type="slidenum">
              <a:rPr lang="hu-HU"/>
              <a:pPr>
                <a:defRPr/>
              </a:pPr>
              <a:t>‹#›</a:t>
            </a:fld>
            <a:endParaRPr lang="hu-H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Cím és tartalom a szöveg felett">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850900"/>
          </a:xfrm>
        </p:spPr>
        <p:txBody>
          <a:bodyPr/>
          <a:lstStyle/>
          <a:p>
            <a:r>
              <a:rPr lang="hu-HU" smtClean="0"/>
              <a:t>Mintacím szerkesztése</a:t>
            </a:r>
            <a:endParaRPr lang="hu-HU"/>
          </a:p>
        </p:txBody>
      </p:sp>
      <p:sp>
        <p:nvSpPr>
          <p:cNvPr id="3" name="Tartalom helye 2"/>
          <p:cNvSpPr>
            <a:spLocks noGrp="1"/>
          </p:cNvSpPr>
          <p:nvPr>
            <p:ph sz="half" idx="1"/>
          </p:nvPr>
        </p:nvSpPr>
        <p:spPr>
          <a:xfrm>
            <a:off x="495300" y="1600200"/>
            <a:ext cx="89154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95300" y="3938588"/>
            <a:ext cx="89154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B496B4F6-7AB8-46D9-883E-040FC1088893}" type="slidenum">
              <a:rPr lang="hu-HU"/>
              <a:pPr>
                <a:defRPr/>
              </a:pPr>
              <a:t>‹#›</a:t>
            </a:fld>
            <a:endParaRPr lang="hu-H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Cím és szöveg a tartalom felett">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850900"/>
          </a:xfrm>
        </p:spPr>
        <p:txBody>
          <a:bodyPr/>
          <a:lstStyle/>
          <a:p>
            <a:r>
              <a:rPr lang="hu-HU" smtClean="0"/>
              <a:t>Mintacím szerkesztése</a:t>
            </a:r>
            <a:endParaRPr lang="hu-HU"/>
          </a:p>
        </p:txBody>
      </p:sp>
      <p:sp>
        <p:nvSpPr>
          <p:cNvPr id="3" name="Szöveg helye 2"/>
          <p:cNvSpPr>
            <a:spLocks noGrp="1"/>
          </p:cNvSpPr>
          <p:nvPr>
            <p:ph type="body" sz="half" idx="1"/>
          </p:nvPr>
        </p:nvSpPr>
        <p:spPr>
          <a:xfrm>
            <a:off x="495300" y="1600200"/>
            <a:ext cx="8915400" cy="21859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95300" y="3938588"/>
            <a:ext cx="8915400" cy="2187575"/>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45F00AB1-F4AE-4A2C-9657-4870882166EB}"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58F3BDB0-6CD4-494F-9DE5-BC8976F3AA79}"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82638" y="4406900"/>
            <a:ext cx="84201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Rectangle 4"/>
          <p:cNvSpPr>
            <a:spLocks noGrp="1" noChangeArrowheads="1"/>
          </p:cNvSpPr>
          <p:nvPr>
            <p:ph type="dt" sz="half" idx="10"/>
          </p:nvPr>
        </p:nvSpPr>
        <p:spPr>
          <a:ln/>
        </p:spPr>
        <p:txBody>
          <a:bodyPr/>
          <a:lstStyle>
            <a:lvl1pPr>
              <a:defRPr/>
            </a:lvl1pPr>
          </a:lstStyle>
          <a:p>
            <a:pPr>
              <a:defRPr/>
            </a:pPr>
            <a:endParaRPr lang="hu-HU"/>
          </a:p>
        </p:txBody>
      </p:sp>
      <p:sp>
        <p:nvSpPr>
          <p:cNvPr id="5" name="Rectangle 5"/>
          <p:cNvSpPr>
            <a:spLocks noGrp="1" noChangeArrowheads="1"/>
          </p:cNvSpPr>
          <p:nvPr>
            <p:ph type="ftr" sz="quarter" idx="11"/>
          </p:nvPr>
        </p:nvSpPr>
        <p:spPr>
          <a:ln/>
        </p:spPr>
        <p:txBody>
          <a:bodyPr/>
          <a:lstStyle>
            <a:lvl1pPr>
              <a:defRPr/>
            </a:lvl1pPr>
          </a:lstStyle>
          <a:p>
            <a:pPr>
              <a:defRPr/>
            </a:pPr>
            <a:endParaRPr lang="hu-HU"/>
          </a:p>
        </p:txBody>
      </p:sp>
      <p:sp>
        <p:nvSpPr>
          <p:cNvPr id="6" name="Rectangle 6"/>
          <p:cNvSpPr>
            <a:spLocks noGrp="1" noChangeArrowheads="1"/>
          </p:cNvSpPr>
          <p:nvPr>
            <p:ph type="sldNum" sz="quarter" idx="12"/>
          </p:nvPr>
        </p:nvSpPr>
        <p:spPr>
          <a:ln/>
        </p:spPr>
        <p:txBody>
          <a:bodyPr/>
          <a:lstStyle>
            <a:lvl1pPr>
              <a:defRPr/>
            </a:lvl1pPr>
          </a:lstStyle>
          <a:p>
            <a:pPr>
              <a:defRPr/>
            </a:pPr>
            <a:fld id="{C4DE16C9-E149-4416-9E23-24865B96518A}"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83B9F945-E9B6-4018-9157-8533F190F640}"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95300" y="274638"/>
            <a:ext cx="8915400" cy="1143000"/>
          </a:xfrm>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Rectangle 4"/>
          <p:cNvSpPr>
            <a:spLocks noGrp="1" noChangeArrowheads="1"/>
          </p:cNvSpPr>
          <p:nvPr>
            <p:ph type="dt" sz="half" idx="10"/>
          </p:nvPr>
        </p:nvSpPr>
        <p:spPr>
          <a:ln/>
        </p:spPr>
        <p:txBody>
          <a:bodyPr/>
          <a:lstStyle>
            <a:lvl1pPr>
              <a:defRPr/>
            </a:lvl1pPr>
          </a:lstStyle>
          <a:p>
            <a:pPr>
              <a:defRPr/>
            </a:pPr>
            <a:endParaRPr lang="hu-HU"/>
          </a:p>
        </p:txBody>
      </p:sp>
      <p:sp>
        <p:nvSpPr>
          <p:cNvPr id="8" name="Rectangle 5"/>
          <p:cNvSpPr>
            <a:spLocks noGrp="1" noChangeArrowheads="1"/>
          </p:cNvSpPr>
          <p:nvPr>
            <p:ph type="ftr" sz="quarter" idx="11"/>
          </p:nvPr>
        </p:nvSpPr>
        <p:spPr>
          <a:ln/>
        </p:spPr>
        <p:txBody>
          <a:bodyPr/>
          <a:lstStyle>
            <a:lvl1pPr>
              <a:defRPr/>
            </a:lvl1pPr>
          </a:lstStyle>
          <a:p>
            <a:pPr>
              <a:defRPr/>
            </a:pPr>
            <a:endParaRPr lang="hu-HU"/>
          </a:p>
        </p:txBody>
      </p:sp>
      <p:sp>
        <p:nvSpPr>
          <p:cNvPr id="9" name="Rectangle 6"/>
          <p:cNvSpPr>
            <a:spLocks noGrp="1" noChangeArrowheads="1"/>
          </p:cNvSpPr>
          <p:nvPr>
            <p:ph type="sldNum" sz="quarter" idx="12"/>
          </p:nvPr>
        </p:nvSpPr>
        <p:spPr>
          <a:ln/>
        </p:spPr>
        <p:txBody>
          <a:bodyPr/>
          <a:lstStyle>
            <a:lvl1pPr>
              <a:defRPr/>
            </a:lvl1pPr>
          </a:lstStyle>
          <a:p>
            <a:pPr>
              <a:defRPr/>
            </a:pPr>
            <a:fld id="{07219C48-3169-406B-A6C5-EA27A6BE7338}"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Rectangle 4"/>
          <p:cNvSpPr>
            <a:spLocks noGrp="1" noChangeArrowheads="1"/>
          </p:cNvSpPr>
          <p:nvPr>
            <p:ph type="dt" sz="half" idx="10"/>
          </p:nvPr>
        </p:nvSpPr>
        <p:spPr>
          <a:ln/>
        </p:spPr>
        <p:txBody>
          <a:bodyPr/>
          <a:lstStyle>
            <a:lvl1pPr>
              <a:defRPr/>
            </a:lvl1pPr>
          </a:lstStyle>
          <a:p>
            <a:pPr>
              <a:defRPr/>
            </a:pPr>
            <a:endParaRPr lang="hu-HU"/>
          </a:p>
        </p:txBody>
      </p:sp>
      <p:sp>
        <p:nvSpPr>
          <p:cNvPr id="4" name="Rectangle 5"/>
          <p:cNvSpPr>
            <a:spLocks noGrp="1" noChangeArrowheads="1"/>
          </p:cNvSpPr>
          <p:nvPr>
            <p:ph type="ftr" sz="quarter" idx="11"/>
          </p:nvPr>
        </p:nvSpPr>
        <p:spPr>
          <a:ln/>
        </p:spPr>
        <p:txBody>
          <a:bodyPr/>
          <a:lstStyle>
            <a:lvl1pPr>
              <a:defRPr/>
            </a:lvl1pPr>
          </a:lstStyle>
          <a:p>
            <a:pPr>
              <a:defRPr/>
            </a:pPr>
            <a:endParaRPr lang="hu-HU"/>
          </a:p>
        </p:txBody>
      </p:sp>
      <p:sp>
        <p:nvSpPr>
          <p:cNvPr id="5" name="Rectangle 6"/>
          <p:cNvSpPr>
            <a:spLocks noGrp="1" noChangeArrowheads="1"/>
          </p:cNvSpPr>
          <p:nvPr>
            <p:ph type="sldNum" sz="quarter" idx="12"/>
          </p:nvPr>
        </p:nvSpPr>
        <p:spPr>
          <a:ln/>
        </p:spPr>
        <p:txBody>
          <a:bodyPr/>
          <a:lstStyle>
            <a:lvl1pPr>
              <a:defRPr/>
            </a:lvl1pPr>
          </a:lstStyle>
          <a:p>
            <a:pPr>
              <a:defRPr/>
            </a:pPr>
            <a:fld id="{D5678C31-AFAE-4AF6-B29C-966F71C08819}"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hu-HU"/>
          </a:p>
        </p:txBody>
      </p:sp>
      <p:sp>
        <p:nvSpPr>
          <p:cNvPr id="3" name="Rectangle 5"/>
          <p:cNvSpPr>
            <a:spLocks noGrp="1" noChangeArrowheads="1"/>
          </p:cNvSpPr>
          <p:nvPr>
            <p:ph type="ftr" sz="quarter" idx="11"/>
          </p:nvPr>
        </p:nvSpPr>
        <p:spPr>
          <a:ln/>
        </p:spPr>
        <p:txBody>
          <a:bodyPr/>
          <a:lstStyle>
            <a:lvl1pPr>
              <a:defRPr/>
            </a:lvl1pPr>
          </a:lstStyle>
          <a:p>
            <a:pPr>
              <a:defRPr/>
            </a:pPr>
            <a:endParaRPr lang="hu-HU"/>
          </a:p>
        </p:txBody>
      </p:sp>
      <p:sp>
        <p:nvSpPr>
          <p:cNvPr id="4" name="Rectangle 6"/>
          <p:cNvSpPr>
            <a:spLocks noGrp="1" noChangeArrowheads="1"/>
          </p:cNvSpPr>
          <p:nvPr>
            <p:ph type="sldNum" sz="quarter" idx="12"/>
          </p:nvPr>
        </p:nvSpPr>
        <p:spPr>
          <a:ln/>
        </p:spPr>
        <p:txBody>
          <a:bodyPr/>
          <a:lstStyle>
            <a:lvl1pPr>
              <a:defRPr/>
            </a:lvl1pPr>
          </a:lstStyle>
          <a:p>
            <a:pPr>
              <a:defRPr/>
            </a:pPr>
            <a:fld id="{96388DFE-78F8-4F81-A2BF-E19873A0E818}"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95300" y="273050"/>
            <a:ext cx="3259138"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AC6CF675-2C8B-4B50-8376-BC9F95081D00}"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941513" y="4800600"/>
            <a:ext cx="59436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Rectangle 4"/>
          <p:cNvSpPr>
            <a:spLocks noGrp="1" noChangeArrowheads="1"/>
          </p:cNvSpPr>
          <p:nvPr>
            <p:ph type="dt" sz="half" idx="10"/>
          </p:nvPr>
        </p:nvSpPr>
        <p:spPr>
          <a:ln/>
        </p:spPr>
        <p:txBody>
          <a:bodyPr/>
          <a:lstStyle>
            <a:lvl1pPr>
              <a:defRPr/>
            </a:lvl1pPr>
          </a:lstStyle>
          <a:p>
            <a:pPr>
              <a:defRPr/>
            </a:pPr>
            <a:endParaRPr lang="hu-HU"/>
          </a:p>
        </p:txBody>
      </p:sp>
      <p:sp>
        <p:nvSpPr>
          <p:cNvPr id="6" name="Rectangle 5"/>
          <p:cNvSpPr>
            <a:spLocks noGrp="1" noChangeArrowheads="1"/>
          </p:cNvSpPr>
          <p:nvPr>
            <p:ph type="ftr" sz="quarter" idx="11"/>
          </p:nvPr>
        </p:nvSpPr>
        <p:spPr>
          <a:ln/>
        </p:spPr>
        <p:txBody>
          <a:bodyPr/>
          <a:lstStyle>
            <a:lvl1pPr>
              <a:defRPr/>
            </a:lvl1pPr>
          </a:lstStyle>
          <a:p>
            <a:pPr>
              <a:defRPr/>
            </a:pPr>
            <a:endParaRPr lang="hu-HU"/>
          </a:p>
        </p:txBody>
      </p:sp>
      <p:sp>
        <p:nvSpPr>
          <p:cNvPr id="7" name="Rectangle 6"/>
          <p:cNvSpPr>
            <a:spLocks noGrp="1" noChangeArrowheads="1"/>
          </p:cNvSpPr>
          <p:nvPr>
            <p:ph type="sldNum" sz="quarter" idx="12"/>
          </p:nvPr>
        </p:nvSpPr>
        <p:spPr>
          <a:ln/>
        </p:spPr>
        <p:txBody>
          <a:bodyPr/>
          <a:lstStyle>
            <a:lvl1pPr>
              <a:defRPr/>
            </a:lvl1pPr>
          </a:lstStyle>
          <a:p>
            <a:pPr>
              <a:defRPr/>
            </a:pPr>
            <a:fld id="{00093A73-E1F1-4D03-882C-FFCCAB6FBCAF}"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495300" y="274638"/>
            <a:ext cx="8915400" cy="850900"/>
          </a:xfrm>
          <a:prstGeom prst="rect">
            <a:avLst/>
          </a:prstGeom>
          <a:noFill/>
          <a:ln w="9525">
            <a:noFill/>
            <a:miter lim="800000"/>
            <a:headEnd/>
            <a:tailEnd/>
          </a:ln>
          <a:effectLst>
            <a:outerShdw dist="17961" dir="2700000" algn="ctr" rotWithShape="0">
              <a:schemeClr val="tx1"/>
            </a:outerShdw>
          </a:effectLst>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522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hu-HU"/>
          </a:p>
        </p:txBody>
      </p:sp>
      <p:sp>
        <p:nvSpPr>
          <p:cNvPr id="522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hu-HU"/>
          </a:p>
        </p:txBody>
      </p:sp>
      <p:sp>
        <p:nvSpPr>
          <p:cNvPr id="52230" name="Rectangle 6"/>
          <p:cNvSpPr>
            <a:spLocks noGrp="1" noChangeArrowheads="1"/>
          </p:cNvSpPr>
          <p:nvPr>
            <p:ph type="sldNum" sz="quarter" idx="4"/>
          </p:nvPr>
        </p:nvSpPr>
        <p:spPr bwMode="auto">
          <a:xfrm>
            <a:off x="7099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solidFill>
                  <a:srgbClr val="CC3300"/>
                </a:solidFill>
              </a:defRPr>
            </a:lvl1pPr>
          </a:lstStyle>
          <a:p>
            <a:pPr>
              <a:defRPr/>
            </a:pPr>
            <a:fld id="{CAFB0676-7DE8-43CA-BD29-7B82420D4723}"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7" r:id="rId16"/>
  </p:sldLayoutIdLst>
  <p:hf hdr="0" ftr="0" dt="0"/>
  <p:txStyles>
    <p:titleStyle>
      <a:lvl1pPr algn="ctr" rtl="0" eaLnBrk="0" fontAlgn="base" hangingPunct="0">
        <a:spcBef>
          <a:spcPct val="0"/>
        </a:spcBef>
        <a:spcAft>
          <a:spcPct val="0"/>
        </a:spcAft>
        <a:defRPr sz="3600">
          <a:solidFill>
            <a:srgbClr val="CC3300"/>
          </a:solidFill>
          <a:latin typeface="+mj-lt"/>
          <a:ea typeface="+mj-ea"/>
          <a:cs typeface="+mj-cs"/>
        </a:defRPr>
      </a:lvl1pPr>
      <a:lvl2pPr algn="ctr" rtl="0" eaLnBrk="0" fontAlgn="base" hangingPunct="0">
        <a:spcBef>
          <a:spcPct val="0"/>
        </a:spcBef>
        <a:spcAft>
          <a:spcPct val="0"/>
        </a:spcAft>
        <a:defRPr sz="3600">
          <a:solidFill>
            <a:srgbClr val="CC3300"/>
          </a:solidFill>
          <a:latin typeface="Arial" charset="0"/>
        </a:defRPr>
      </a:lvl2pPr>
      <a:lvl3pPr algn="ctr" rtl="0" eaLnBrk="0" fontAlgn="base" hangingPunct="0">
        <a:spcBef>
          <a:spcPct val="0"/>
        </a:spcBef>
        <a:spcAft>
          <a:spcPct val="0"/>
        </a:spcAft>
        <a:defRPr sz="3600">
          <a:solidFill>
            <a:srgbClr val="CC3300"/>
          </a:solidFill>
          <a:latin typeface="Arial" charset="0"/>
        </a:defRPr>
      </a:lvl3pPr>
      <a:lvl4pPr algn="ctr" rtl="0" eaLnBrk="0" fontAlgn="base" hangingPunct="0">
        <a:spcBef>
          <a:spcPct val="0"/>
        </a:spcBef>
        <a:spcAft>
          <a:spcPct val="0"/>
        </a:spcAft>
        <a:defRPr sz="3600">
          <a:solidFill>
            <a:srgbClr val="CC3300"/>
          </a:solidFill>
          <a:latin typeface="Arial" charset="0"/>
        </a:defRPr>
      </a:lvl4pPr>
      <a:lvl5pPr algn="ctr" rtl="0" eaLnBrk="0" fontAlgn="base" hangingPunct="0">
        <a:spcBef>
          <a:spcPct val="0"/>
        </a:spcBef>
        <a:spcAft>
          <a:spcPct val="0"/>
        </a:spcAft>
        <a:defRPr sz="3600">
          <a:solidFill>
            <a:srgbClr val="CC3300"/>
          </a:solidFill>
          <a:latin typeface="Arial" charset="0"/>
        </a:defRPr>
      </a:lvl5pPr>
      <a:lvl6pPr marL="457200" algn="ctr" rtl="0" fontAlgn="base">
        <a:spcBef>
          <a:spcPct val="0"/>
        </a:spcBef>
        <a:spcAft>
          <a:spcPct val="0"/>
        </a:spcAft>
        <a:defRPr sz="3600">
          <a:solidFill>
            <a:srgbClr val="CC3300"/>
          </a:solidFill>
          <a:latin typeface="Arial" charset="0"/>
        </a:defRPr>
      </a:lvl6pPr>
      <a:lvl7pPr marL="914400" algn="ctr" rtl="0" fontAlgn="base">
        <a:spcBef>
          <a:spcPct val="0"/>
        </a:spcBef>
        <a:spcAft>
          <a:spcPct val="0"/>
        </a:spcAft>
        <a:defRPr sz="3600">
          <a:solidFill>
            <a:srgbClr val="CC3300"/>
          </a:solidFill>
          <a:latin typeface="Arial" charset="0"/>
        </a:defRPr>
      </a:lvl7pPr>
      <a:lvl8pPr marL="1371600" algn="ctr" rtl="0" fontAlgn="base">
        <a:spcBef>
          <a:spcPct val="0"/>
        </a:spcBef>
        <a:spcAft>
          <a:spcPct val="0"/>
        </a:spcAft>
        <a:defRPr sz="3600">
          <a:solidFill>
            <a:srgbClr val="CC3300"/>
          </a:solidFill>
          <a:latin typeface="Arial" charset="0"/>
        </a:defRPr>
      </a:lvl8pPr>
      <a:lvl9pPr marL="1828800" algn="ctr" rtl="0" fontAlgn="base">
        <a:spcBef>
          <a:spcPct val="0"/>
        </a:spcBef>
        <a:spcAft>
          <a:spcPct val="0"/>
        </a:spcAft>
        <a:defRPr sz="3600">
          <a:solidFill>
            <a:srgbClr val="CC3300"/>
          </a:solidFill>
          <a:latin typeface="Arial" charset="0"/>
        </a:defRPr>
      </a:lvl9pPr>
    </p:titleStyle>
    <p:bodyStyle>
      <a:lvl1pPr marL="342900" indent="-342900" algn="l" rtl="0" eaLnBrk="0" fontAlgn="base" hangingPunct="0">
        <a:spcBef>
          <a:spcPct val="20000"/>
        </a:spcBef>
        <a:spcAft>
          <a:spcPct val="0"/>
        </a:spcAft>
        <a:buChar char="•"/>
        <a:defRPr sz="2400">
          <a:solidFill>
            <a:srgbClr val="CC3300"/>
          </a:solidFill>
          <a:latin typeface="+mn-lt"/>
          <a:ea typeface="+mn-ea"/>
          <a:cs typeface="+mn-cs"/>
        </a:defRPr>
      </a:lvl1pPr>
      <a:lvl2pPr marL="742950" indent="-285750" algn="l" rtl="0" eaLnBrk="0" fontAlgn="base" hangingPunct="0">
        <a:spcBef>
          <a:spcPct val="20000"/>
        </a:spcBef>
        <a:spcAft>
          <a:spcPct val="0"/>
        </a:spcAft>
        <a:buChar char="–"/>
        <a:defRPr sz="2400">
          <a:solidFill>
            <a:srgbClr val="CC3300"/>
          </a:solidFill>
          <a:latin typeface="+mn-lt"/>
        </a:defRPr>
      </a:lvl2pPr>
      <a:lvl3pPr marL="1143000" indent="-228600" algn="l" rtl="0" eaLnBrk="0" fontAlgn="base" hangingPunct="0">
        <a:spcBef>
          <a:spcPct val="20000"/>
        </a:spcBef>
        <a:spcAft>
          <a:spcPct val="0"/>
        </a:spcAft>
        <a:buChar char="•"/>
        <a:defRPr sz="2400">
          <a:solidFill>
            <a:srgbClr val="CC3300"/>
          </a:solidFill>
          <a:latin typeface="+mn-lt"/>
        </a:defRPr>
      </a:lvl3pPr>
      <a:lvl4pPr marL="1600200" indent="-228600" algn="l" rtl="0" eaLnBrk="0" fontAlgn="base" hangingPunct="0">
        <a:spcBef>
          <a:spcPct val="20000"/>
        </a:spcBef>
        <a:spcAft>
          <a:spcPct val="0"/>
        </a:spcAft>
        <a:buChar char="–"/>
        <a:defRPr sz="2400">
          <a:solidFill>
            <a:srgbClr val="CC3300"/>
          </a:solidFill>
          <a:latin typeface="+mn-lt"/>
        </a:defRPr>
      </a:lvl4pPr>
      <a:lvl5pPr marL="2057400" indent="-228600" algn="l" rtl="0" eaLnBrk="0" fontAlgn="base" hangingPunct="0">
        <a:spcBef>
          <a:spcPct val="20000"/>
        </a:spcBef>
        <a:spcAft>
          <a:spcPct val="0"/>
        </a:spcAft>
        <a:buChar char="»"/>
        <a:defRPr sz="2400">
          <a:solidFill>
            <a:srgbClr val="CC3300"/>
          </a:solidFill>
          <a:latin typeface="+mn-lt"/>
        </a:defRPr>
      </a:lvl5pPr>
      <a:lvl6pPr marL="2514600" indent="-228600" algn="l" rtl="0" fontAlgn="base">
        <a:spcBef>
          <a:spcPct val="20000"/>
        </a:spcBef>
        <a:spcAft>
          <a:spcPct val="0"/>
        </a:spcAft>
        <a:buChar char="»"/>
        <a:defRPr sz="2400">
          <a:solidFill>
            <a:srgbClr val="FFFF00"/>
          </a:solidFill>
          <a:latin typeface="+mn-lt"/>
        </a:defRPr>
      </a:lvl6pPr>
      <a:lvl7pPr marL="2971800" indent="-228600" algn="l" rtl="0" fontAlgn="base">
        <a:spcBef>
          <a:spcPct val="20000"/>
        </a:spcBef>
        <a:spcAft>
          <a:spcPct val="0"/>
        </a:spcAft>
        <a:buChar char="»"/>
        <a:defRPr sz="2400">
          <a:solidFill>
            <a:srgbClr val="FFFF00"/>
          </a:solidFill>
          <a:latin typeface="+mn-lt"/>
        </a:defRPr>
      </a:lvl7pPr>
      <a:lvl8pPr marL="3429000" indent="-228600" algn="l" rtl="0" fontAlgn="base">
        <a:spcBef>
          <a:spcPct val="20000"/>
        </a:spcBef>
        <a:spcAft>
          <a:spcPct val="0"/>
        </a:spcAft>
        <a:buChar char="»"/>
        <a:defRPr sz="2400">
          <a:solidFill>
            <a:srgbClr val="FFFF00"/>
          </a:solidFill>
          <a:latin typeface="+mn-lt"/>
        </a:defRPr>
      </a:lvl8pPr>
      <a:lvl9pPr marL="3886200" indent="-228600" algn="l" rtl="0" fontAlgn="base">
        <a:spcBef>
          <a:spcPct val="20000"/>
        </a:spcBef>
        <a:spcAft>
          <a:spcPct val="0"/>
        </a:spcAft>
        <a:buChar char="»"/>
        <a:defRPr sz="2400">
          <a:solidFill>
            <a:srgbClr val="FFFF00"/>
          </a:solidFill>
          <a:latin typeface="+mn-lt"/>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Dia számának helye 4"/>
          <p:cNvSpPr>
            <a:spLocks noGrp="1"/>
          </p:cNvSpPr>
          <p:nvPr>
            <p:ph type="sldNum" sz="quarter" idx="12"/>
          </p:nvPr>
        </p:nvSpPr>
        <p:spPr>
          <a:noFill/>
        </p:spPr>
        <p:txBody>
          <a:bodyPr/>
          <a:lstStyle/>
          <a:p>
            <a:fld id="{004E2B31-F156-4171-B2D5-057EF055ECA3}" type="slidenum">
              <a:rPr lang="hu-HU"/>
              <a:pPr/>
              <a:t>1</a:t>
            </a:fld>
            <a:endParaRPr lang="hu-HU"/>
          </a:p>
        </p:txBody>
      </p:sp>
      <p:sp>
        <p:nvSpPr>
          <p:cNvPr id="5122" name="Rectangle 2"/>
          <p:cNvSpPr>
            <a:spLocks noGrp="1" noChangeArrowheads="1"/>
          </p:cNvSpPr>
          <p:nvPr>
            <p:ph type="title"/>
          </p:nvPr>
        </p:nvSpPr>
        <p:spPr>
          <a:xfrm>
            <a:off x="0" y="274638"/>
            <a:ext cx="9906000" cy="1282154"/>
          </a:xfrm>
        </p:spPr>
        <p:txBody>
          <a:bodyPr/>
          <a:lstStyle/>
          <a:p>
            <a:pPr eaLnBrk="1" hangingPunct="1"/>
            <a:r>
              <a:rPr lang="hu-HU" dirty="0" smtClean="0"/>
              <a:t>BIOLÓGIA és BIOTECHNOLÓGIA</a:t>
            </a:r>
            <a:br>
              <a:rPr lang="hu-HU" dirty="0" smtClean="0"/>
            </a:br>
            <a:r>
              <a:rPr lang="hu-HU" dirty="0" smtClean="0"/>
              <a:t>6. </a:t>
            </a:r>
            <a:r>
              <a:rPr lang="hu-HU" dirty="0" smtClean="0"/>
              <a:t>rész</a:t>
            </a:r>
          </a:p>
        </p:txBody>
      </p:sp>
      <p:sp>
        <p:nvSpPr>
          <p:cNvPr id="20483" name="Text Box 3"/>
          <p:cNvSpPr txBox="1">
            <a:spLocks noChangeArrowheads="1"/>
          </p:cNvSpPr>
          <p:nvPr/>
        </p:nvSpPr>
        <p:spPr bwMode="auto">
          <a:xfrm>
            <a:off x="819150" y="1412875"/>
            <a:ext cx="8345488" cy="366713"/>
          </a:xfrm>
          <a:prstGeom prst="rect">
            <a:avLst/>
          </a:prstGeom>
          <a:noFill/>
          <a:ln w="9525">
            <a:noFill/>
            <a:miter lim="800000"/>
            <a:headEnd/>
            <a:tailEnd/>
          </a:ln>
        </p:spPr>
        <p:txBody>
          <a:bodyPr>
            <a:spAutoFit/>
          </a:bodyPr>
          <a:lstStyle/>
          <a:p>
            <a:pPr>
              <a:spcBef>
                <a:spcPct val="50000"/>
              </a:spcBef>
            </a:pPr>
            <a:endParaRPr lang="en-US"/>
          </a:p>
        </p:txBody>
      </p:sp>
      <p:sp>
        <p:nvSpPr>
          <p:cNvPr id="5124" name="Text Box 4"/>
          <p:cNvSpPr txBox="1">
            <a:spLocks noChangeArrowheads="1"/>
          </p:cNvSpPr>
          <p:nvPr/>
        </p:nvSpPr>
        <p:spPr bwMode="auto">
          <a:xfrm>
            <a:off x="776288" y="1484313"/>
            <a:ext cx="8521700" cy="3619452"/>
          </a:xfrm>
          <a:prstGeom prst="rect">
            <a:avLst/>
          </a:prstGeom>
          <a:noFill/>
          <a:ln w="9525">
            <a:noFill/>
            <a:miter lim="800000"/>
            <a:headEnd/>
            <a:tailEnd/>
          </a:ln>
          <a:effectLst/>
        </p:spPr>
        <p:txBody>
          <a:bodyPr>
            <a:spAutoFit/>
          </a:bodyPr>
          <a:lstStyle/>
          <a:p>
            <a:pPr>
              <a:spcBef>
                <a:spcPct val="25000"/>
              </a:spcBef>
            </a:pPr>
            <a:endParaRPr lang="hu-HU" sz="2400" dirty="0">
              <a:solidFill>
                <a:srgbClr val="CC3300"/>
              </a:solidFill>
            </a:endParaRPr>
          </a:p>
          <a:p>
            <a:pPr>
              <a:spcBef>
                <a:spcPct val="25000"/>
              </a:spcBef>
            </a:pPr>
            <a:r>
              <a:rPr lang="hu-HU" sz="2400" dirty="0" smtClean="0">
                <a:solidFill>
                  <a:srgbClr val="CC3300"/>
                </a:solidFill>
              </a:rPr>
              <a:t>Előadó: </a:t>
            </a:r>
            <a:r>
              <a:rPr lang="hu-HU" sz="2400" dirty="0">
                <a:solidFill>
                  <a:srgbClr val="CC3300"/>
                </a:solidFill>
              </a:rPr>
              <a:t>	</a:t>
            </a:r>
            <a:r>
              <a:rPr lang="hu-HU" sz="2400" dirty="0" err="1" smtClean="0">
                <a:solidFill>
                  <a:srgbClr val="CC3300"/>
                </a:solidFill>
              </a:rPr>
              <a:t>Ballagi</a:t>
            </a:r>
            <a:r>
              <a:rPr lang="hu-HU" sz="2400" dirty="0" smtClean="0">
                <a:solidFill>
                  <a:srgbClr val="CC3300"/>
                </a:solidFill>
              </a:rPr>
              <a:t> András, </a:t>
            </a:r>
            <a:r>
              <a:rPr lang="hu-HU" dirty="0" smtClean="0">
                <a:solidFill>
                  <a:srgbClr val="CC3300"/>
                </a:solidFill>
              </a:rPr>
              <a:t>c. egyetemi tanár</a:t>
            </a:r>
          </a:p>
          <a:p>
            <a:pPr>
              <a:spcBef>
                <a:spcPct val="25000"/>
              </a:spcBef>
            </a:pPr>
            <a:r>
              <a:rPr lang="hu-HU" sz="2400" dirty="0" smtClean="0">
                <a:solidFill>
                  <a:srgbClr val="CC3300"/>
                </a:solidFill>
              </a:rPr>
              <a:t>		</a:t>
            </a:r>
            <a:r>
              <a:rPr lang="hu-HU" sz="2000" dirty="0" smtClean="0">
                <a:solidFill>
                  <a:srgbClr val="CC3300"/>
                </a:solidFill>
              </a:rPr>
              <a:t>Richter Gedeon </a:t>
            </a:r>
            <a:r>
              <a:rPr lang="hu-HU" sz="2000" dirty="0" err="1" smtClean="0">
                <a:solidFill>
                  <a:srgbClr val="CC3300"/>
                </a:solidFill>
              </a:rPr>
              <a:t>NyRt</a:t>
            </a:r>
            <a:r>
              <a:rPr lang="hu-HU" sz="2000" dirty="0" smtClean="0">
                <a:solidFill>
                  <a:srgbClr val="CC3300"/>
                </a:solidFill>
              </a:rPr>
              <a:t>. - BME</a:t>
            </a:r>
          </a:p>
          <a:p>
            <a:pPr>
              <a:spcBef>
                <a:spcPct val="25000"/>
              </a:spcBef>
            </a:pPr>
            <a:endParaRPr lang="hu-HU" sz="2400" dirty="0">
              <a:solidFill>
                <a:srgbClr val="CC3300"/>
              </a:solidFill>
            </a:endParaRPr>
          </a:p>
          <a:p>
            <a:pPr>
              <a:spcBef>
                <a:spcPct val="20000"/>
              </a:spcBef>
            </a:pPr>
            <a:r>
              <a:rPr lang="hu-HU" sz="2400" dirty="0">
                <a:solidFill>
                  <a:srgbClr val="CC3300"/>
                </a:solidFill>
              </a:rPr>
              <a:t>Írásos segédanyag található a:</a:t>
            </a:r>
          </a:p>
          <a:p>
            <a:pPr>
              <a:spcBef>
                <a:spcPct val="20000"/>
              </a:spcBef>
            </a:pPr>
            <a:r>
              <a:rPr lang="hu-HU" sz="2400" dirty="0">
                <a:solidFill>
                  <a:srgbClr val="CC3300"/>
                </a:solidFill>
              </a:rPr>
              <a:t>		</a:t>
            </a:r>
            <a:r>
              <a:rPr lang="hu-HU" sz="2400" dirty="0"/>
              <a:t>http://oktatas.ch.bme.hu</a:t>
            </a:r>
          </a:p>
          <a:p>
            <a:pPr lvl="2">
              <a:spcBef>
                <a:spcPct val="20000"/>
              </a:spcBef>
            </a:pPr>
            <a:r>
              <a:rPr lang="hu-HU" sz="2400" dirty="0"/>
              <a:t>	/</a:t>
            </a:r>
            <a:r>
              <a:rPr lang="hu-HU" sz="2400" dirty="0" err="1" smtClean="0"/>
              <a:t>oktatas</a:t>
            </a:r>
            <a:r>
              <a:rPr lang="hu-HU" sz="2400" dirty="0"/>
              <a:t> </a:t>
            </a:r>
            <a:r>
              <a:rPr lang="hu-HU" sz="2400" dirty="0" smtClean="0"/>
              <a:t> /</a:t>
            </a:r>
            <a:r>
              <a:rPr lang="hu-HU" sz="2400" dirty="0" err="1" smtClean="0"/>
              <a:t>konyvek</a:t>
            </a:r>
            <a:r>
              <a:rPr lang="hu-HU" sz="2400" dirty="0"/>
              <a:t> </a:t>
            </a:r>
            <a:r>
              <a:rPr lang="hu-HU" sz="2400" dirty="0" smtClean="0"/>
              <a:t> /</a:t>
            </a:r>
            <a:r>
              <a:rPr lang="hu-HU" sz="2400" dirty="0" err="1" smtClean="0"/>
              <a:t>mezgaz</a:t>
            </a:r>
            <a:endParaRPr lang="hu-HU" sz="2400" dirty="0"/>
          </a:p>
          <a:p>
            <a:pPr lvl="2">
              <a:spcBef>
                <a:spcPct val="20000"/>
              </a:spcBef>
            </a:pPr>
            <a:r>
              <a:rPr lang="hu-HU" sz="2400" dirty="0"/>
              <a:t>	/</a:t>
            </a:r>
            <a:r>
              <a:rPr lang="hu-HU" sz="2400" dirty="0" err="1"/>
              <a:t>Biol-biotech-vegyész-MSc</a:t>
            </a:r>
            <a:r>
              <a:rPr lang="hu-HU" sz="2400" dirty="0">
                <a:solidFill>
                  <a:srgbClr val="CC3300"/>
                </a:solidFill>
              </a:rPr>
              <a:t>	 </a:t>
            </a:r>
            <a:r>
              <a:rPr lang="hu-HU" sz="2400" dirty="0" smtClean="0">
                <a:solidFill>
                  <a:srgbClr val="CC3300"/>
                </a:solidFill>
              </a:rPr>
              <a:t>   címen</a:t>
            </a:r>
            <a:endParaRPr lang="hu-HU" sz="2400" dirty="0">
              <a:solidFill>
                <a:srgbClr val="CC33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69" name="Rectangle 1"/>
          <p:cNvSpPr>
            <a:spLocks noChangeArrowheads="1"/>
          </p:cNvSpPr>
          <p:nvPr/>
        </p:nvSpPr>
        <p:spPr bwMode="auto">
          <a:xfrm>
            <a:off x="272480" y="836712"/>
            <a:ext cx="47525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In the case of the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Penicillium</a:t>
            </a:r>
            <a:r>
              <a:rPr kumimoji="0" lang="en-US" sz="2000" b="1" i="0" u="none" strike="noStrike" cap="none" normalizeH="0" baseline="0" dirty="0" smtClean="0">
                <a:ln>
                  <a:noFill/>
                </a:ln>
                <a:solidFill>
                  <a:srgbClr val="CC3300"/>
                </a:solidFill>
                <a:effectLst/>
                <a:latin typeface="Arial" pitchFamily="34" charset="0"/>
                <a:cs typeface="Arial" pitchFamily="34" charset="0"/>
              </a:rPr>
              <a:t> fungus, </a:t>
            </a:r>
            <a:r>
              <a:rPr kumimoji="0" lang="en-US" sz="2000" b="1" i="0" u="sng" strike="noStrike" cap="none" normalizeH="0" baseline="0" dirty="0" smtClean="0">
                <a:ln>
                  <a:noFill/>
                </a:ln>
                <a:solidFill>
                  <a:srgbClr val="CC3300"/>
                </a:solidFill>
                <a:effectLst/>
                <a:latin typeface="Arial" pitchFamily="34" charset="0"/>
                <a:cs typeface="Arial" pitchFamily="34" charset="0"/>
              </a:rPr>
              <a:t>the medium </a:t>
            </a:r>
            <a:r>
              <a:rPr kumimoji="0" lang="en-US" sz="2000" b="1" i="0" u="none" strike="noStrike" cap="none" normalizeH="0" baseline="0" dirty="0" smtClean="0">
                <a:ln>
                  <a:noFill/>
                </a:ln>
                <a:solidFill>
                  <a:srgbClr val="CC3300"/>
                </a:solidFill>
                <a:effectLst/>
                <a:latin typeface="Arial" pitchFamily="34" charset="0"/>
                <a:cs typeface="Arial" pitchFamily="34" charset="0"/>
              </a:rPr>
              <a:t>usually contain its carbon source which is found in corn steep liquor and glucose.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Medium also consist of salts such as Magnesium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sulphate</a:t>
            </a:r>
            <a:r>
              <a:rPr kumimoji="0" lang="en-US" sz="2000" b="1" i="0" u="none" strike="noStrike" cap="none" normalizeH="0" baseline="0" dirty="0" smtClean="0">
                <a:ln>
                  <a:noFill/>
                </a:ln>
                <a:solidFill>
                  <a:srgbClr val="CC3300"/>
                </a:solidFill>
                <a:effectLst/>
                <a:latin typeface="Arial" pitchFamily="34" charset="0"/>
                <a:cs typeface="Arial" pitchFamily="34" charset="0"/>
              </a:rPr>
              <a:t>, Potassium phosphate and Sodium nitrates. They provide the essential ions required for the fungus metabolic activity. </a:t>
            </a:r>
          </a:p>
        </p:txBody>
      </p:sp>
      <p:pic>
        <p:nvPicPr>
          <p:cNvPr id="339970" name="Picture 2" descr="Corn_steep_liquor.jpg"/>
          <p:cNvPicPr>
            <a:picLocks noChangeAspect="1" noChangeArrowheads="1"/>
          </p:cNvPicPr>
          <p:nvPr/>
        </p:nvPicPr>
        <p:blipFill>
          <a:blip r:embed="rId2" cstate="print"/>
          <a:srcRect/>
          <a:stretch>
            <a:fillRect/>
          </a:stretch>
        </p:blipFill>
        <p:spPr bwMode="auto">
          <a:xfrm>
            <a:off x="1712640" y="3861048"/>
            <a:ext cx="2144939" cy="1948830"/>
          </a:xfrm>
          <a:prstGeom prst="rect">
            <a:avLst/>
          </a:prstGeom>
          <a:noFill/>
        </p:spPr>
      </p:pic>
      <p:sp>
        <p:nvSpPr>
          <p:cNvPr id="6" name="Téglalap 5"/>
          <p:cNvSpPr/>
          <p:nvPr/>
        </p:nvSpPr>
        <p:spPr>
          <a:xfrm>
            <a:off x="5457056" y="908720"/>
            <a:ext cx="4176464" cy="3170099"/>
          </a:xfrm>
          <a:prstGeom prst="rect">
            <a:avLst/>
          </a:prstGeom>
        </p:spPr>
        <p:txBody>
          <a:bodyPr wrap="square">
            <a:spAutoFit/>
          </a:bodyPr>
          <a:lstStyle/>
          <a:p>
            <a:r>
              <a:rPr lang="en-GB" sz="2000" b="1" u="sng" dirty="0" smtClean="0">
                <a:solidFill>
                  <a:srgbClr val="CC3300"/>
                </a:solidFill>
              </a:rPr>
              <a:t>Heat sterilisation</a:t>
            </a:r>
          </a:p>
          <a:p>
            <a:r>
              <a:rPr lang="en-GB" sz="2000" b="1" dirty="0" smtClean="0">
                <a:solidFill>
                  <a:srgbClr val="CC3300"/>
                </a:solidFill>
              </a:rPr>
              <a:t>Medium is </a:t>
            </a:r>
            <a:r>
              <a:rPr lang="en-GB" sz="2000" b="1" dirty="0" err="1" smtClean="0">
                <a:solidFill>
                  <a:srgbClr val="CC3300"/>
                </a:solidFill>
              </a:rPr>
              <a:t>sterilse</a:t>
            </a:r>
            <a:r>
              <a:rPr lang="en-GB" sz="2000" b="1" dirty="0" smtClean="0">
                <a:solidFill>
                  <a:srgbClr val="CC3300"/>
                </a:solidFill>
              </a:rPr>
              <a:t> at high heat and high </a:t>
            </a:r>
            <a:r>
              <a:rPr lang="en-GB" sz="2000" b="1" dirty="0" smtClean="0">
                <a:solidFill>
                  <a:srgbClr val="CC3300"/>
                </a:solidFill>
              </a:rPr>
              <a:t>pressure</a:t>
            </a:r>
            <a:r>
              <a:rPr lang="hu-HU" sz="2000" b="1" dirty="0" smtClean="0">
                <a:solidFill>
                  <a:srgbClr val="CC3300"/>
                </a:solidFill>
              </a:rPr>
              <a:t>.</a:t>
            </a:r>
            <a:r>
              <a:rPr lang="en-GB" sz="2000" b="1" dirty="0" smtClean="0">
                <a:solidFill>
                  <a:srgbClr val="CC3300"/>
                </a:solidFill>
              </a:rPr>
              <a:t>The </a:t>
            </a:r>
            <a:r>
              <a:rPr lang="en-GB" sz="2000" b="1" dirty="0" smtClean="0">
                <a:solidFill>
                  <a:srgbClr val="CC3300"/>
                </a:solidFill>
              </a:rPr>
              <a:t>pressurized steam is use usually and the medium is heated to </a:t>
            </a:r>
            <a:r>
              <a:rPr lang="en-GB" sz="2000" b="1" dirty="0" smtClean="0">
                <a:solidFill>
                  <a:srgbClr val="CC3300"/>
                </a:solidFill>
              </a:rPr>
              <a:t>121oC</a:t>
            </a:r>
            <a:r>
              <a:rPr lang="hu-HU" sz="2000" b="1" dirty="0" smtClean="0">
                <a:solidFill>
                  <a:srgbClr val="CC3300"/>
                </a:solidFill>
              </a:rPr>
              <a:t>. </a:t>
            </a:r>
          </a:p>
          <a:p>
            <a:r>
              <a:rPr lang="en-GB" sz="2000" b="1" dirty="0" smtClean="0">
                <a:solidFill>
                  <a:srgbClr val="CC3300"/>
                </a:solidFill>
              </a:rPr>
              <a:t>High </a:t>
            </a:r>
            <a:r>
              <a:rPr lang="en-GB" sz="2000" b="1" dirty="0" smtClean="0">
                <a:solidFill>
                  <a:srgbClr val="CC3300"/>
                </a:solidFill>
              </a:rPr>
              <a:t>temperature short time conditions are use to minimise degradation of certain components of the media.</a:t>
            </a:r>
            <a:endParaRPr lang="en-GB" sz="2000" b="1" dirty="0">
              <a:solidFill>
                <a:srgbClr val="CC3300"/>
              </a:solidFill>
            </a:endParaRPr>
          </a:p>
        </p:txBody>
      </p:sp>
      <p:pic>
        <p:nvPicPr>
          <p:cNvPr id="339972" name="Picture 4" descr="heat_sterilization.jpg"/>
          <p:cNvPicPr>
            <a:picLocks noChangeAspect="1" noChangeArrowheads="1"/>
          </p:cNvPicPr>
          <p:nvPr/>
        </p:nvPicPr>
        <p:blipFill>
          <a:blip r:embed="rId3" cstate="print"/>
          <a:srcRect/>
          <a:stretch>
            <a:fillRect/>
          </a:stretch>
        </p:blipFill>
        <p:spPr bwMode="auto">
          <a:xfrm>
            <a:off x="5673080" y="4077072"/>
            <a:ext cx="2524837" cy="2584749"/>
          </a:xfrm>
          <a:prstGeom prst="rect">
            <a:avLst/>
          </a:prstGeom>
          <a:noFill/>
        </p:spPr>
      </p:pic>
      <p:sp>
        <p:nvSpPr>
          <p:cNvPr id="8" name="Téglalap 7"/>
          <p:cNvSpPr/>
          <p:nvPr/>
        </p:nvSpPr>
        <p:spPr>
          <a:xfrm>
            <a:off x="3224808" y="188640"/>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áblázat 6"/>
          <p:cNvGraphicFramePr>
            <a:graphicFrameLocks noGrp="1"/>
          </p:cNvGraphicFramePr>
          <p:nvPr/>
        </p:nvGraphicFramePr>
        <p:xfrm>
          <a:off x="1651000" y="3246119"/>
          <a:ext cx="6604000" cy="365760"/>
        </p:xfrm>
        <a:graphic>
          <a:graphicData uri="http://schemas.openxmlformats.org/drawingml/2006/table">
            <a:tbl>
              <a:tblPr/>
              <a:tblGrid>
                <a:gridCol w="6604000"/>
              </a:tblGrid>
              <a:tr h="0">
                <a:tc>
                  <a:txBody>
                    <a:bodyPr/>
                    <a:lstStyle/>
                    <a:p>
                      <a:pPr fontAlgn="t"/>
                      <a:endParaRPr lang="en-GB" dirty="0"/>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358401" name="Rectangle 1"/>
          <p:cNvSpPr>
            <a:spLocks noChangeArrowheads="1"/>
          </p:cNvSpPr>
          <p:nvPr/>
        </p:nvSpPr>
        <p:spPr bwMode="auto">
          <a:xfrm>
            <a:off x="488504" y="1700808"/>
            <a:ext cx="531304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Like any other scale up process, usually the </a:t>
            </a:r>
            <a:r>
              <a:rPr kumimoji="0" lang="en-US" sz="2000" b="1" i="0" u="sng" strike="noStrike" cap="none" normalizeH="0" baseline="0" dirty="0" smtClean="0">
                <a:ln>
                  <a:noFill/>
                </a:ln>
                <a:solidFill>
                  <a:srgbClr val="CC3300"/>
                </a:solidFill>
                <a:effectLst/>
                <a:latin typeface="Arial" pitchFamily="34" charset="0"/>
                <a:cs typeface="Arial" pitchFamily="34" charset="0"/>
              </a:rPr>
              <a:t>seed culture </a:t>
            </a:r>
            <a:r>
              <a:rPr kumimoji="0" lang="en-US" sz="2000" b="1" i="0" u="none" strike="noStrike" cap="none" normalizeH="0" baseline="0" dirty="0" smtClean="0">
                <a:ln>
                  <a:noFill/>
                </a:ln>
                <a:solidFill>
                  <a:srgbClr val="CC3300"/>
                </a:solidFill>
                <a:effectLst/>
                <a:latin typeface="Arial" pitchFamily="34" charset="0"/>
                <a:cs typeface="Arial" pitchFamily="34" charset="0"/>
              </a:rPr>
              <a:t>is developed first in the lab by the addition of </a:t>
            </a:r>
            <a:r>
              <a:rPr kumimoji="0" lang="en-US" sz="2000" b="1" i="1" u="none" strike="noStrike" cap="none" normalizeH="0" baseline="0" dirty="0" err="1" smtClean="0">
                <a:ln>
                  <a:noFill/>
                </a:ln>
                <a:solidFill>
                  <a:srgbClr val="CC3300"/>
                </a:solidFill>
                <a:effectLst/>
                <a:latin typeface="Arial" pitchFamily="34" charset="0"/>
                <a:cs typeface="Arial" pitchFamily="34" charset="0"/>
              </a:rPr>
              <a:t>Penicillium</a:t>
            </a:r>
            <a:r>
              <a:rPr kumimoji="0" lang="en-US" sz="2000" b="1" i="0" u="none" strike="noStrike" cap="none" normalizeH="0" baseline="0" dirty="0" smtClean="0">
                <a:ln>
                  <a:noFill/>
                </a:ln>
                <a:solidFill>
                  <a:srgbClr val="CC3300"/>
                </a:solidFill>
                <a:effectLst/>
                <a:latin typeface="Arial" pitchFamily="34" charset="0"/>
                <a:cs typeface="Arial" pitchFamily="34" charset="0"/>
              </a:rPr>
              <a:t> spores into a liquid medium.</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When it has grown to the acceptable amount, it will be inoculated into the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fermenter</a:t>
            </a:r>
            <a:r>
              <a:rPr kumimoji="0" lang="en-US" sz="2000" b="1" i="0" u="none" strike="noStrike" cap="none" normalizeH="0" baseline="0" dirty="0" smtClean="0">
                <a:ln>
                  <a:noFill/>
                </a:ln>
                <a:solidFill>
                  <a:srgbClr val="CC3300"/>
                </a:solidFill>
                <a:effectLst/>
                <a:latin typeface="Arial" pitchFamily="34" charset="0"/>
                <a:cs typeface="Arial" pitchFamily="34" charset="0"/>
              </a:rPr>
              <a: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In some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cases,the</a:t>
            </a:r>
            <a:r>
              <a:rPr kumimoji="0" lang="en-US" sz="2000" b="1" i="0" u="none" strike="noStrike" cap="none" normalizeH="0" baseline="0" dirty="0" smtClean="0">
                <a:ln>
                  <a:noFill/>
                </a:ln>
                <a:solidFill>
                  <a:srgbClr val="CC3300"/>
                </a:solidFill>
                <a:effectLst/>
                <a:latin typeface="Arial" pitchFamily="34" charset="0"/>
                <a:cs typeface="Arial" pitchFamily="34" charset="0"/>
              </a:rPr>
              <a:t> spores are directly inoculated into the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fermenter</a:t>
            </a:r>
            <a:r>
              <a:rPr kumimoji="0" lang="en-US" sz="2000" b="1" i="0" u="none" strike="noStrike" cap="none" normalizeH="0" baseline="0" dirty="0" smtClean="0">
                <a:ln>
                  <a:noFill/>
                </a:ln>
                <a:solidFill>
                  <a:srgbClr val="CC3300"/>
                </a:solidFill>
                <a:effectLst/>
                <a:latin typeface="Arial" pitchFamily="34" charset="0"/>
                <a:cs typeface="Arial" pitchFamily="34" charset="0"/>
              </a:rPr>
              <a:t>. </a:t>
            </a:r>
          </a:p>
        </p:txBody>
      </p:sp>
      <p:pic>
        <p:nvPicPr>
          <p:cNvPr id="358402" name="Picture 2" descr="Penicilium_2.jpg"/>
          <p:cNvPicPr>
            <a:picLocks noChangeAspect="1" noChangeArrowheads="1"/>
          </p:cNvPicPr>
          <p:nvPr/>
        </p:nvPicPr>
        <p:blipFill>
          <a:blip r:embed="rId2" cstate="print"/>
          <a:srcRect/>
          <a:stretch>
            <a:fillRect/>
          </a:stretch>
        </p:blipFill>
        <p:spPr bwMode="auto">
          <a:xfrm>
            <a:off x="5601072" y="1772816"/>
            <a:ext cx="3916582" cy="3456384"/>
          </a:xfrm>
          <a:prstGeom prst="rect">
            <a:avLst/>
          </a:prstGeom>
          <a:noFill/>
        </p:spPr>
      </p:pic>
      <p:sp>
        <p:nvSpPr>
          <p:cNvPr id="10" name="Téglalap 9"/>
          <p:cNvSpPr/>
          <p:nvPr/>
        </p:nvSpPr>
        <p:spPr>
          <a:xfrm>
            <a:off x="3224808" y="188640"/>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4"/>
          <p:cNvGrpSpPr/>
          <p:nvPr/>
        </p:nvGrpSpPr>
        <p:grpSpPr>
          <a:xfrm>
            <a:off x="560512" y="260648"/>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7" name="Ellipszis 6"/>
          <p:cNvSpPr/>
          <p:nvPr/>
        </p:nvSpPr>
        <p:spPr bwMode="auto">
          <a:xfrm>
            <a:off x="4016896" y="1988840"/>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1" name="Rectangle 1"/>
          <p:cNvSpPr>
            <a:spLocks noChangeArrowheads="1"/>
          </p:cNvSpPr>
          <p:nvPr/>
        </p:nvSpPr>
        <p:spPr bwMode="auto">
          <a:xfrm>
            <a:off x="272480" y="898848"/>
            <a:ext cx="518457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sng" strike="noStrike" cap="none" normalizeH="0" baseline="0" dirty="0" smtClean="0">
                <a:ln>
                  <a:noFill/>
                </a:ln>
                <a:solidFill>
                  <a:srgbClr val="CC3300"/>
                </a:solidFill>
                <a:effectLst/>
                <a:latin typeface="Arial" pitchFamily="34" charset="0"/>
                <a:cs typeface="Arial" pitchFamily="34" charset="0"/>
              </a:rPr>
              <a:t>Fermentation</a:t>
            </a:r>
            <a:r>
              <a:rPr kumimoji="0" lang="en-US" sz="2000" b="1" i="0" u="none" strike="noStrike" cap="none" normalizeH="0" baseline="0" dirty="0" smtClean="0">
                <a:ln>
                  <a:noFill/>
                </a:ln>
                <a:solidFill>
                  <a:srgbClr val="CC3300"/>
                </a:solidFill>
                <a:effectLst/>
                <a:latin typeface="Arial" pitchFamily="34" charset="0"/>
                <a:cs typeface="Arial" pitchFamily="34" charset="0"/>
              </a:rPr>
              <a:t> for penicillin is usually done in the fed-batch mode as glucose must not be added in high amounts at the beginning of growth which will result in low yield of penicillin production as excessive glucose inhibit penicillin production</a:t>
            </a:r>
            <a:r>
              <a:rPr kumimoji="0" lang="hu-HU" sz="2000" b="1" i="0" u="none" strike="noStrike" cap="none" normalizeH="0" baseline="0" dirty="0" smtClean="0">
                <a:ln>
                  <a:noFill/>
                </a:ln>
                <a:solidFill>
                  <a:srgbClr val="CC3300"/>
                </a:solidFill>
                <a:effectLst/>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The typical fermentation conditions for the </a:t>
            </a:r>
            <a:r>
              <a:rPr kumimoji="0" lang="en-US" sz="2000" b="1" i="1" u="none" strike="noStrike" cap="none" normalizeH="0" baseline="0" dirty="0" err="1" smtClean="0">
                <a:ln>
                  <a:noFill/>
                </a:ln>
                <a:solidFill>
                  <a:srgbClr val="CC3300"/>
                </a:solidFill>
                <a:effectLst/>
                <a:latin typeface="Arial" pitchFamily="34" charset="0"/>
                <a:cs typeface="Arial" pitchFamily="34" charset="0"/>
              </a:rPr>
              <a:t>Penicllium</a:t>
            </a:r>
            <a:r>
              <a:rPr kumimoji="0" lang="en-US" sz="2000" b="1" i="0" u="none" strike="noStrike" cap="none" normalizeH="0" baseline="0" dirty="0" smtClean="0">
                <a:ln>
                  <a:noFill/>
                </a:ln>
                <a:solidFill>
                  <a:srgbClr val="CC3300"/>
                </a:solidFill>
                <a:effectLst/>
                <a:latin typeface="Arial" pitchFamily="34" charset="0"/>
                <a:cs typeface="Arial" pitchFamily="34" charset="0"/>
              </a:rPr>
              <a:t> mold, usually requires temperatures at 20-24oC</a:t>
            </a:r>
            <a:r>
              <a:rPr kumimoji="0" lang="hu-HU" sz="2000" b="1" i="0" u="none" strike="noStrike" cap="none" normalizeH="0" baseline="0" dirty="0" smtClean="0">
                <a:ln>
                  <a:noFill/>
                </a:ln>
                <a:solidFill>
                  <a:srgbClr val="CC3300"/>
                </a:solidFill>
                <a:effectLst/>
                <a:latin typeface="Arial" pitchFamily="34" charset="0"/>
                <a:cs typeface="Arial" pitchFamily="34" charset="0"/>
              </a:rPr>
              <a:t> </a:t>
            </a:r>
            <a:r>
              <a:rPr kumimoji="0" lang="en-US" sz="2000" b="1" i="0" u="none" strike="noStrike" cap="none" normalizeH="0" baseline="0" dirty="0" smtClean="0">
                <a:ln>
                  <a:noFill/>
                </a:ln>
                <a:solidFill>
                  <a:srgbClr val="CC3300"/>
                </a:solidFill>
                <a:effectLst/>
                <a:latin typeface="Arial" pitchFamily="34" charset="0"/>
                <a:cs typeface="Arial" pitchFamily="34" charset="0"/>
              </a:rPr>
              <a:t>while pH conditions are kept in between 6.0 to 6.5.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The impeller is necessary to mix the culture evenly throughout the culture medium, fungal cells are much hardy and they are able to handle rotation speed of around 200rpm. </a:t>
            </a:r>
          </a:p>
        </p:txBody>
      </p:sp>
      <p:pic>
        <p:nvPicPr>
          <p:cNvPr id="363522" name="Picture 2" descr="Fermenters.jpg"/>
          <p:cNvPicPr>
            <a:picLocks noChangeAspect="1" noChangeArrowheads="1"/>
          </p:cNvPicPr>
          <p:nvPr/>
        </p:nvPicPr>
        <p:blipFill>
          <a:blip r:embed="rId2" cstate="print"/>
          <a:srcRect/>
          <a:stretch>
            <a:fillRect/>
          </a:stretch>
        </p:blipFill>
        <p:spPr bwMode="auto">
          <a:xfrm>
            <a:off x="5697754" y="1916832"/>
            <a:ext cx="4002200" cy="3012182"/>
          </a:xfrm>
          <a:prstGeom prst="rect">
            <a:avLst/>
          </a:prstGeom>
          <a:noFill/>
        </p:spPr>
      </p:pic>
      <p:sp>
        <p:nvSpPr>
          <p:cNvPr id="9" name="Téglalap 8"/>
          <p:cNvSpPr/>
          <p:nvPr/>
        </p:nvSpPr>
        <p:spPr>
          <a:xfrm>
            <a:off x="3368824" y="260648"/>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4"/>
          <p:cNvGrpSpPr/>
          <p:nvPr/>
        </p:nvGrpSpPr>
        <p:grpSpPr>
          <a:xfrm>
            <a:off x="560512" y="260648"/>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7" name="Ellipszis 6"/>
          <p:cNvSpPr/>
          <p:nvPr/>
        </p:nvSpPr>
        <p:spPr bwMode="auto">
          <a:xfrm>
            <a:off x="6321152" y="1988840"/>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3440832" y="404664"/>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graphicFrame>
        <p:nvGraphicFramePr>
          <p:cNvPr id="4" name="Táblázat 3"/>
          <p:cNvGraphicFramePr>
            <a:graphicFrameLocks noGrp="1"/>
          </p:cNvGraphicFramePr>
          <p:nvPr/>
        </p:nvGraphicFramePr>
        <p:xfrm>
          <a:off x="1651000" y="3246119"/>
          <a:ext cx="6604000" cy="365760"/>
        </p:xfrm>
        <a:graphic>
          <a:graphicData uri="http://schemas.openxmlformats.org/drawingml/2006/table">
            <a:tbl>
              <a:tblPr/>
              <a:tblGrid>
                <a:gridCol w="6604000"/>
              </a:tblGrid>
              <a:tr h="0">
                <a:tc>
                  <a:txBody>
                    <a:bodyPr/>
                    <a:lstStyle/>
                    <a:p>
                      <a:pPr fontAlgn="t"/>
                      <a:endParaRPr lang="en-GB" dirty="0"/>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325633" name="Rectangle 1"/>
          <p:cNvSpPr>
            <a:spLocks noChangeArrowheads="1"/>
          </p:cNvSpPr>
          <p:nvPr/>
        </p:nvSpPr>
        <p:spPr bwMode="auto">
          <a:xfrm>
            <a:off x="776536" y="1052736"/>
            <a:ext cx="475252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Filtration is necessary to </a:t>
            </a:r>
            <a:r>
              <a:rPr kumimoji="0" lang="en-US" sz="2000" b="1" i="0" u="sng" strike="noStrike" cap="none" normalizeH="0" baseline="0" dirty="0" smtClean="0">
                <a:ln>
                  <a:noFill/>
                </a:ln>
                <a:solidFill>
                  <a:srgbClr val="CC3300"/>
                </a:solidFill>
                <a:effectLst/>
                <a:latin typeface="Arial" pitchFamily="34" charset="0"/>
                <a:cs typeface="Arial" pitchFamily="34" charset="0"/>
              </a:rPr>
              <a:t>remove the biomass</a:t>
            </a:r>
            <a:r>
              <a:rPr kumimoji="0" lang="en-US" sz="2000" b="1" i="0" u="none" strike="noStrike" cap="none" normalizeH="0" baseline="0" dirty="0" smtClean="0">
                <a:ln>
                  <a:noFill/>
                </a:ln>
                <a:solidFill>
                  <a:srgbClr val="CC3300"/>
                </a:solidFill>
                <a:effectLst/>
                <a:latin typeface="Arial" pitchFamily="34" charset="0"/>
                <a:cs typeface="Arial" pitchFamily="34" charset="0"/>
              </a:rPr>
              <a:t> from the culture such as the fungus and other impurities away from the medium which contains the penicillin product.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000" b="1" i="0" u="none" strike="noStrike" cap="none" normalizeH="0" baseline="0" dirty="0" smtClean="0">
                <a:ln>
                  <a:noFill/>
                </a:ln>
                <a:solidFill>
                  <a:srgbClr val="CC3300"/>
                </a:solidFill>
                <a:effectLst/>
                <a:latin typeface="Arial" pitchFamily="34" charset="0"/>
                <a:cs typeface="Arial" pitchFamily="34" charset="0"/>
              </a:rPr>
              <a:t>T</a:t>
            </a:r>
            <a:r>
              <a:rPr kumimoji="0" lang="en-US" sz="2000" b="1" i="0" u="none" strike="noStrike" cap="none" normalizeH="0" baseline="0" dirty="0" smtClean="0">
                <a:ln>
                  <a:noFill/>
                </a:ln>
                <a:solidFill>
                  <a:srgbClr val="CC3300"/>
                </a:solidFill>
                <a:effectLst/>
                <a:latin typeface="Arial" pitchFamily="34" charset="0"/>
                <a:cs typeface="Arial" pitchFamily="34" charset="0"/>
              </a:rPr>
              <a:t>he Rotary vacuum filter is commonly employed as it able to run in continuous mode in any large scale operations.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u-HU" sz="2000" b="1" i="0" u="none" strike="noStrike" cap="none" normalizeH="0" baseline="0" dirty="0" smtClean="0">
                <a:ln>
                  <a:noFill/>
                </a:ln>
                <a:solidFill>
                  <a:srgbClr val="CC3300"/>
                </a:solidFill>
                <a:effectLst/>
                <a:latin typeface="Arial" pitchFamily="34" charset="0"/>
                <a:cs typeface="Arial" pitchFamily="34" charset="0"/>
              </a:rPr>
              <a:t>N</a:t>
            </a:r>
            <a:r>
              <a:rPr kumimoji="0" lang="en-US" sz="2000" b="1" i="0" u="none" strike="noStrike" cap="none" normalizeH="0" baseline="0" dirty="0" smtClean="0">
                <a:ln>
                  <a:noFill/>
                </a:ln>
                <a:solidFill>
                  <a:srgbClr val="CC3300"/>
                </a:solidFill>
                <a:effectLst/>
                <a:latin typeface="Arial" pitchFamily="34" charset="0"/>
                <a:cs typeface="Arial" pitchFamily="34" charset="0"/>
              </a:rPr>
              <a:t>on-</a:t>
            </a:r>
            <a:r>
              <a:rPr kumimoji="0" lang="en-US" sz="2000" b="1" i="0" u="none" strike="noStrike" cap="none" normalizeH="0" baseline="0" dirty="0" err="1" smtClean="0">
                <a:ln>
                  <a:noFill/>
                </a:ln>
                <a:solidFill>
                  <a:srgbClr val="CC3300"/>
                </a:solidFill>
                <a:effectLst/>
                <a:latin typeface="Arial" pitchFamily="34" charset="0"/>
                <a:cs typeface="Arial" pitchFamily="34" charset="0"/>
              </a:rPr>
              <a:t>oxidising</a:t>
            </a:r>
            <a:r>
              <a:rPr kumimoji="0" lang="en-US" sz="2000" b="1" i="0" u="none" strike="noStrike" cap="none" normalizeH="0" baseline="0" dirty="0" smtClean="0">
                <a:ln>
                  <a:noFill/>
                </a:ln>
                <a:solidFill>
                  <a:srgbClr val="CC3300"/>
                </a:solidFill>
                <a:effectLst/>
                <a:latin typeface="Arial" pitchFamily="34" charset="0"/>
                <a:cs typeface="Arial" pitchFamily="34" charset="0"/>
              </a:rPr>
              <a:t> acid such as phosphoric acid are introduced </a:t>
            </a:r>
            <a:r>
              <a:rPr kumimoji="0" lang="hu-HU" sz="2000" b="1" i="0" u="none" strike="noStrike" cap="none" normalizeH="0" baseline="0" dirty="0" smtClean="0">
                <a:ln>
                  <a:noFill/>
                </a:ln>
                <a:solidFill>
                  <a:srgbClr val="CC3300"/>
                </a:solidFill>
                <a:effectLst/>
                <a:latin typeface="Arial" pitchFamily="34" charset="0"/>
                <a:cs typeface="Arial" pitchFamily="34" charset="0"/>
              </a:rPr>
              <a:t>i</a:t>
            </a:r>
            <a:r>
              <a:rPr kumimoji="0" lang="en-US" sz="2000" b="1" i="0" u="none" strike="noStrike" cap="none" normalizeH="0" baseline="0" dirty="0" smtClean="0">
                <a:ln>
                  <a:noFill/>
                </a:ln>
                <a:solidFill>
                  <a:srgbClr val="CC3300"/>
                </a:solidFill>
                <a:effectLst/>
                <a:latin typeface="Arial" pitchFamily="34" charset="0"/>
                <a:cs typeface="Arial" pitchFamily="34" charset="0"/>
              </a:rPr>
              <a:t>n order to prevent loss of activity of penicillin, the pH of the extraction should be maintained at 6.0-6.5. </a:t>
            </a:r>
          </a:p>
        </p:txBody>
      </p:sp>
      <p:pic>
        <p:nvPicPr>
          <p:cNvPr id="325634" name="Picture 2" descr="Rotary_vacuum_filter.jpg"/>
          <p:cNvPicPr>
            <a:picLocks noChangeAspect="1" noChangeArrowheads="1"/>
          </p:cNvPicPr>
          <p:nvPr/>
        </p:nvPicPr>
        <p:blipFill>
          <a:blip r:embed="rId2" cstate="print"/>
          <a:srcRect/>
          <a:stretch>
            <a:fillRect/>
          </a:stretch>
        </p:blipFill>
        <p:spPr bwMode="auto">
          <a:xfrm>
            <a:off x="5673080" y="2204864"/>
            <a:ext cx="3384376" cy="210380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áblázat 2"/>
          <p:cNvGraphicFramePr>
            <a:graphicFrameLocks noGrp="1"/>
          </p:cNvGraphicFramePr>
          <p:nvPr/>
        </p:nvGraphicFramePr>
        <p:xfrm>
          <a:off x="1651000" y="3246119"/>
          <a:ext cx="6604000" cy="365760"/>
        </p:xfrm>
        <a:graphic>
          <a:graphicData uri="http://schemas.openxmlformats.org/drawingml/2006/table">
            <a:tbl>
              <a:tblPr/>
              <a:tblGrid>
                <a:gridCol w="6604000"/>
              </a:tblGrid>
              <a:tr h="0">
                <a:tc>
                  <a:txBody>
                    <a:bodyPr/>
                    <a:lstStyle/>
                    <a:p>
                      <a:pPr fontAlgn="t"/>
                      <a:endParaRPr lang="en-GB" dirty="0"/>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326657" name="Rectangle 1"/>
          <p:cNvSpPr>
            <a:spLocks noChangeArrowheads="1"/>
          </p:cNvSpPr>
          <p:nvPr/>
        </p:nvSpPr>
        <p:spPr bwMode="auto">
          <a:xfrm>
            <a:off x="992560" y="1412776"/>
            <a:ext cx="401689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hu-HU" sz="2000" b="1" dirty="0" smtClean="0">
                <a:solidFill>
                  <a:srgbClr val="CC3300"/>
                </a:solidFill>
                <a:latin typeface="Arial" pitchFamily="34" charset="0"/>
                <a:cs typeface="Arial" pitchFamily="34" charset="0"/>
              </a:rPr>
              <a:t>I</a:t>
            </a:r>
            <a:r>
              <a:rPr kumimoji="0" lang="en-US" sz="2000" b="1" i="0" u="none" strike="noStrike" cap="none" normalizeH="0" baseline="0" dirty="0" smtClean="0">
                <a:ln>
                  <a:noFill/>
                </a:ln>
                <a:solidFill>
                  <a:srgbClr val="CC3300"/>
                </a:solidFill>
                <a:effectLst/>
                <a:latin typeface="Arial" pitchFamily="34" charset="0"/>
                <a:cs typeface="Arial" pitchFamily="34" charset="0"/>
              </a:rPr>
              <a:t>n order to dissolve the penicillin present in the filtrate, </a:t>
            </a:r>
            <a:r>
              <a:rPr kumimoji="0" lang="en-US" sz="2000" b="1" i="0" u="sng" strike="noStrike" cap="none" normalizeH="0" baseline="0" dirty="0" smtClean="0">
                <a:ln>
                  <a:noFill/>
                </a:ln>
                <a:solidFill>
                  <a:srgbClr val="CC3300"/>
                </a:solidFill>
                <a:effectLst/>
                <a:latin typeface="Arial" pitchFamily="34" charset="0"/>
                <a:cs typeface="Arial" pitchFamily="34" charset="0"/>
              </a:rPr>
              <a:t>organic solvents </a:t>
            </a:r>
            <a:r>
              <a:rPr kumimoji="0" lang="en-US" sz="2000" b="1" i="0" u="none" strike="noStrike" cap="none" normalizeH="0" baseline="0" dirty="0" smtClean="0">
                <a:ln>
                  <a:noFill/>
                </a:ln>
                <a:solidFill>
                  <a:srgbClr val="CC3300"/>
                </a:solidFill>
                <a:effectLst/>
                <a:latin typeface="Arial" pitchFamily="34" charset="0"/>
                <a:cs typeface="Arial" pitchFamily="34" charset="0"/>
              </a:rPr>
              <a:t>such as amyl acetate or butyl acetate are use as they dissolve penicillin much better than water at physiological </a:t>
            </a:r>
            <a:r>
              <a:rPr kumimoji="0" lang="en-US" sz="2000" b="1" i="0" u="none" strike="noStrike" cap="none" normalizeH="0" baseline="0" dirty="0" err="1" smtClean="0">
                <a:ln>
                  <a:noFill/>
                </a:ln>
                <a:solidFill>
                  <a:srgbClr val="CC3300"/>
                </a:solidFill>
                <a:effectLst/>
                <a:latin typeface="Arial" pitchFamily="34" charset="0"/>
                <a:cs typeface="Arial" pitchFamily="34" charset="0"/>
              </a:rPr>
              <a:t>pH.</a:t>
            </a:r>
            <a:r>
              <a:rPr kumimoji="0" lang="en-US" sz="2000" b="1" i="0" u="none" strike="noStrike" cap="none" normalizeH="0" baseline="0" dirty="0" smtClean="0">
                <a:ln>
                  <a:noFill/>
                </a:ln>
                <a:solidFill>
                  <a:srgbClr val="CC3300"/>
                </a:solidFill>
                <a:effectLst/>
                <a:latin typeface="Arial" pitchFamily="34" charset="0"/>
                <a:cs typeface="Arial" pitchFamily="34" charset="0"/>
              </a:rPr>
              <a: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At this point, penicillin is present in the solution and any other solids will be considered as waste. </a:t>
            </a:r>
          </a:p>
        </p:txBody>
      </p:sp>
      <p:pic>
        <p:nvPicPr>
          <p:cNvPr id="326658" name="Picture 2" descr="solvent.jpg"/>
          <p:cNvPicPr>
            <a:picLocks noChangeAspect="1" noChangeArrowheads="1"/>
          </p:cNvPicPr>
          <p:nvPr/>
        </p:nvPicPr>
        <p:blipFill>
          <a:blip r:embed="rId2" cstate="print"/>
          <a:srcRect/>
          <a:stretch>
            <a:fillRect/>
          </a:stretch>
        </p:blipFill>
        <p:spPr bwMode="auto">
          <a:xfrm>
            <a:off x="5889104" y="1556792"/>
            <a:ext cx="2561355" cy="3438922"/>
          </a:xfrm>
          <a:prstGeom prst="rect">
            <a:avLst/>
          </a:prstGeom>
          <a:noFill/>
        </p:spPr>
      </p:pic>
      <p:sp>
        <p:nvSpPr>
          <p:cNvPr id="6" name="Téglalap 5"/>
          <p:cNvSpPr/>
          <p:nvPr/>
        </p:nvSpPr>
        <p:spPr>
          <a:xfrm>
            <a:off x="3368824" y="332656"/>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4"/>
          <p:cNvGrpSpPr/>
          <p:nvPr/>
        </p:nvGrpSpPr>
        <p:grpSpPr>
          <a:xfrm>
            <a:off x="560512" y="260648"/>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7" name="Ellipszis 6"/>
          <p:cNvSpPr/>
          <p:nvPr/>
        </p:nvSpPr>
        <p:spPr bwMode="auto">
          <a:xfrm>
            <a:off x="6249144" y="3284984"/>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10" name="Ellipszis 9"/>
          <p:cNvSpPr/>
          <p:nvPr/>
        </p:nvSpPr>
        <p:spPr bwMode="auto">
          <a:xfrm>
            <a:off x="3872880" y="3429000"/>
            <a:ext cx="1440160" cy="1368152"/>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11" name="Ellipszis 10"/>
          <p:cNvSpPr/>
          <p:nvPr/>
        </p:nvSpPr>
        <p:spPr bwMode="auto">
          <a:xfrm>
            <a:off x="2432720" y="4077072"/>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1"/>
          <p:cNvSpPr>
            <a:spLocks noChangeArrowheads="1"/>
          </p:cNvSpPr>
          <p:nvPr/>
        </p:nvSpPr>
        <p:spPr bwMode="auto">
          <a:xfrm>
            <a:off x="272480" y="908720"/>
            <a:ext cx="5976664"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hu-HU" sz="2000" b="1" i="0" u="none" strike="noStrike" cap="none" normalizeH="0" baseline="0" dirty="0" smtClean="0">
                <a:ln>
                  <a:noFill/>
                </a:ln>
                <a:solidFill>
                  <a:srgbClr val="CC3300"/>
                </a:solidFill>
                <a:effectLst/>
                <a:latin typeface="Arial" pitchFamily="34" charset="0"/>
                <a:cs typeface="Arial" pitchFamily="34" charset="0"/>
              </a:rPr>
              <a:t>P</a:t>
            </a:r>
            <a:r>
              <a:rPr kumimoji="0" lang="en-US" sz="2000" b="1" i="0" u="none" strike="noStrike" cap="none" normalizeH="0" baseline="0" dirty="0" err="1" smtClean="0">
                <a:ln>
                  <a:noFill/>
                </a:ln>
                <a:solidFill>
                  <a:srgbClr val="CC3300"/>
                </a:solidFill>
                <a:effectLst/>
                <a:latin typeface="Arial" pitchFamily="34" charset="0"/>
                <a:cs typeface="Arial" pitchFamily="34" charset="0"/>
              </a:rPr>
              <a:t>enicillin</a:t>
            </a:r>
            <a:r>
              <a:rPr kumimoji="0" lang="en-US" sz="2000" b="1" i="0" u="none" strike="noStrike" cap="none" normalizeH="0" baseline="0" dirty="0" smtClean="0">
                <a:ln>
                  <a:noFill/>
                </a:ln>
                <a:solidFill>
                  <a:srgbClr val="CC3300"/>
                </a:solidFill>
                <a:effectLst/>
                <a:latin typeface="Arial" pitchFamily="34" charset="0"/>
                <a:cs typeface="Arial" pitchFamily="34" charset="0"/>
              </a:rPr>
              <a:t> dissolve in the solvent will now undergo a </a:t>
            </a:r>
            <a:r>
              <a:rPr kumimoji="0" lang="en-US" sz="2000" b="1" i="0" u="sng" strike="noStrike" cap="none" normalizeH="0" baseline="0" dirty="0" smtClean="0">
                <a:ln>
                  <a:noFill/>
                </a:ln>
                <a:solidFill>
                  <a:srgbClr val="CC3300"/>
                </a:solidFill>
                <a:effectLst/>
                <a:latin typeface="Arial" pitchFamily="34" charset="0"/>
                <a:cs typeface="Arial" pitchFamily="34" charset="0"/>
              </a:rPr>
              <a:t>series of extraction </a:t>
            </a:r>
            <a:r>
              <a:rPr kumimoji="0" lang="en-US" sz="2000" b="1" i="0" u="none" strike="noStrike" cap="none" normalizeH="0" baseline="0" dirty="0" smtClean="0">
                <a:ln>
                  <a:noFill/>
                </a:ln>
                <a:solidFill>
                  <a:srgbClr val="CC3300"/>
                </a:solidFill>
                <a:effectLst/>
                <a:latin typeface="Arial" pitchFamily="34" charset="0"/>
                <a:cs typeface="Arial" pitchFamily="34" charset="0"/>
              </a:rPr>
              <a:t>process to obtain better purity of the penicillin product.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The acetate solution is first mixed with a phosphate buffer, followed by a chloroform solution, and mixed again with a phosphate buffer and finally in an ether solution.</a:t>
            </a:r>
            <a:endParaRPr lang="hu-HU" sz="2000" b="1" dirty="0" smtClean="0">
              <a:solidFill>
                <a:srgbClr val="CC33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 Penicillin is present in high concentration in the ether solution and it will be mixed with a solution of sodium bicarbonate to obtain the penicillin-sodium salt, which allow penicillin to be stored in a stable powder form at room temperature. The penicillin-sodium salt is obtained from the liquid material by basket centrifugation, in which solids are easily removed</a:t>
            </a:r>
            <a:r>
              <a:rPr kumimoji="0" lang="en-US" sz="1200" b="0" i="0" u="none" strike="noStrike" cap="none" normalizeH="0" baseline="0" dirty="0" smtClean="0">
                <a:ln>
                  <a:noFill/>
                </a:ln>
                <a:solidFill>
                  <a:srgbClr val="000000"/>
                </a:solidFill>
                <a:effectLst/>
                <a:latin typeface="Arial" pitchFamily="34" charset="0"/>
                <a:cs typeface="Arial" pitchFamily="34" charset="0"/>
              </a:rPr>
              <a:t>. </a:t>
            </a:r>
            <a:endParaRPr kumimoji="0" lang="en-US" sz="34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28706" name="Picture 2" descr="Batch_extraction.jpg"/>
          <p:cNvPicPr>
            <a:picLocks noChangeAspect="1" noChangeArrowheads="1"/>
          </p:cNvPicPr>
          <p:nvPr/>
        </p:nvPicPr>
        <p:blipFill>
          <a:blip r:embed="rId2" cstate="print"/>
          <a:srcRect/>
          <a:stretch>
            <a:fillRect/>
          </a:stretch>
        </p:blipFill>
        <p:spPr bwMode="auto">
          <a:xfrm>
            <a:off x="6537176" y="836712"/>
            <a:ext cx="2350584" cy="2684367"/>
          </a:xfrm>
          <a:prstGeom prst="rect">
            <a:avLst/>
          </a:prstGeom>
          <a:noFill/>
        </p:spPr>
      </p:pic>
      <p:pic>
        <p:nvPicPr>
          <p:cNvPr id="328708" name="Picture 4" descr="basket_centrifuge.JPG"/>
          <p:cNvPicPr>
            <a:picLocks noChangeAspect="1" noChangeArrowheads="1"/>
          </p:cNvPicPr>
          <p:nvPr/>
        </p:nvPicPr>
        <p:blipFill>
          <a:blip r:embed="rId3" cstate="print"/>
          <a:srcRect/>
          <a:stretch>
            <a:fillRect/>
          </a:stretch>
        </p:blipFill>
        <p:spPr bwMode="auto">
          <a:xfrm>
            <a:off x="6537176" y="4005064"/>
            <a:ext cx="2331817" cy="2232289"/>
          </a:xfrm>
          <a:prstGeom prst="rect">
            <a:avLst/>
          </a:prstGeom>
          <a:noFill/>
        </p:spPr>
      </p:pic>
      <p:sp>
        <p:nvSpPr>
          <p:cNvPr id="7" name="Téglalap 6"/>
          <p:cNvSpPr/>
          <p:nvPr/>
        </p:nvSpPr>
        <p:spPr>
          <a:xfrm>
            <a:off x="1640632" y="260648"/>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4"/>
          <p:cNvGrpSpPr/>
          <p:nvPr/>
        </p:nvGrpSpPr>
        <p:grpSpPr>
          <a:xfrm>
            <a:off x="488504" y="188640"/>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10" name="Ellipszis 9"/>
          <p:cNvSpPr/>
          <p:nvPr/>
        </p:nvSpPr>
        <p:spPr bwMode="auto">
          <a:xfrm>
            <a:off x="776536" y="3861048"/>
            <a:ext cx="1440160" cy="1368152"/>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Dia számának helye 4"/>
          <p:cNvSpPr txBox="1">
            <a:spLocks noGrp="1"/>
          </p:cNvSpPr>
          <p:nvPr/>
        </p:nvSpPr>
        <p:spPr bwMode="auto">
          <a:xfrm>
            <a:off x="7099300" y="6245225"/>
            <a:ext cx="2311400" cy="476250"/>
          </a:xfrm>
          <a:prstGeom prst="rect">
            <a:avLst/>
          </a:prstGeom>
          <a:noFill/>
          <a:ln w="9525">
            <a:noFill/>
            <a:miter lim="800000"/>
            <a:headEnd/>
            <a:tailEnd/>
          </a:ln>
        </p:spPr>
        <p:txBody>
          <a:bodyPr/>
          <a:lstStyle/>
          <a:p>
            <a:pPr algn="r"/>
            <a:fld id="{384D9988-38AD-4F00-85DD-1632E95B2399}" type="slidenum">
              <a:rPr lang="hu-HU" sz="1200">
                <a:solidFill>
                  <a:srgbClr val="CC3300"/>
                </a:solidFill>
              </a:rPr>
              <a:pPr algn="r"/>
              <a:t>2</a:t>
            </a:fld>
            <a:endParaRPr lang="hu-HU" sz="1200">
              <a:solidFill>
                <a:srgbClr val="CC3300"/>
              </a:solidFill>
            </a:endParaRPr>
          </a:p>
        </p:txBody>
      </p:sp>
      <p:sp>
        <p:nvSpPr>
          <p:cNvPr id="6" name="Szövegdoboz 5"/>
          <p:cNvSpPr txBox="1"/>
          <p:nvPr/>
        </p:nvSpPr>
        <p:spPr>
          <a:xfrm>
            <a:off x="272480" y="0"/>
            <a:ext cx="3384901" cy="461665"/>
          </a:xfrm>
          <a:prstGeom prst="rect">
            <a:avLst/>
          </a:prstGeom>
          <a:noFill/>
        </p:spPr>
        <p:txBody>
          <a:bodyPr wrap="none" rtlCol="0">
            <a:spAutoFit/>
          </a:bodyPr>
          <a:lstStyle/>
          <a:p>
            <a:r>
              <a:rPr lang="hu-HU" sz="2400" dirty="0" smtClean="0">
                <a:solidFill>
                  <a:srgbClr val="CC3300"/>
                </a:solidFill>
              </a:rPr>
              <a:t>A tananyag szerkezete:</a:t>
            </a:r>
            <a:endParaRPr lang="hu-HU" sz="2400" dirty="0">
              <a:solidFill>
                <a:srgbClr val="CC3300"/>
              </a:solidFill>
            </a:endParaRPr>
          </a:p>
        </p:txBody>
      </p:sp>
      <p:sp>
        <p:nvSpPr>
          <p:cNvPr id="5" name="Ellipszis 4"/>
          <p:cNvSpPr/>
          <p:nvPr/>
        </p:nvSpPr>
        <p:spPr bwMode="auto">
          <a:xfrm>
            <a:off x="3512840" y="4149080"/>
            <a:ext cx="2160240" cy="720080"/>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smtClean="0">
              <a:ln>
                <a:noFill/>
              </a:ln>
              <a:solidFill>
                <a:schemeClr val="tx1"/>
              </a:solidFill>
              <a:effectLst/>
              <a:latin typeface="Arial" charset="0"/>
            </a:endParaRPr>
          </a:p>
        </p:txBody>
      </p:sp>
      <p:pic>
        <p:nvPicPr>
          <p:cNvPr id="11" name="Kép 10" descr="Biotech Fishbone ver3.jpg"/>
          <p:cNvPicPr>
            <a:picLocks noChangeAspect="1"/>
          </p:cNvPicPr>
          <p:nvPr/>
        </p:nvPicPr>
        <p:blipFill>
          <a:blip r:embed="rId3" cstate="print"/>
          <a:stretch>
            <a:fillRect/>
          </a:stretch>
        </p:blipFill>
        <p:spPr>
          <a:xfrm>
            <a:off x="27653" y="548680"/>
            <a:ext cx="9850694" cy="5760640"/>
          </a:xfrm>
          <a:prstGeom prst="rect">
            <a:avLst/>
          </a:prstGeom>
        </p:spPr>
      </p:pic>
      <p:sp>
        <p:nvSpPr>
          <p:cNvPr id="7" name="Ellipszis 6"/>
          <p:cNvSpPr/>
          <p:nvPr/>
        </p:nvSpPr>
        <p:spPr bwMode="auto">
          <a:xfrm>
            <a:off x="7329264" y="2492896"/>
            <a:ext cx="2016224" cy="288032"/>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29" name="Rectangle 1"/>
          <p:cNvSpPr>
            <a:spLocks noChangeArrowheads="1"/>
          </p:cNvSpPr>
          <p:nvPr/>
        </p:nvSpPr>
        <p:spPr bwMode="auto">
          <a:xfrm>
            <a:off x="488504" y="692696"/>
            <a:ext cx="466496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sng"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Drying is necessary to remove any remaining moisture present in the powdered penicillin salt.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In </a:t>
            </a:r>
            <a:r>
              <a:rPr kumimoji="0" lang="en-US" sz="2000" b="1" i="0" u="sng" strike="noStrike" cap="none" normalizeH="0" baseline="0" dirty="0" smtClean="0">
                <a:ln>
                  <a:noFill/>
                </a:ln>
                <a:solidFill>
                  <a:srgbClr val="CC3300"/>
                </a:solidFill>
                <a:effectLst/>
                <a:latin typeface="Arial" pitchFamily="34" charset="0"/>
                <a:cs typeface="Arial" pitchFamily="34" charset="0"/>
              </a:rPr>
              <a:t>fluid bed drying</a:t>
            </a:r>
            <a:r>
              <a:rPr kumimoji="0" lang="en-US" sz="2000" b="1" i="0" u="none" strike="noStrike" cap="none" normalizeH="0" baseline="0" dirty="0" smtClean="0">
                <a:ln>
                  <a:noFill/>
                </a:ln>
                <a:solidFill>
                  <a:srgbClr val="CC3300"/>
                </a:solidFill>
                <a:effectLst/>
                <a:latin typeface="Arial" pitchFamily="34" charset="0"/>
                <a:cs typeface="Arial" pitchFamily="34" charset="0"/>
              </a:rPr>
              <a:t>, hot gas is pump in from the base of the chamber containing the powdered salt inside a vacuum chamber.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Moisture is then remove in this manner and this result in a much drier form of penicillin. </a:t>
            </a:r>
          </a:p>
        </p:txBody>
      </p:sp>
      <p:pic>
        <p:nvPicPr>
          <p:cNvPr id="329730" name="Picture 2" descr="fluid_bed_dryer.jpg"/>
          <p:cNvPicPr>
            <a:picLocks noChangeAspect="1" noChangeArrowheads="1"/>
          </p:cNvPicPr>
          <p:nvPr/>
        </p:nvPicPr>
        <p:blipFill>
          <a:blip r:embed="rId2" cstate="print"/>
          <a:srcRect/>
          <a:stretch>
            <a:fillRect/>
          </a:stretch>
        </p:blipFill>
        <p:spPr bwMode="auto">
          <a:xfrm>
            <a:off x="6321152" y="1124744"/>
            <a:ext cx="2905125" cy="4781550"/>
          </a:xfrm>
          <a:prstGeom prst="rect">
            <a:avLst/>
          </a:prstGeom>
          <a:noFill/>
        </p:spPr>
      </p:pic>
      <p:pic>
        <p:nvPicPr>
          <p:cNvPr id="329734" name="Picture 6" descr="spray_powder.jpg"/>
          <p:cNvPicPr>
            <a:picLocks noChangeAspect="1" noChangeArrowheads="1"/>
          </p:cNvPicPr>
          <p:nvPr/>
        </p:nvPicPr>
        <p:blipFill>
          <a:blip r:embed="rId3" cstate="print"/>
          <a:srcRect/>
          <a:stretch>
            <a:fillRect/>
          </a:stretch>
        </p:blipFill>
        <p:spPr bwMode="auto">
          <a:xfrm>
            <a:off x="3584848" y="4221088"/>
            <a:ext cx="1997968" cy="2156140"/>
          </a:xfrm>
          <a:prstGeom prst="rect">
            <a:avLst/>
          </a:prstGeom>
          <a:noFill/>
        </p:spPr>
      </p:pic>
      <p:sp>
        <p:nvSpPr>
          <p:cNvPr id="10" name="Téglalap 9"/>
          <p:cNvSpPr/>
          <p:nvPr/>
        </p:nvSpPr>
        <p:spPr>
          <a:xfrm>
            <a:off x="1640632" y="260648"/>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soportba foglalás 4"/>
          <p:cNvGrpSpPr/>
          <p:nvPr/>
        </p:nvGrpSpPr>
        <p:grpSpPr>
          <a:xfrm>
            <a:off x="848544" y="404664"/>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11" name="Ellipszis 10"/>
          <p:cNvSpPr/>
          <p:nvPr/>
        </p:nvSpPr>
        <p:spPr bwMode="auto">
          <a:xfrm>
            <a:off x="1280592" y="5301208"/>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áblázat 4"/>
          <p:cNvGraphicFramePr>
            <a:graphicFrameLocks noGrp="1"/>
          </p:cNvGraphicFramePr>
          <p:nvPr/>
        </p:nvGraphicFramePr>
        <p:xfrm>
          <a:off x="632520" y="5445224"/>
          <a:ext cx="4536504" cy="762000"/>
        </p:xfrm>
        <a:graphic>
          <a:graphicData uri="http://schemas.openxmlformats.org/drawingml/2006/table">
            <a:tbl>
              <a:tblPr/>
              <a:tblGrid>
                <a:gridCol w="4536504"/>
              </a:tblGrid>
              <a:tr h="146877">
                <a:tc>
                  <a:txBody>
                    <a:bodyPr/>
                    <a:lstStyle/>
                    <a:p>
                      <a:pPr fontAlgn="t"/>
                      <a:endParaRPr lang="en-GB" dirty="0"/>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r h="146877">
                <a:tc>
                  <a:txBody>
                    <a:bodyPr/>
                    <a:lstStyle/>
                    <a:p>
                      <a:pPr fontAlgn="t"/>
                      <a:r>
                        <a:rPr lang="en-GB" sz="2000" b="1" dirty="0">
                          <a:solidFill>
                            <a:srgbClr val="CC3300"/>
                          </a:solidFill>
                        </a:rPr>
                        <a:t>The White Penicillin-Sodium salt</a:t>
                      </a:r>
                    </a:p>
                  </a:txBody>
                  <a:tcPr>
                    <a:lnL w="7620" cap="flat" cmpd="sng" algn="ctr">
                      <a:solidFill>
                        <a:srgbClr val="DDDDDD"/>
                      </a:solidFill>
                      <a:prstDash val="solid"/>
                      <a:round/>
                      <a:headEnd type="none" w="med" len="med"/>
                      <a:tailEnd type="none" w="med" len="med"/>
                    </a:lnL>
                    <a:lnR w="7620" cap="flat" cmpd="sng" algn="ctr">
                      <a:solidFill>
                        <a:srgbClr val="DDDDDD"/>
                      </a:solidFill>
                      <a:prstDash val="solid"/>
                      <a:round/>
                      <a:headEnd type="none" w="med" len="med"/>
                      <a:tailEnd type="none" w="med" len="med"/>
                    </a:lnR>
                    <a:lnT w="7620" cap="flat" cmpd="sng" algn="ctr">
                      <a:solidFill>
                        <a:srgbClr val="DDDDDD"/>
                      </a:solidFill>
                      <a:prstDash val="solid"/>
                      <a:round/>
                      <a:headEnd type="none" w="med" len="med"/>
                      <a:tailEnd type="none" w="med" len="med"/>
                    </a:lnT>
                    <a:lnB w="7620" cap="flat" cmpd="sng" algn="ctr">
                      <a:solidFill>
                        <a:srgbClr val="DDDDDD"/>
                      </a:solidFill>
                      <a:prstDash val="solid"/>
                      <a:round/>
                      <a:headEnd type="none" w="med" len="med"/>
                      <a:tailEnd type="none" w="med" len="med"/>
                    </a:lnB>
                  </a:tcPr>
                </a:tc>
              </a:tr>
            </a:tbl>
          </a:graphicData>
        </a:graphic>
      </p:graphicFrame>
      <p:sp>
        <p:nvSpPr>
          <p:cNvPr id="154625" name="Rectangle 1"/>
          <p:cNvSpPr>
            <a:spLocks noChangeArrowheads="1"/>
          </p:cNvSpPr>
          <p:nvPr/>
        </p:nvSpPr>
        <p:spPr bwMode="auto">
          <a:xfrm>
            <a:off x="704528" y="938337"/>
            <a:ext cx="892899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Penicillin salt is stored in containers and kept in a dried environment.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It will then be polished and package into various types of products such as liquid penicillin or penicillin in pills. </a:t>
            </a:r>
            <a:endParaRPr kumimoji="0" lang="hu-HU" sz="2000" b="1" i="0" u="none" strike="noStrike" cap="none" normalizeH="0" baseline="0" dirty="0" smtClean="0">
              <a:ln>
                <a:noFill/>
              </a:ln>
              <a:solidFill>
                <a:srgbClr val="CC3300"/>
              </a:solidFill>
              <a:effectLst/>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hu-HU" sz="2000" b="1" dirty="0" smtClean="0">
              <a:solidFill>
                <a:srgbClr val="CC330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Dosage of the particular penicillin is determined by clinical trials that are done on this drug.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C3300"/>
                </a:solidFill>
                <a:effectLst/>
                <a:latin typeface="Arial" pitchFamily="34" charset="0"/>
                <a:cs typeface="Arial" pitchFamily="34" charset="0"/>
              </a:rPr>
              <a:t/>
            </a:r>
            <a:br>
              <a:rPr kumimoji="0" lang="en-US" sz="2000" b="1" i="0" u="none" strike="noStrike" cap="none" normalizeH="0" baseline="0" dirty="0" smtClean="0">
                <a:ln>
                  <a:noFill/>
                </a:ln>
                <a:solidFill>
                  <a:srgbClr val="CC3300"/>
                </a:solidFill>
                <a:effectLst/>
                <a:latin typeface="Arial" pitchFamily="34" charset="0"/>
                <a:cs typeface="Arial" pitchFamily="34" charset="0"/>
              </a:rPr>
            </a:br>
            <a:r>
              <a:rPr kumimoji="0" lang="en-US" sz="2000" b="1" i="0" u="none" strike="noStrike" cap="none" normalizeH="0" baseline="0" dirty="0" smtClean="0">
                <a:ln>
                  <a:noFill/>
                </a:ln>
                <a:solidFill>
                  <a:srgbClr val="CC3300"/>
                </a:solidFill>
                <a:effectLst/>
                <a:latin typeface="Arial" pitchFamily="34" charset="0"/>
                <a:cs typeface="Arial" pitchFamily="34" charset="0"/>
              </a:rPr>
              <a:t> </a:t>
            </a:r>
          </a:p>
        </p:txBody>
      </p:sp>
      <p:pic>
        <p:nvPicPr>
          <p:cNvPr id="154626" name="Picture 2" descr="Penicilin_sodium.jpg"/>
          <p:cNvPicPr>
            <a:picLocks noChangeAspect="1" noChangeArrowheads="1"/>
          </p:cNvPicPr>
          <p:nvPr/>
        </p:nvPicPr>
        <p:blipFill>
          <a:blip r:embed="rId2" cstate="print"/>
          <a:srcRect/>
          <a:stretch>
            <a:fillRect/>
          </a:stretch>
        </p:blipFill>
        <p:spPr bwMode="auto">
          <a:xfrm>
            <a:off x="13601700" y="-204788"/>
            <a:ext cx="1143000" cy="866776"/>
          </a:xfrm>
          <a:prstGeom prst="rect">
            <a:avLst/>
          </a:prstGeom>
          <a:noFill/>
        </p:spPr>
      </p:pic>
      <p:pic>
        <p:nvPicPr>
          <p:cNvPr id="154627" name="Picture 3" descr="Chemical Structure of the Penicillin Sodium Salt"/>
          <p:cNvPicPr>
            <a:picLocks noChangeAspect="1" noChangeArrowheads="1"/>
          </p:cNvPicPr>
          <p:nvPr/>
        </p:nvPicPr>
        <p:blipFill>
          <a:blip r:embed="rId3" cstate="print"/>
          <a:srcRect/>
          <a:stretch>
            <a:fillRect/>
          </a:stretch>
        </p:blipFill>
        <p:spPr bwMode="auto">
          <a:xfrm>
            <a:off x="5529064" y="3140968"/>
            <a:ext cx="3312368" cy="3312368"/>
          </a:xfrm>
          <a:prstGeom prst="rect">
            <a:avLst/>
          </a:prstGeom>
          <a:noFill/>
        </p:spPr>
      </p:pic>
      <p:pic>
        <p:nvPicPr>
          <p:cNvPr id="154629" name="Picture 5" descr="Penicilin_sodium.jpg"/>
          <p:cNvPicPr>
            <a:picLocks noChangeAspect="1" noChangeArrowheads="1"/>
          </p:cNvPicPr>
          <p:nvPr/>
        </p:nvPicPr>
        <p:blipFill>
          <a:blip r:embed="rId2" cstate="print"/>
          <a:srcRect/>
          <a:stretch>
            <a:fillRect/>
          </a:stretch>
        </p:blipFill>
        <p:spPr bwMode="auto">
          <a:xfrm>
            <a:off x="1496616" y="3717032"/>
            <a:ext cx="2736304" cy="2075033"/>
          </a:xfrm>
          <a:prstGeom prst="rect">
            <a:avLst/>
          </a:prstGeom>
          <a:noFill/>
        </p:spPr>
      </p:pic>
      <p:sp>
        <p:nvSpPr>
          <p:cNvPr id="11" name="Téglalap 10"/>
          <p:cNvSpPr/>
          <p:nvPr/>
        </p:nvSpPr>
        <p:spPr>
          <a:xfrm>
            <a:off x="2864768" y="260648"/>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416496" y="1700808"/>
            <a:ext cx="8915400" cy="2160662"/>
          </a:xfrm>
        </p:spPr>
        <p:txBody>
          <a:bodyPr/>
          <a:lstStyle/>
          <a:p>
            <a:pPr>
              <a:buNone/>
            </a:pPr>
            <a:r>
              <a:rPr lang="en-US" sz="2000" b="1" dirty="0"/>
              <a:t>The resulting penicillin (called penicillin G) can be chemically and </a:t>
            </a:r>
            <a:r>
              <a:rPr lang="en-US" sz="2000" b="1" dirty="0" err="1"/>
              <a:t>enzymatically</a:t>
            </a:r>
            <a:r>
              <a:rPr lang="en-US" sz="2000" b="1" dirty="0"/>
              <a:t> modified to make a variety of </a:t>
            </a:r>
            <a:r>
              <a:rPr lang="en-US" sz="2000" b="1" dirty="0" err="1"/>
              <a:t>penicillins</a:t>
            </a:r>
            <a:r>
              <a:rPr lang="en-US" sz="2000" b="1" dirty="0"/>
              <a:t> with slightly different properties. </a:t>
            </a:r>
          </a:p>
          <a:p>
            <a:pPr>
              <a:buNone/>
            </a:pPr>
            <a:endParaRPr lang="en-US" sz="2000" b="1" dirty="0"/>
          </a:p>
          <a:p>
            <a:pPr>
              <a:buNone/>
            </a:pPr>
            <a:r>
              <a:rPr lang="en-US" sz="2000" b="1" dirty="0"/>
              <a:t>These semi-synthetic </a:t>
            </a:r>
            <a:r>
              <a:rPr lang="en-US" sz="2000" b="1" dirty="0" err="1"/>
              <a:t>penicillins</a:t>
            </a:r>
            <a:r>
              <a:rPr lang="en-US" sz="2000" b="1" dirty="0"/>
              <a:t> include penicillin V, penicillin O, </a:t>
            </a:r>
            <a:r>
              <a:rPr lang="en-US" sz="2000" b="1" dirty="0" err="1"/>
              <a:t>ampicillin</a:t>
            </a:r>
            <a:r>
              <a:rPr lang="en-US" sz="2000" b="1" dirty="0"/>
              <a:t> and </a:t>
            </a:r>
            <a:r>
              <a:rPr lang="en-US" sz="2000" b="1" dirty="0" err="1"/>
              <a:t>amoxycillin</a:t>
            </a:r>
            <a:r>
              <a:rPr lang="en-US" sz="2000" b="1" dirty="0"/>
              <a:t>.</a:t>
            </a:r>
          </a:p>
        </p:txBody>
      </p:sp>
      <p:sp>
        <p:nvSpPr>
          <p:cNvPr id="3" name="Téglalap 2"/>
          <p:cNvSpPr/>
          <p:nvPr/>
        </p:nvSpPr>
        <p:spPr>
          <a:xfrm>
            <a:off x="2720752" y="620688"/>
            <a:ext cx="3802644" cy="461665"/>
          </a:xfrm>
          <a:prstGeom prst="rect">
            <a:avLst/>
          </a:prstGeom>
        </p:spPr>
        <p:txBody>
          <a:bodyPr wrap="none">
            <a:spAutoFit/>
          </a:bodyPr>
          <a:lstStyle/>
          <a:p>
            <a:r>
              <a:rPr lang="hu-HU" sz="2400" b="1" dirty="0" err="1" smtClean="0">
                <a:solidFill>
                  <a:srgbClr val="CC3300"/>
                </a:solidFill>
              </a:rPr>
              <a:t>Modification</a:t>
            </a:r>
            <a:r>
              <a:rPr lang="hu-HU" sz="2400" b="1" dirty="0" smtClean="0">
                <a:solidFill>
                  <a:srgbClr val="CC3300"/>
                </a:solidFill>
              </a:rPr>
              <a:t> of Penicillin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4294967295"/>
          </p:nvPr>
        </p:nvSpPr>
        <p:spPr>
          <a:xfrm>
            <a:off x="560512" y="980729"/>
            <a:ext cx="8915400" cy="2088232"/>
          </a:xfrm>
        </p:spPr>
        <p:txBody>
          <a:bodyPr/>
          <a:lstStyle/>
          <a:p>
            <a:pPr>
              <a:buNone/>
            </a:pPr>
            <a:r>
              <a:rPr lang="en-US" sz="2000" b="1" dirty="0"/>
              <a:t>Antibiotics can be selectively toxic by targeting such features as the bacterial cell wall, 70S </a:t>
            </a:r>
            <a:r>
              <a:rPr lang="en-US" sz="2000" b="1" dirty="0" err="1"/>
              <a:t>ribosomes</a:t>
            </a:r>
            <a:r>
              <a:rPr lang="en-US" sz="2000" b="1" dirty="0"/>
              <a:t>, and enzymes that are specific to bacteria. </a:t>
            </a:r>
          </a:p>
          <a:p>
            <a:pPr>
              <a:buNone/>
            </a:pPr>
            <a:r>
              <a:rPr lang="en-US" sz="2000" b="1" dirty="0" smtClean="0"/>
              <a:t>In </a:t>
            </a:r>
            <a:r>
              <a:rPr lang="en-US" sz="2000" b="1" dirty="0"/>
              <a:t>this way the human eukaryotic cells are unaffected</a:t>
            </a:r>
            <a:r>
              <a:rPr lang="en-US" sz="2000" b="1" dirty="0" smtClean="0"/>
              <a:t>.</a:t>
            </a:r>
            <a:endParaRPr lang="hu-HU" sz="2000" b="1" dirty="0" smtClean="0"/>
          </a:p>
          <a:p>
            <a:pPr>
              <a:buNone/>
            </a:pPr>
            <a:r>
              <a:rPr lang="en-US" sz="2000" b="1" dirty="0" smtClean="0"/>
              <a:t> </a:t>
            </a:r>
            <a:endParaRPr lang="en-US" sz="2000" b="1" dirty="0"/>
          </a:p>
        </p:txBody>
      </p:sp>
      <p:sp>
        <p:nvSpPr>
          <p:cNvPr id="3" name="Rectangle 3"/>
          <p:cNvSpPr txBox="1">
            <a:spLocks noChangeArrowheads="1"/>
          </p:cNvSpPr>
          <p:nvPr/>
        </p:nvSpPr>
        <p:spPr>
          <a:xfrm>
            <a:off x="632520" y="2492896"/>
            <a:ext cx="8915400" cy="1944216"/>
          </a:xfrm>
          <a:prstGeom prst="rect">
            <a:avLst/>
          </a:prstGeom>
          <a:ln>
            <a:solidFill>
              <a:srgbClr val="FF0000"/>
            </a:solidFill>
          </a:ln>
        </p:spPr>
        <p:txBody>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hu-HU" sz="2000" b="1" i="0" u="none" strike="noStrike" kern="0" cap="none" spc="0" normalizeH="0" baseline="0" noProof="0" dirty="0" err="1" smtClean="0">
                <a:ln>
                  <a:noFill/>
                </a:ln>
                <a:solidFill>
                  <a:srgbClr val="CC3300"/>
                </a:solidFill>
                <a:effectLst/>
                <a:uLnTx/>
                <a:uFillTx/>
                <a:latin typeface="+mn-lt"/>
                <a:ea typeface="+mn-ea"/>
                <a:cs typeface="+mn-cs"/>
              </a:rPr>
              <a:t>For</a:t>
            </a: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hu-HU" sz="2000" b="1" i="0" u="none" strike="noStrike" kern="0" cap="none" spc="0" normalizeH="0" baseline="0" noProof="0" dirty="0" err="1" smtClean="0">
                <a:ln>
                  <a:noFill/>
                </a:ln>
                <a:solidFill>
                  <a:srgbClr val="CC3300"/>
                </a:solidFill>
                <a:effectLst/>
                <a:uLnTx/>
                <a:uFillTx/>
                <a:latin typeface="+mn-lt"/>
                <a:ea typeface="+mn-ea"/>
                <a:cs typeface="+mn-cs"/>
              </a:rPr>
              <a:t>example</a:t>
            </a: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smtClean="0">
                <a:ln>
                  <a:noFill/>
                </a:ln>
                <a:solidFill>
                  <a:srgbClr val="CC3300"/>
                </a:solidFill>
                <a:effectLst/>
                <a:uLnTx/>
                <a:uFillTx/>
                <a:latin typeface="+mn-lt"/>
                <a:ea typeface="+mn-ea"/>
                <a:cs typeface="+mn-cs"/>
              </a:rPr>
              <a:t>penicillin, </a:t>
            </a:r>
            <a:r>
              <a:rPr kumimoji="0" lang="en-US" sz="2000" b="1" i="0" u="none" strike="noStrike" kern="0" cap="none" spc="0" normalizeH="0" baseline="0" noProof="0" dirty="0" err="1" smtClean="0">
                <a:ln>
                  <a:noFill/>
                </a:ln>
                <a:solidFill>
                  <a:srgbClr val="CC3300"/>
                </a:solidFill>
                <a:effectLst/>
                <a:uLnTx/>
                <a:uFillTx/>
                <a:latin typeface="+mn-lt"/>
                <a:ea typeface="+mn-ea"/>
                <a:cs typeface="+mn-cs"/>
              </a:rPr>
              <a:t>ampicillin</a:t>
            </a:r>
            <a:r>
              <a:rPr kumimoji="0" lang="en-US"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err="1" smtClean="0">
                <a:ln>
                  <a:noFill/>
                </a:ln>
                <a:solidFill>
                  <a:srgbClr val="CC3300"/>
                </a:solidFill>
                <a:effectLst/>
                <a:uLnTx/>
                <a:uFillTx/>
                <a:latin typeface="+mn-lt"/>
                <a:ea typeface="+mn-ea"/>
                <a:cs typeface="+mn-cs"/>
              </a:rPr>
              <a:t>amoxycillin</a:t>
            </a:r>
            <a:r>
              <a:rPr kumimoji="0" lang="en-US"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err="1" smtClean="0">
                <a:ln>
                  <a:noFill/>
                </a:ln>
                <a:solidFill>
                  <a:srgbClr val="CC3300"/>
                </a:solidFill>
                <a:effectLst/>
                <a:uLnTx/>
                <a:uFillTx/>
                <a:latin typeface="+mn-lt"/>
                <a:ea typeface="+mn-ea"/>
                <a:cs typeface="+mn-cs"/>
              </a:rPr>
              <a:t>methicillin</a:t>
            </a:r>
            <a:endParaRPr kumimoji="0" lang="hu-HU" sz="2000" b="1" i="0" u="none" strike="noStrike" kern="0" cap="none" spc="0" normalizeH="0" baseline="0" noProof="0" dirty="0" smtClean="0">
              <a:ln>
                <a:noFill/>
              </a:ln>
              <a:solidFill>
                <a:srgbClr val="CC33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smtClean="0">
                <a:ln>
                  <a:noFill/>
                </a:ln>
                <a:solidFill>
                  <a:srgbClr val="CC3300"/>
                </a:solidFill>
                <a:effectLst/>
                <a:uLnTx/>
                <a:uFillTx/>
                <a:latin typeface="+mn-lt"/>
                <a:ea typeface="+mn-ea"/>
                <a:cs typeface="+mn-cs"/>
              </a:rPr>
              <a:t>Inhibits enzymes involved in synthesis of </a:t>
            </a:r>
            <a:r>
              <a:rPr kumimoji="0" lang="en-US" sz="2000" b="1" i="0" u="none" strike="noStrike" kern="0" cap="none" spc="0" normalizeH="0" baseline="0" noProof="0" dirty="0" err="1" smtClean="0">
                <a:ln>
                  <a:noFill/>
                </a:ln>
                <a:solidFill>
                  <a:srgbClr val="CC3300"/>
                </a:solidFill>
                <a:effectLst/>
                <a:uLnTx/>
                <a:uFillTx/>
                <a:latin typeface="+mn-lt"/>
                <a:ea typeface="+mn-ea"/>
                <a:cs typeface="+mn-cs"/>
              </a:rPr>
              <a:t>peptidoglycan</a:t>
            </a:r>
            <a:endParaRPr kumimoji="0" lang="hu-HU" sz="2000" b="1" i="0" u="none" strike="noStrike" kern="0" cap="none" spc="0" normalizeH="0" baseline="0" noProof="0" dirty="0" smtClean="0">
              <a:ln>
                <a:noFill/>
              </a:ln>
              <a:solidFill>
                <a:srgbClr val="CC33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lang="hu-HU" sz="2000" b="1" kern="0" dirty="0" smtClean="0">
                <a:solidFill>
                  <a:srgbClr val="CC3300"/>
                </a:solidFill>
                <a:latin typeface="+mn-lt"/>
              </a:rPr>
              <a:t> </a:t>
            </a:r>
            <a:r>
              <a:rPr lang="hu-HU" sz="2000" b="1" kern="0" dirty="0" smtClean="0">
                <a:solidFill>
                  <a:srgbClr val="CC3300"/>
                </a:solidFill>
                <a:latin typeface="+mn-lt"/>
              </a:rPr>
              <a:t>                        </a:t>
            </a:r>
            <a:r>
              <a:rPr kumimoji="0" lang="en-US" sz="2000" b="1" i="0" u="none" strike="noStrike" kern="0" cap="none" spc="0" normalizeH="0" baseline="0" noProof="0" dirty="0" smtClean="0">
                <a:ln>
                  <a:noFill/>
                </a:ln>
                <a:solidFill>
                  <a:srgbClr val="CC3300"/>
                </a:solidFill>
                <a:effectLst/>
                <a:uLnTx/>
                <a:uFillTx/>
                <a:latin typeface="+mn-lt"/>
                <a:ea typeface="+mn-ea"/>
                <a:cs typeface="+mn-cs"/>
              </a:rPr>
              <a:t> </a:t>
            </a: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smtClean="0">
                <a:ln>
                  <a:noFill/>
                </a:ln>
                <a:solidFill>
                  <a:srgbClr val="CC3300"/>
                </a:solidFill>
                <a:effectLst/>
                <a:uLnTx/>
                <a:uFillTx/>
                <a:latin typeface="+mn-lt"/>
                <a:ea typeface="+mn-ea"/>
                <a:cs typeface="+mn-cs"/>
              </a:rPr>
              <a:t>for bacterial cell wall, causing cell </a:t>
            </a:r>
            <a:r>
              <a:rPr kumimoji="0" lang="en-US" sz="2000" b="1" i="0" u="none" strike="noStrike" kern="0" cap="none" spc="0" normalizeH="0" baseline="0" noProof="0" dirty="0" err="1" smtClean="0">
                <a:ln>
                  <a:noFill/>
                </a:ln>
                <a:solidFill>
                  <a:srgbClr val="CC3300"/>
                </a:solidFill>
                <a:effectLst/>
                <a:uLnTx/>
                <a:uFillTx/>
                <a:latin typeface="+mn-lt"/>
                <a:ea typeface="+mn-ea"/>
                <a:cs typeface="+mn-cs"/>
              </a:rPr>
              <a:t>lysis</a:t>
            </a:r>
            <a:r>
              <a:rPr kumimoji="0" lang="en-US" sz="2000" b="1" i="0" u="none" strike="noStrike" kern="0" cap="none" spc="0" normalizeH="0" baseline="0" noProof="0" dirty="0" smtClean="0">
                <a:ln>
                  <a:noFill/>
                </a:ln>
                <a:solidFill>
                  <a:srgbClr val="CC3300"/>
                </a:solidFill>
                <a:effectLst/>
                <a:uLnTx/>
                <a:uFillTx/>
                <a:latin typeface="+mn-lt"/>
                <a:ea typeface="+mn-ea"/>
                <a:cs typeface="+mn-cs"/>
              </a:rPr>
              <a:t>.</a:t>
            </a:r>
            <a:endParaRPr kumimoji="0" lang="hu-HU" sz="2000" b="1" i="0" u="none" strike="noStrike" kern="0" cap="none" spc="0" normalizeH="0" baseline="0" noProof="0" dirty="0" smtClean="0">
              <a:ln>
                <a:noFill/>
              </a:ln>
              <a:solidFill>
                <a:srgbClr val="CC33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en-GB" sz="2000" b="1" i="0" u="none" strike="noStrike" kern="0" cap="none" spc="0" normalizeH="0" baseline="0" noProof="0" dirty="0" err="1" smtClean="0">
                <a:ln>
                  <a:noFill/>
                </a:ln>
                <a:solidFill>
                  <a:srgbClr val="CC3300"/>
                </a:solidFill>
                <a:effectLst/>
                <a:uLnTx/>
                <a:uFillTx/>
                <a:latin typeface="+mn-lt"/>
                <a:ea typeface="+mn-ea"/>
                <a:cs typeface="+mn-cs"/>
              </a:rPr>
              <a:t>Bacteriocidal</a:t>
            </a:r>
            <a:endParaRPr kumimoji="0" lang="hu-HU" sz="2000" b="1" i="0" u="none" strike="noStrike" kern="0" cap="none" spc="0" normalizeH="0" baseline="0" noProof="0" dirty="0" smtClean="0">
              <a:ln>
                <a:noFill/>
              </a:ln>
              <a:solidFill>
                <a:srgbClr val="CC33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hu-HU" sz="2000" b="1" i="0" u="none" strike="noStrike" kern="0" cap="none" spc="0" normalizeH="0" baseline="0" noProof="0" dirty="0" smtClean="0">
                <a:ln>
                  <a:noFill/>
                </a:ln>
                <a:solidFill>
                  <a:srgbClr val="CC3300"/>
                </a:solidFill>
                <a:effectLst/>
                <a:uLnTx/>
                <a:uFillTx/>
                <a:latin typeface="+mn-lt"/>
                <a:ea typeface="+mn-ea"/>
                <a:cs typeface="+mn-cs"/>
              </a:rPr>
              <a:t>                           </a:t>
            </a:r>
            <a:r>
              <a:rPr kumimoji="0" lang="en-US" sz="2000" b="1" i="0" u="none" strike="noStrike" kern="0" cap="none" spc="0" normalizeH="0" baseline="0" noProof="0" dirty="0" smtClean="0">
                <a:ln>
                  <a:noFill/>
                </a:ln>
                <a:solidFill>
                  <a:srgbClr val="CC3300"/>
                </a:solidFill>
                <a:effectLst/>
                <a:uLnTx/>
                <a:uFillTx/>
                <a:latin typeface="+mn-lt"/>
                <a:ea typeface="+mn-ea"/>
                <a:cs typeface="+mn-cs"/>
              </a:rPr>
              <a:t>Narrow spectrum- little effect on Gram negative cells.		</a:t>
            </a:r>
            <a:endParaRPr kumimoji="0" lang="en-US" sz="2000" b="1" i="0" u="none" strike="noStrike" kern="0" cap="none" spc="0" normalizeH="0" baseline="0" noProof="0" dirty="0">
              <a:ln>
                <a:noFill/>
              </a:ln>
              <a:solidFill>
                <a:srgbClr val="CC3300"/>
              </a:solidFill>
              <a:effectLst/>
              <a:uLnTx/>
              <a:uFillTx/>
              <a:latin typeface="+mn-lt"/>
              <a:ea typeface="+mn-ea"/>
              <a:cs typeface="+mn-cs"/>
            </a:endParaRPr>
          </a:p>
        </p:txBody>
      </p:sp>
      <p:sp>
        <p:nvSpPr>
          <p:cNvPr id="4" name="Rectangle 2"/>
          <p:cNvSpPr txBox="1">
            <a:spLocks noChangeArrowheads="1"/>
          </p:cNvSpPr>
          <p:nvPr/>
        </p:nvSpPr>
        <p:spPr>
          <a:xfrm>
            <a:off x="495300" y="274638"/>
            <a:ext cx="8915400" cy="8509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hu-HU" sz="2400" b="1" i="0" u="none" strike="noStrike" kern="0" cap="none" spc="0" normalizeH="0" baseline="0" noProof="0" dirty="0" err="1" smtClean="0">
                <a:ln>
                  <a:noFill/>
                </a:ln>
                <a:solidFill>
                  <a:srgbClr val="CC3300"/>
                </a:solidFill>
                <a:effectLst/>
                <a:uLnTx/>
                <a:uFillTx/>
                <a:latin typeface="+mj-lt"/>
                <a:ea typeface="+mj-ea"/>
                <a:cs typeface="+mj-cs"/>
              </a:rPr>
              <a:t>Antibiotics</a:t>
            </a:r>
            <a:endParaRPr kumimoji="0" lang="en-US" sz="2400" b="1" i="0" u="none" strike="noStrike" kern="0" cap="none" spc="0" normalizeH="0" baseline="0" noProof="0" dirty="0">
              <a:ln>
                <a:noFill/>
              </a:ln>
              <a:solidFill>
                <a:srgbClr val="CC3300"/>
              </a:solidFill>
              <a:effectLst/>
              <a:uLnTx/>
              <a:uFillTx/>
              <a:latin typeface="+mj-lt"/>
              <a:ea typeface="+mj-ea"/>
              <a:cs typeface="+mj-cs"/>
            </a:endParaRPr>
          </a:p>
        </p:txBody>
      </p:sp>
      <p:sp>
        <p:nvSpPr>
          <p:cNvPr id="5" name="Téglalap 4"/>
          <p:cNvSpPr/>
          <p:nvPr/>
        </p:nvSpPr>
        <p:spPr>
          <a:xfrm>
            <a:off x="632520" y="4581128"/>
            <a:ext cx="4953000" cy="1631216"/>
          </a:xfrm>
          <a:prstGeom prst="rect">
            <a:avLst/>
          </a:prstGeom>
        </p:spPr>
        <p:txBody>
          <a:bodyPr>
            <a:spAutoFit/>
          </a:bodyPr>
          <a:lstStyle/>
          <a:p>
            <a:pPr>
              <a:buNone/>
            </a:pPr>
            <a:r>
              <a:rPr lang="en-GB" sz="2000" b="1" dirty="0" smtClean="0">
                <a:solidFill>
                  <a:srgbClr val="CC3300"/>
                </a:solidFill>
              </a:rPr>
              <a:t>Other antibiotics </a:t>
            </a:r>
            <a:r>
              <a:rPr lang="en-GB" sz="2000" b="1" dirty="0" smtClean="0">
                <a:solidFill>
                  <a:srgbClr val="CC3300"/>
                </a:solidFill>
              </a:rPr>
              <a:t>may </a:t>
            </a:r>
            <a:r>
              <a:rPr lang="en-GB" sz="2000" b="1" dirty="0" smtClean="0">
                <a:solidFill>
                  <a:srgbClr val="CC3300"/>
                </a:solidFill>
              </a:rPr>
              <a:t>affect:</a:t>
            </a:r>
            <a:endParaRPr lang="en-US" sz="2000" b="1" dirty="0" smtClean="0">
              <a:solidFill>
                <a:srgbClr val="CC3300"/>
              </a:solidFill>
            </a:endParaRPr>
          </a:p>
          <a:p>
            <a:pPr lvl="1">
              <a:buNone/>
            </a:pPr>
            <a:r>
              <a:rPr lang="en-US" sz="2000" b="1" dirty="0" smtClean="0">
                <a:solidFill>
                  <a:srgbClr val="CC3300"/>
                </a:solidFill>
              </a:rPr>
              <a:t>Cell membrane</a:t>
            </a:r>
          </a:p>
          <a:p>
            <a:pPr lvl="1">
              <a:buNone/>
            </a:pPr>
            <a:r>
              <a:rPr lang="en-US" sz="2000" b="1" dirty="0" smtClean="0">
                <a:solidFill>
                  <a:srgbClr val="CC3300"/>
                </a:solidFill>
              </a:rPr>
              <a:t>DNA replication</a:t>
            </a:r>
          </a:p>
          <a:p>
            <a:pPr lvl="1">
              <a:buNone/>
            </a:pPr>
            <a:r>
              <a:rPr lang="en-US" sz="2000" b="1" dirty="0" smtClean="0">
                <a:solidFill>
                  <a:srgbClr val="CC3300"/>
                </a:solidFill>
              </a:rPr>
              <a:t>Transcription</a:t>
            </a:r>
          </a:p>
          <a:p>
            <a:pPr lvl="1">
              <a:buNone/>
            </a:pPr>
            <a:r>
              <a:rPr lang="en-US" sz="2000" b="1" dirty="0" smtClean="0">
                <a:solidFill>
                  <a:srgbClr val="CC3300"/>
                </a:solidFill>
              </a:rPr>
              <a:t>Translation</a:t>
            </a:r>
            <a:endParaRPr lang="en-US" sz="2000" b="1" dirty="0">
              <a:solidFill>
                <a:srgbClr val="CC33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sz="2400" dirty="0"/>
              <a:t>Antibiotic production</a:t>
            </a:r>
            <a:endParaRPr lang="en-US" sz="2400" dirty="0"/>
          </a:p>
        </p:txBody>
      </p:sp>
      <p:sp>
        <p:nvSpPr>
          <p:cNvPr id="30723" name="Rectangle 3"/>
          <p:cNvSpPr>
            <a:spLocks noGrp="1" noChangeArrowheads="1"/>
          </p:cNvSpPr>
          <p:nvPr>
            <p:ph type="body" idx="1"/>
          </p:nvPr>
        </p:nvSpPr>
        <p:spPr>
          <a:xfrm>
            <a:off x="495300" y="1600201"/>
            <a:ext cx="8915400" cy="3629000"/>
          </a:xfrm>
        </p:spPr>
        <p:txBody>
          <a:bodyPr/>
          <a:lstStyle/>
          <a:p>
            <a:pPr>
              <a:lnSpc>
                <a:spcPct val="90000"/>
              </a:lnSpc>
              <a:buNone/>
            </a:pPr>
            <a:r>
              <a:rPr lang="en-US" b="1" dirty="0"/>
              <a:t>There are over 10 000 different antibiotics known, but only about 200 in </a:t>
            </a:r>
            <a:r>
              <a:rPr lang="en-US" b="1" dirty="0" smtClean="0"/>
              <a:t>commercial</a:t>
            </a:r>
            <a:r>
              <a:rPr lang="hu-HU" b="1" dirty="0" smtClean="0"/>
              <a:t> </a:t>
            </a:r>
            <a:r>
              <a:rPr lang="en-US" b="1" dirty="0" smtClean="0"/>
              <a:t>use</a:t>
            </a:r>
            <a:r>
              <a:rPr lang="en-US" b="1" dirty="0"/>
              <a:t>, since most new antibiotics are no better than existing ones. </a:t>
            </a:r>
            <a:endParaRPr lang="hu-HU" b="1" dirty="0" smtClean="0"/>
          </a:p>
          <a:p>
            <a:pPr>
              <a:lnSpc>
                <a:spcPct val="90000"/>
              </a:lnSpc>
              <a:buNone/>
            </a:pPr>
            <a:endParaRPr lang="en-US" b="1" dirty="0"/>
          </a:p>
          <a:p>
            <a:pPr>
              <a:lnSpc>
                <a:spcPct val="90000"/>
              </a:lnSpc>
              <a:buNone/>
            </a:pPr>
            <a:r>
              <a:rPr lang="en-US" b="1" dirty="0" smtClean="0"/>
              <a:t>Finding </a:t>
            </a:r>
            <a:r>
              <a:rPr lang="en-US" b="1" dirty="0"/>
              <a:t>a new antibiotic and getting it on to the market is a very long process and can take 15 years</a:t>
            </a:r>
            <a:r>
              <a:rPr lang="en-US" b="1" dirty="0" smtClean="0"/>
              <a:t>.</a:t>
            </a:r>
            <a:endParaRPr lang="hu-HU" b="1" dirty="0" smtClean="0"/>
          </a:p>
          <a:p>
            <a:pPr>
              <a:lnSpc>
                <a:spcPct val="90000"/>
              </a:lnSpc>
              <a:buNone/>
            </a:pPr>
            <a:endParaRPr lang="hu-HU" b="1" dirty="0" smtClean="0"/>
          </a:p>
          <a:p>
            <a:pPr>
              <a:lnSpc>
                <a:spcPct val="90000"/>
              </a:lnSpc>
              <a:buNone/>
            </a:pPr>
            <a:r>
              <a:rPr lang="en-US" b="1" dirty="0" smtClean="0"/>
              <a:t>Antibiotics are produced on an industrial scale using a variety of fungi and bacteria. </a:t>
            </a:r>
          </a:p>
          <a:p>
            <a:pPr>
              <a:lnSpc>
                <a:spcPct val="90000"/>
              </a:lnSpc>
              <a:buNone/>
            </a:pP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95300" y="274638"/>
            <a:ext cx="8915400" cy="562074"/>
          </a:xfrm>
        </p:spPr>
        <p:txBody>
          <a:bodyPr/>
          <a:lstStyle/>
          <a:p>
            <a:r>
              <a:rPr lang="hu-HU" sz="2400" dirty="0" smtClean="0"/>
              <a:t>Penicillin </a:t>
            </a:r>
            <a:r>
              <a:rPr lang="hu-HU" sz="2400" dirty="0" err="1" smtClean="0"/>
              <a:t>production</a:t>
            </a:r>
            <a:endParaRPr lang="en-US" sz="2400" dirty="0"/>
          </a:p>
        </p:txBody>
      </p:sp>
      <p:sp>
        <p:nvSpPr>
          <p:cNvPr id="14339" name="Rectangle 3"/>
          <p:cNvSpPr>
            <a:spLocks noGrp="1" noChangeArrowheads="1"/>
          </p:cNvSpPr>
          <p:nvPr>
            <p:ph type="body" idx="1"/>
          </p:nvPr>
        </p:nvSpPr>
        <p:spPr>
          <a:xfrm>
            <a:off x="272480" y="1052737"/>
            <a:ext cx="9410700" cy="4104456"/>
          </a:xfrm>
        </p:spPr>
        <p:txBody>
          <a:bodyPr/>
          <a:lstStyle/>
          <a:p>
            <a:pPr>
              <a:lnSpc>
                <a:spcPct val="90000"/>
              </a:lnSpc>
              <a:buNone/>
            </a:pPr>
            <a:r>
              <a:rPr lang="en-US" b="1" dirty="0" smtClean="0"/>
              <a:t>Penicillin </a:t>
            </a:r>
            <a:r>
              <a:rPr lang="en-US" b="1" dirty="0"/>
              <a:t>is produced by the fungus </a:t>
            </a:r>
            <a:r>
              <a:rPr lang="en-US" b="1" i="1" dirty="0" err="1"/>
              <a:t>Penicillium</a:t>
            </a:r>
            <a:r>
              <a:rPr lang="en-US" b="1" i="1" dirty="0"/>
              <a:t> </a:t>
            </a:r>
            <a:r>
              <a:rPr lang="en-US" b="1" i="1" dirty="0" err="1"/>
              <a:t>chrysogenum</a:t>
            </a:r>
            <a:r>
              <a:rPr lang="en-US" b="1" i="1" dirty="0"/>
              <a:t> </a:t>
            </a:r>
            <a:r>
              <a:rPr lang="en-US" b="1" dirty="0"/>
              <a:t>which requires lactose, other sugars, and a source of nitrogen (in this case a yeast extract) in the medium to grow well</a:t>
            </a:r>
            <a:r>
              <a:rPr lang="en-US" b="1" dirty="0" smtClean="0"/>
              <a:t>.</a:t>
            </a:r>
            <a:endParaRPr lang="hu-HU" b="1" dirty="0" smtClean="0"/>
          </a:p>
          <a:p>
            <a:pPr>
              <a:lnSpc>
                <a:spcPct val="90000"/>
              </a:lnSpc>
              <a:buNone/>
            </a:pPr>
            <a:endParaRPr lang="en-US" b="1" dirty="0"/>
          </a:p>
          <a:p>
            <a:pPr>
              <a:lnSpc>
                <a:spcPct val="90000"/>
              </a:lnSpc>
              <a:buNone/>
            </a:pPr>
            <a:r>
              <a:rPr lang="en-US" b="1" dirty="0"/>
              <a:t>Like all antibiotics, penicillin is a secondary metabolite, so is only produced in the stationary phase. </a:t>
            </a:r>
            <a:endParaRPr lang="hu-HU" b="1" dirty="0" smtClean="0"/>
          </a:p>
          <a:p>
            <a:pPr>
              <a:lnSpc>
                <a:spcPct val="90000"/>
              </a:lnSpc>
              <a:buNone/>
            </a:pPr>
            <a:endParaRPr lang="en-US" b="1" dirty="0"/>
          </a:p>
          <a:p>
            <a:pPr>
              <a:lnSpc>
                <a:spcPct val="90000"/>
              </a:lnSpc>
              <a:buNone/>
            </a:pPr>
            <a:r>
              <a:rPr lang="en-US" b="1" dirty="0" smtClean="0"/>
              <a:t>It </a:t>
            </a:r>
            <a:r>
              <a:rPr lang="en-US" b="1" dirty="0"/>
              <a:t>requires </a:t>
            </a:r>
            <a:r>
              <a:rPr lang="en-US" b="1" dirty="0" smtClean="0"/>
              <a:t>a</a:t>
            </a:r>
            <a:r>
              <a:rPr lang="hu-HU" b="1" dirty="0" smtClean="0"/>
              <a:t> </a:t>
            </a:r>
            <a:r>
              <a:rPr lang="hu-HU" b="1" dirty="0" smtClean="0"/>
              <a:t>STR</a:t>
            </a:r>
            <a:r>
              <a:rPr lang="en-US" b="1" dirty="0" smtClean="0"/>
              <a:t> </a:t>
            </a:r>
            <a:r>
              <a:rPr lang="en-US" b="1" dirty="0" err="1"/>
              <a:t>fermenter</a:t>
            </a:r>
            <a:r>
              <a:rPr lang="en-US" b="1" dirty="0"/>
              <a:t>, and a fed batch process is normally used to prolong the stationary period and so increase production.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p:cNvPicPr>
            <a:picLocks noChangeAspect="1" noChangeArrowheads="1"/>
          </p:cNvPicPr>
          <p:nvPr>
            <p:ph type="body" idx="4294967295"/>
          </p:nvPr>
        </p:nvPicPr>
        <p:blipFill>
          <a:blip r:embed="rId2" cstate="print"/>
          <a:srcRect/>
          <a:stretch>
            <a:fillRect/>
          </a:stretch>
        </p:blipFill>
        <p:spPr>
          <a:xfrm>
            <a:off x="1064568" y="980728"/>
            <a:ext cx="8265368" cy="5261121"/>
          </a:xfrm>
        </p:spPr>
      </p:pic>
      <p:sp>
        <p:nvSpPr>
          <p:cNvPr id="3" name="Téglalap 2"/>
          <p:cNvSpPr/>
          <p:nvPr/>
        </p:nvSpPr>
        <p:spPr>
          <a:xfrm>
            <a:off x="2216696" y="404664"/>
            <a:ext cx="6110968"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a:t>
            </a:r>
            <a:r>
              <a:rPr lang="hu-HU" sz="2400" b="1" dirty="0" err="1" smtClean="0">
                <a:solidFill>
                  <a:srgbClr val="CC3300"/>
                </a:solidFill>
              </a:rPr>
              <a:t>in</a:t>
            </a:r>
            <a:r>
              <a:rPr lang="hu-HU" sz="2400" b="1" dirty="0" smtClean="0">
                <a:solidFill>
                  <a:srgbClr val="CC3300"/>
                </a:solidFill>
              </a:rPr>
              <a:t> </a:t>
            </a:r>
            <a:r>
              <a:rPr lang="hu-HU" sz="2400" b="1" dirty="0" err="1" smtClean="0">
                <a:solidFill>
                  <a:srgbClr val="CC3300"/>
                </a:solidFill>
              </a:rPr>
              <a:t>stationary</a:t>
            </a:r>
            <a:r>
              <a:rPr lang="hu-HU" sz="2400" b="1" dirty="0" smtClean="0">
                <a:solidFill>
                  <a:srgbClr val="CC3300"/>
                </a:solidFill>
              </a:rPr>
              <a:t> </a:t>
            </a:r>
            <a:r>
              <a:rPr lang="hu-HU" sz="2400" b="1" dirty="0" err="1" smtClean="0">
                <a:solidFill>
                  <a:srgbClr val="CC3300"/>
                </a:solidFill>
              </a:rPr>
              <a:t>phase</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488504" y="1412776"/>
            <a:ext cx="8915400" cy="4525962"/>
          </a:xfrm>
        </p:spPr>
        <p:txBody>
          <a:bodyPr/>
          <a:lstStyle/>
          <a:p>
            <a:pPr>
              <a:lnSpc>
                <a:spcPct val="90000"/>
              </a:lnSpc>
              <a:buNone/>
            </a:pPr>
            <a:r>
              <a:rPr lang="en-US" b="1" dirty="0"/>
              <a:t>When penicillin was first made at the end of the second world war using the fungus </a:t>
            </a:r>
            <a:r>
              <a:rPr lang="en-US" b="1" i="1" dirty="0" err="1"/>
              <a:t>Penicilium</a:t>
            </a:r>
            <a:r>
              <a:rPr lang="en-US" b="1" i="1" dirty="0"/>
              <a:t> </a:t>
            </a:r>
            <a:r>
              <a:rPr lang="en-US" b="1" i="1" dirty="0" err="1"/>
              <a:t>notatum</a:t>
            </a:r>
            <a:r>
              <a:rPr lang="en-US" b="1" dirty="0"/>
              <a:t>, the process made 1 mg dm</a:t>
            </a:r>
            <a:r>
              <a:rPr lang="en-US" b="1" baseline="22000" dirty="0"/>
              <a:t>-3</a:t>
            </a:r>
            <a:r>
              <a:rPr lang="en-US" b="1" dirty="0"/>
              <a:t>. </a:t>
            </a:r>
            <a:endParaRPr lang="hu-HU" b="1" dirty="0" smtClean="0"/>
          </a:p>
          <a:p>
            <a:pPr>
              <a:lnSpc>
                <a:spcPct val="90000"/>
              </a:lnSpc>
              <a:buNone/>
            </a:pPr>
            <a:endParaRPr lang="en-US" b="1" dirty="0"/>
          </a:p>
          <a:p>
            <a:pPr>
              <a:lnSpc>
                <a:spcPct val="90000"/>
              </a:lnSpc>
              <a:buNone/>
            </a:pPr>
            <a:r>
              <a:rPr lang="en-US" b="1" dirty="0"/>
              <a:t>Today, using a different species (</a:t>
            </a:r>
            <a:r>
              <a:rPr lang="en-US" b="1" i="1" dirty="0"/>
              <a:t>P. </a:t>
            </a:r>
            <a:r>
              <a:rPr lang="en-US" b="1" i="1" dirty="0" err="1"/>
              <a:t>chrysogenum</a:t>
            </a:r>
            <a:r>
              <a:rPr lang="en-US" b="1" dirty="0"/>
              <a:t>) and a better extraction procedures the yield is 50 g dm</a:t>
            </a:r>
            <a:r>
              <a:rPr lang="en-US" b="1" baseline="22000" dirty="0"/>
              <a:t>-3</a:t>
            </a:r>
            <a:r>
              <a:rPr lang="en-US" b="1" dirty="0"/>
              <a:t>. </a:t>
            </a:r>
            <a:endParaRPr lang="hu-HU" b="1" dirty="0" smtClean="0"/>
          </a:p>
          <a:p>
            <a:pPr>
              <a:lnSpc>
                <a:spcPct val="90000"/>
              </a:lnSpc>
              <a:buNone/>
            </a:pPr>
            <a:endParaRPr lang="en-US" b="1" dirty="0"/>
          </a:p>
          <a:p>
            <a:pPr>
              <a:lnSpc>
                <a:spcPct val="90000"/>
              </a:lnSpc>
              <a:buNone/>
            </a:pPr>
            <a:r>
              <a:rPr lang="en-US" b="1" dirty="0"/>
              <a:t>There is a constant search to improve the yield. </a:t>
            </a:r>
          </a:p>
          <a:p>
            <a:pPr>
              <a:lnSpc>
                <a:spcPct val="90000"/>
              </a:lnSpc>
            </a:pPr>
            <a:endParaRPr lang="en-US" b="1" dirty="0">
              <a:effectLst>
                <a:outerShdw blurRad="38100" dist="38100" dir="2700000" algn="tl">
                  <a:srgbClr val="C0C0C0"/>
                </a:outerShdw>
              </a:effectLst>
            </a:endParaRPr>
          </a:p>
        </p:txBody>
      </p:sp>
      <p:sp>
        <p:nvSpPr>
          <p:cNvPr id="3" name="Téglalap 2"/>
          <p:cNvSpPr/>
          <p:nvPr/>
        </p:nvSpPr>
        <p:spPr>
          <a:xfrm>
            <a:off x="3296816" y="548680"/>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4294967295"/>
          </p:nvPr>
        </p:nvSpPr>
        <p:spPr>
          <a:xfrm>
            <a:off x="488504" y="1556792"/>
            <a:ext cx="8915400" cy="5688012"/>
          </a:xfrm>
        </p:spPr>
        <p:txBody>
          <a:bodyPr/>
          <a:lstStyle/>
          <a:p>
            <a:pPr>
              <a:lnSpc>
                <a:spcPct val="90000"/>
              </a:lnSpc>
              <a:buNone/>
            </a:pPr>
            <a:r>
              <a:rPr lang="en-US" b="1" dirty="0"/>
              <a:t>Downstream processing is relatively easy since penicillin is secreted into the medium (to kill other cells), so there is no need to break open the fungal cells.</a:t>
            </a:r>
          </a:p>
          <a:p>
            <a:pPr>
              <a:lnSpc>
                <a:spcPct val="90000"/>
              </a:lnSpc>
              <a:buNone/>
            </a:pPr>
            <a:endParaRPr lang="en-US" b="1" dirty="0"/>
          </a:p>
          <a:p>
            <a:pPr>
              <a:lnSpc>
                <a:spcPct val="90000"/>
              </a:lnSpc>
              <a:buNone/>
            </a:pPr>
            <a:r>
              <a:rPr lang="en-US" b="1" dirty="0"/>
              <a:t>However, the product needs to be very pure, since it being used as a therapeutic medical drug, so it is dissolved and then precipitated as a potassium salt to separate it from other substances in the medium. </a:t>
            </a:r>
          </a:p>
        </p:txBody>
      </p:sp>
      <p:sp>
        <p:nvSpPr>
          <p:cNvPr id="3" name="Téglalap 2"/>
          <p:cNvSpPr/>
          <p:nvPr/>
        </p:nvSpPr>
        <p:spPr>
          <a:xfrm>
            <a:off x="3296816" y="548680"/>
            <a:ext cx="3222357" cy="461665"/>
          </a:xfrm>
          <a:prstGeom prst="rect">
            <a:avLst/>
          </a:prstGeom>
        </p:spPr>
        <p:txBody>
          <a:bodyPr wrap="none">
            <a:spAutoFit/>
          </a:bodyPr>
          <a:lstStyle/>
          <a:p>
            <a:r>
              <a:rPr lang="hu-HU" sz="2400" b="1" dirty="0" smtClean="0">
                <a:solidFill>
                  <a:srgbClr val="CC3300"/>
                </a:solidFill>
              </a:rPr>
              <a:t>Penicillin </a:t>
            </a:r>
            <a:r>
              <a:rPr lang="hu-HU" sz="2400" b="1" dirty="0" err="1" smtClean="0">
                <a:solidFill>
                  <a:srgbClr val="CC3300"/>
                </a:solidFill>
              </a:rPr>
              <a:t>production</a:t>
            </a:r>
            <a:endParaRPr lang="en-GB" sz="2400" b="1" dirty="0">
              <a:solidFill>
                <a:srgbClr val="CC33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Csoportba foglalás 4"/>
          <p:cNvGrpSpPr/>
          <p:nvPr/>
        </p:nvGrpSpPr>
        <p:grpSpPr>
          <a:xfrm>
            <a:off x="416496" y="188640"/>
            <a:ext cx="8208912" cy="6093260"/>
            <a:chOff x="848544" y="188640"/>
            <a:chExt cx="8208912" cy="6093260"/>
          </a:xfrm>
        </p:grpSpPr>
        <p:pic>
          <p:nvPicPr>
            <p:cNvPr id="324610" name="Picture 2" descr="Process_flow_for_penicillin.jpg"/>
            <p:cNvPicPr>
              <a:picLocks noChangeAspect="1" noChangeArrowheads="1"/>
            </p:cNvPicPr>
            <p:nvPr/>
          </p:nvPicPr>
          <p:blipFill>
            <a:blip r:embed="rId2" cstate="print"/>
            <a:srcRect/>
            <a:stretch>
              <a:fillRect/>
            </a:stretch>
          </p:blipFill>
          <p:spPr bwMode="auto">
            <a:xfrm>
              <a:off x="848544" y="188640"/>
              <a:ext cx="8136904" cy="6093260"/>
            </a:xfrm>
            <a:prstGeom prst="rect">
              <a:avLst/>
            </a:prstGeom>
            <a:noFill/>
          </p:spPr>
        </p:pic>
        <p:sp>
          <p:nvSpPr>
            <p:cNvPr id="3" name="Téglalap 2"/>
            <p:cNvSpPr/>
            <p:nvPr/>
          </p:nvSpPr>
          <p:spPr>
            <a:xfrm>
              <a:off x="1640632" y="548680"/>
              <a:ext cx="7416824" cy="461665"/>
            </a:xfrm>
            <a:prstGeom prst="rect">
              <a:avLst/>
            </a:prstGeom>
            <a:solidFill>
              <a:schemeClr val="bg1"/>
            </a:solidFill>
          </p:spPr>
          <p:txBody>
            <a:bodyPr wrap="square">
              <a:spAutoFit/>
            </a:bodyPr>
            <a:lstStyle/>
            <a:p>
              <a:r>
                <a:rPr lang="hu-HU" sz="2400" b="1" dirty="0" smtClean="0">
                  <a:solidFill>
                    <a:srgbClr val="CC3300"/>
                  </a:solidFill>
                </a:rPr>
                <a:t>Penicillin </a:t>
              </a:r>
              <a:r>
                <a:rPr lang="hu-HU" sz="2400" b="1" dirty="0" err="1" smtClean="0">
                  <a:solidFill>
                    <a:srgbClr val="CC3300"/>
                  </a:solidFill>
                </a:rPr>
                <a:t>production</a:t>
              </a:r>
              <a:r>
                <a:rPr lang="hu-HU" sz="2400" b="1" dirty="0" smtClean="0">
                  <a:solidFill>
                    <a:srgbClr val="CC3300"/>
                  </a:solidFill>
                </a:rPr>
                <a:t> – </a:t>
              </a:r>
              <a:r>
                <a:rPr lang="hu-HU" sz="2400" b="1" dirty="0" err="1" smtClean="0">
                  <a:solidFill>
                    <a:srgbClr val="CC3300"/>
                  </a:solidFill>
                </a:rPr>
                <a:t>process</a:t>
              </a:r>
              <a:r>
                <a:rPr lang="hu-HU" sz="2400" b="1" dirty="0" smtClean="0">
                  <a:solidFill>
                    <a:srgbClr val="CC3300"/>
                  </a:solidFill>
                </a:rPr>
                <a:t> flow diagram</a:t>
              </a:r>
              <a:endParaRPr lang="en-GB" sz="2400" b="1" dirty="0">
                <a:solidFill>
                  <a:srgbClr val="CC3300"/>
                </a:solidFill>
              </a:endParaRPr>
            </a:p>
          </p:txBody>
        </p:sp>
      </p:grpSp>
      <p:sp>
        <p:nvSpPr>
          <p:cNvPr id="6" name="Ellipszis 5"/>
          <p:cNvSpPr/>
          <p:nvPr/>
        </p:nvSpPr>
        <p:spPr bwMode="auto">
          <a:xfrm>
            <a:off x="848544" y="1124744"/>
            <a:ext cx="1296144" cy="2232248"/>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
        <p:nvSpPr>
          <p:cNvPr id="7" name="Ellipszis 6"/>
          <p:cNvSpPr/>
          <p:nvPr/>
        </p:nvSpPr>
        <p:spPr bwMode="auto">
          <a:xfrm>
            <a:off x="2936776" y="1484784"/>
            <a:ext cx="1296144" cy="1224136"/>
          </a:xfrm>
          <a:prstGeom prst="ellipse">
            <a:avLst/>
          </a:prstGeom>
          <a:noFill/>
          <a:ln w="28575" cap="flat" cmpd="sng" algn="ctr">
            <a:solidFill>
              <a:srgbClr val="FF0000"/>
            </a:solidFill>
            <a:prstDash val="solid"/>
            <a:miter lim="800000"/>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hu-HU"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hu-HU" sz="18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üres</Template>
  <TotalTime>20796</TotalTime>
  <Words>1010</Words>
  <Application>Microsoft Office PowerPoint</Application>
  <PresentationFormat>A4 (210x297 mm)</PresentationFormat>
  <Paragraphs>107</Paragraphs>
  <Slides>23</Slides>
  <Notes>2</Notes>
  <HiddenSlides>0</HiddenSlides>
  <MMClips>0</MMClips>
  <ScaleCrop>false</ScaleCrop>
  <HeadingPairs>
    <vt:vector size="4" baseType="variant">
      <vt:variant>
        <vt:lpstr>Téma</vt:lpstr>
      </vt:variant>
      <vt:variant>
        <vt:i4>1</vt:i4>
      </vt:variant>
      <vt:variant>
        <vt:lpstr>Diacímek</vt:lpstr>
      </vt:variant>
      <vt:variant>
        <vt:i4>23</vt:i4>
      </vt:variant>
    </vt:vector>
  </HeadingPairs>
  <TitlesOfParts>
    <vt:vector size="24" baseType="lpstr">
      <vt:lpstr>blank</vt:lpstr>
      <vt:lpstr>BIOLÓGIA és BIOTECHNOLÓGIA 6. rész</vt:lpstr>
      <vt:lpstr>2. dia</vt:lpstr>
      <vt:lpstr>3. dia</vt:lpstr>
      <vt:lpstr>Antibiotic production</vt:lpstr>
      <vt:lpstr>Penicillin production</vt:lpstr>
      <vt:lpstr>6. dia</vt:lpstr>
      <vt:lpstr>7. dia</vt:lpstr>
      <vt:lpstr>8. dia</vt:lpstr>
      <vt:lpstr>9. dia</vt:lpstr>
      <vt:lpstr>10. dia</vt:lpstr>
      <vt:lpstr>11. dia</vt:lpstr>
      <vt:lpstr>12. dia</vt:lpstr>
      <vt:lpstr>13. dia</vt:lpstr>
      <vt:lpstr>14. dia</vt:lpstr>
      <vt:lpstr>15. dia</vt:lpstr>
      <vt:lpstr>16. dia</vt:lpstr>
      <vt:lpstr>17. dia</vt:lpstr>
      <vt:lpstr>18. dia</vt:lpstr>
      <vt:lpstr>19. dia</vt:lpstr>
      <vt:lpstr>20. dia</vt:lpstr>
      <vt:lpstr>21. dia</vt:lpstr>
      <vt:lpstr>22. dia</vt:lpstr>
      <vt:lpstr>23. dia</vt:lpstr>
    </vt:vector>
  </TitlesOfParts>
  <Company>család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biológia alapjai</dc:title>
  <dc:creator>Pécs Miklós</dc:creator>
  <cp:lastModifiedBy>Richter Gedeon Nyrt.</cp:lastModifiedBy>
  <cp:revision>903</cp:revision>
  <dcterms:created xsi:type="dcterms:W3CDTF">2005-06-19T08:19:41Z</dcterms:created>
  <dcterms:modified xsi:type="dcterms:W3CDTF">2014-05-04T23:33:22Z</dcterms:modified>
</cp:coreProperties>
</file>