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6" r:id="rId25"/>
    <p:sldId id="297" r:id="rId26"/>
    <p:sldId id="298" r:id="rId27"/>
    <p:sldId id="300" r:id="rId28"/>
    <p:sldId id="301" r:id="rId29"/>
    <p:sldId id="295" r:id="rId30"/>
    <p:sldId id="294" r:id="rId31"/>
    <p:sldId id="275" r:id="rId3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5D64FA-9B7E-4838-9B5B-955F70F57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4CCE95A-F5C7-4289-B9EC-5C160E304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03F412-41F6-4E1F-B4E3-65F5CFFD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4D86C54-B1A4-4893-BC41-09D13947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CBA0ECF-31C9-4108-BC5F-78C1602D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46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260A9B-1A3C-4C43-98AD-D30EC868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23E34D8-CC7C-4CDD-8D5D-50BF3B80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FF40AF-674C-479D-97D8-21E9FF1B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CD7EEB-8BB4-4DFB-81D0-4D4356FB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788859-5B2A-481F-B6F2-E35453FE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8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8FD2393-6763-447B-B5B9-3CD7B664F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5E1AF28-6912-4E1E-9CE0-6BC7AABA0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58969B-769D-4462-BFDB-E0316DF5D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5D9F82-06BA-479A-A608-363087D2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7DABD3-FB54-4D24-8A66-26938D5F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34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C8F02D-AE86-42F7-8DDB-A9F06D57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B76DA9-8C38-4971-A42B-B97F7081C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62CA9DF-1409-4F1E-95B3-C262FDD7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FB8D775-EB18-4308-9A01-42B4B918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0342B5-ABBE-4F48-AFC6-E1B26CCB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87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8277B6-6B58-4B90-9B5F-8FAD3DEE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BFEA1C-7086-4A7C-9C49-C8BD84D47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527518-334D-4702-9FCC-8DF9F49BF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A208DD-000D-4DA5-AC50-AA8CA09E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8F3C03-8ED8-4FA5-8EB8-C0BA2F52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98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449BFF-CA30-4A45-B80B-5F46B663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C443A8-BC16-47E4-BB3D-108EC08D4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49B28FB-12BC-410E-B614-62BA7E91E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3FAED29-8963-461F-A200-1B362176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123871-CBD0-4616-B767-AF605FDB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E4E252-A7E4-4D3B-99DE-01FFE0F3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5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235991-8CD6-4C4E-A623-F36CF240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EEF6F7D-B711-4EFA-B7BD-B1B1E51D3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A62106E-2D4A-4B21-AE4F-11CF198F8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F04E2A6-B505-4FFE-9E71-0B628DBC4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DE55C75-8C26-4228-94CC-4F413C7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59743E6-0425-4453-9201-5D8BD795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D5311B3-1F4F-4956-B940-F6BFA37E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9CCA725-2B19-4B37-99D4-F5D4F4DB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54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21FB1B-1691-406D-AFA5-05ADBE73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15C6129-EB84-4113-8647-68CFEA12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AD4AAD7-0D65-4C0F-B852-75448364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E0C6BE5-E4EF-44A3-BCED-34485C4F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08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FC1B15F-C5D5-4B73-AE35-92D056A4F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439A1AA-F5D6-468F-89EF-6277C62D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690428C-813A-462D-AE5B-7C986C3D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8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55CFC-3672-444D-933F-E53CB0E1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670D07-888D-4A4B-8888-98DDDCE98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B8CCF32-D68D-41FB-8B94-131EA67D8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DC358D-90E8-4BB3-9114-5E89C228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D4AF813-0E14-4EAC-9B99-A52DD409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B251F0-03FB-4D75-9D93-9E05957C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62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2C0775-6F4B-4685-A69D-011424E1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AE5393F-5788-410A-83B0-AC3625F8B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E2EE415-6070-4A3E-8768-A45DF5F7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3BA8EB8-F8A9-4555-A8B0-9A95C606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E6D733-BB61-408C-B83B-121BB43B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19CC0C1-16B8-47DD-9DC6-170A4B96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83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E36B6E5-6D3C-451C-B3DE-9C365F8D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6C95E4-826B-4655-870F-1C5448BD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25A965-0CA6-424E-AC5B-F7EF51479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08E1-5693-4924-9C55-B890234CED9F}" type="datetimeFigureOut">
              <a:rPr lang="hu-HU" smtClean="0"/>
              <a:t>2021. 11. 08.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EF024D-C21F-4ED1-A22C-04E42D4ED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78257E-1E08-49AD-853B-1F9D22C8B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4FC2-B106-4D4F-962A-70C50E6CC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99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beonline.com/" TargetMode="External"/><Relationship Id="rId3" Type="http://schemas.openxmlformats.org/officeDocument/2006/relationships/hyperlink" Target="http://www.jbc.org/" TargetMode="External"/><Relationship Id="rId7" Type="http://schemas.openxmlformats.org/officeDocument/2006/relationships/hyperlink" Target="http://www.premierbiosoft.com/" TargetMode="External"/><Relationship Id="rId2" Type="http://schemas.openxmlformats.org/officeDocument/2006/relationships/hyperlink" Target="http://www.sciencehisto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benotes.com/" TargetMode="External"/><Relationship Id="rId5" Type="http://schemas.openxmlformats.org/officeDocument/2006/relationships/hyperlink" Target="http://www.researchgate.net/" TargetMode="External"/><Relationship Id="rId4" Type="http://schemas.openxmlformats.org/officeDocument/2006/relationships/hyperlink" Target="http://www.sciencenorway.no/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9865B4-6D0D-4E7A-B750-93379B89F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1800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PCR ALAPJAI, MŰKÖDÉSE ÉS FELHASZNÁLÁSA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E00046-F565-440E-90A4-3478627A9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31" y="6140478"/>
            <a:ext cx="9144000" cy="417978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Készítette: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Viszkei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Márton, Jenei Robin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Nagy Áron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DBD741C6-8B8C-4B25-A05B-DE11EE7FD9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3726180" y="1122363"/>
            <a:ext cx="4739640" cy="160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209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LA-PCR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24260"/>
            <a:ext cx="10515599" cy="2636016"/>
          </a:xfrm>
        </p:spPr>
        <p:txBody>
          <a:bodyPr>
            <a:normAutofit/>
          </a:bodyPr>
          <a:lstStyle/>
          <a:p>
            <a:pPr algn="just"/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PCR hosszan tartó pontosságát tovább lehetett növelni</a:t>
            </a:r>
          </a:p>
          <a:p>
            <a:pPr algn="just"/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Mutáns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egy 3’-5’ aktivitású ősbaktérium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keverék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92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KOD1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261"/>
            <a:ext cx="10515600" cy="1973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Thermococcus</a:t>
            </a:r>
            <a:r>
              <a:rPr lang="hu-H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kodakarensis</a:t>
            </a:r>
            <a:r>
              <a:rPr lang="hu-H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KOD1 DNS-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korábbiaknál is gyorsabb és pontosabb szintézisre képes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omparison of elongation rates of KOD DNA polymerase, Pfu DNA... | Download  Scientific Diagram">
            <a:extLst>
              <a:ext uri="{FF2B5EF4-FFF2-40B4-BE49-F238E27FC236}">
                <a16:creationId xmlns:a16="http://schemas.microsoft.com/office/drawing/2014/main" id="{6C668C7E-CBC3-4021-A985-0F21334A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13" y="3079753"/>
            <a:ext cx="7775174" cy="31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0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PCR mechanizmusa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10515600" cy="197386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„Molekuláris fénymásolás”</a:t>
            </a:r>
          </a:p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Adott RNS vagy DNS szakaszt másol le és szaporít fel</a:t>
            </a:r>
          </a:p>
          <a:p>
            <a:pPr marL="0" indent="0" algn="just">
              <a:buNone/>
            </a:pP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26" y="3711192"/>
            <a:ext cx="6514011" cy="27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1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/>
              <a:t>PCR-hez</a:t>
            </a:r>
            <a:r>
              <a:rPr lang="hu-HU" sz="3600" dirty="0"/>
              <a:t> szükséges molekulák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10515600" cy="197386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Sablonmolekula- RNS vagy DNS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Primer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44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Primerek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10515600" cy="197386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vizsgálandó DNS-darab mindkét oldalán lévő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nukleotidszekvenciák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duplikátumai</a:t>
            </a:r>
          </a:p>
          <a:p>
            <a:pPr algn="just"/>
            <a:r>
              <a:rPr lang="hu-H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Nukleotid-sorrendjüket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ismerni kell!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Laborban előállíthatók vagy megvásárolhatók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09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PCR 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6311537" cy="1973865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Denaturáció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spirál szálait 90-96 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°C-ra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hevítve ki kell tekerni és szét kell választani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Hibridizáció/</a:t>
            </a: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Annealing</a:t>
            </a: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primerek bekötnek a komplementer bázisokhoz</a:t>
            </a:r>
          </a:p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DNS szintézis: </a:t>
            </a:r>
            <a:r>
              <a:rPr lang="hu-H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polimerázok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új szálakat szintetizálnak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2" y="1207473"/>
            <a:ext cx="4020328" cy="42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9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PCR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515600" cy="197386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Kvantitatív PCR technikák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Kvalitatív PCR technikák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Hagyományos PCR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Multiplex PCR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Beágyazott-félbeágyazott PCR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PCR</a:t>
            </a:r>
          </a:p>
          <a:p>
            <a:pPr algn="just"/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89" y="3796302"/>
            <a:ext cx="5508680" cy="28918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258" y="200297"/>
            <a:ext cx="3482332" cy="48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Kvantitatív PCR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10515600" cy="197386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 néven </a:t>
            </a:r>
            <a:r>
              <a:rPr lang="hu-H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PCR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Megmutatja mennyi DNS van egy mintában</a:t>
            </a:r>
          </a:p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Adott DNS szegmens kimutatására is jó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7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Kvalitatív PCR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6215743" cy="197386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Gyors, egyszerű és olcsó</a:t>
            </a:r>
          </a:p>
          <a:p>
            <a:pPr algn="just"/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Kimutatható, hogy egy egyén újrafertőződött-e egy rokon kórokozóval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3" y="146775"/>
            <a:ext cx="3910148" cy="59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Hagyományos PCR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Szokásos PCR eljárás</a:t>
            </a:r>
          </a:p>
          <a:p>
            <a:r>
              <a:rPr lang="hu-HU" dirty="0"/>
              <a:t>Primerek specifikusan kötnek 2 DNS szállal</a:t>
            </a:r>
          </a:p>
        </p:txBody>
      </p:sp>
    </p:spTree>
    <p:extLst>
      <p:ext uri="{BB962C8B-B14F-4D97-AF65-F5344CB8AC3E}">
        <p14:creationId xmlns:p14="http://schemas.microsoft.com/office/powerpoint/2010/main" val="299484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108"/>
            <a:ext cx="10515600" cy="1973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PCR (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polymerase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reaction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lehetőséget ad arra, hogy a biológiai információt exponenciálisan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amplifikáljuk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ami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robbanásszerűen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növelte az előrehaladásunkat a biológia számos területén a biokémiától a paleontológiáig. A PCR számos kutatási területeken megkerülhetetlen eszköz, érdemes tehát ismerni alapjait, működését, típusait és gyakorlati alkalmazásait.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27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Multiplex PCR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495903" cy="4351338"/>
          </a:xfrm>
        </p:spPr>
        <p:txBody>
          <a:bodyPr/>
          <a:lstStyle/>
          <a:p>
            <a:r>
              <a:rPr lang="hu-HU" dirty="0"/>
              <a:t>Egyetlen mintában különböző kórokozókat mutat ki</a:t>
            </a:r>
          </a:p>
          <a:p>
            <a:r>
              <a:rPr lang="hu-HU" dirty="0" err="1"/>
              <a:t>Exonikus</a:t>
            </a:r>
            <a:r>
              <a:rPr lang="hu-HU" dirty="0"/>
              <a:t>/</a:t>
            </a:r>
            <a:r>
              <a:rPr lang="hu-HU" dirty="0" err="1"/>
              <a:t>intronikus</a:t>
            </a:r>
            <a:r>
              <a:rPr lang="hu-HU" dirty="0"/>
              <a:t> szekvencia azonosítására szolgál specifikus génekbe</a:t>
            </a:r>
          </a:p>
          <a:p>
            <a:r>
              <a:rPr lang="hu-HU" dirty="0"/>
              <a:t>Bázispár-hosszúságnak különbözőnek kell lennie</a:t>
            </a:r>
          </a:p>
          <a:p>
            <a:r>
              <a:rPr lang="hu-HU" dirty="0"/>
              <a:t>Ezt a technikát vírusos/bakteriális és egyéb fertőző ágensek kimutatására használják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92" y="910046"/>
            <a:ext cx="3395391" cy="43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7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Beágyazott-félbeágyazott PCR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860177" cy="310342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két primer-készletet használnak egyetlen </a:t>
            </a:r>
            <a:r>
              <a:rPr lang="hu-HU" dirty="0" err="1"/>
              <a:t>lókuszpontra</a:t>
            </a:r>
            <a:endParaRPr lang="hu-HU" dirty="0"/>
          </a:p>
          <a:p>
            <a:r>
              <a:rPr lang="hu-HU" dirty="0"/>
              <a:t>Az első készlet egy </a:t>
            </a:r>
            <a:r>
              <a:rPr lang="hu-HU" dirty="0" err="1"/>
              <a:t>amplifikált</a:t>
            </a:r>
            <a:r>
              <a:rPr lang="hu-HU" dirty="0"/>
              <a:t> szekvencia</a:t>
            </a:r>
          </a:p>
          <a:p>
            <a:r>
              <a:rPr lang="hu-HU" dirty="0"/>
              <a:t>a második készlet pedig komplementer az első szekvenciához, amely rövidebb lesz, mint az első </a:t>
            </a:r>
            <a:r>
              <a:rPr lang="hu-HU" dirty="0" err="1"/>
              <a:t>amplifikált</a:t>
            </a:r>
            <a:r>
              <a:rPr lang="hu-HU" dirty="0"/>
              <a:t> termék</a:t>
            </a:r>
          </a:p>
          <a:p>
            <a:r>
              <a:rPr lang="hu-HU" dirty="0"/>
              <a:t>Célja a nem várt primer kötőhelyek felerősítéséből eredő szennyeződések csökkentése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36" y="3656579"/>
            <a:ext cx="4545318" cy="2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6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Standard PCR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Egyszerű, hatékony és érzékeny</a:t>
            </a:r>
          </a:p>
          <a:p>
            <a:r>
              <a:rPr lang="hu-HU" dirty="0"/>
              <a:t>Egy primerpárral végzik</a:t>
            </a:r>
          </a:p>
          <a:p>
            <a:r>
              <a:rPr lang="hu-HU" dirty="0"/>
              <a:t>Kvantitatív/</a:t>
            </a:r>
            <a:r>
              <a:rPr lang="hu-HU" dirty="0" err="1"/>
              <a:t>félkvantitatív-real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 PCR Fluoreszcens festékek jelölésre</a:t>
            </a:r>
          </a:p>
        </p:txBody>
      </p:sp>
    </p:spTree>
    <p:extLst>
      <p:ext uri="{BB962C8B-B14F-4D97-AF65-F5344CB8AC3E}">
        <p14:creationId xmlns:p14="http://schemas.microsoft.com/office/powerpoint/2010/main" val="6755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PCR Alkalmazása</a:t>
            </a:r>
            <a:endParaRPr lang="hu-HU" sz="8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6904" y="1807927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rgbClr val="444D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Mikrobiológiába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			</a:t>
            </a:r>
            <a:r>
              <a:rPr lang="hu-HU" sz="1800" dirty="0">
                <a:solidFill>
                  <a:srgbClr val="444D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Fogyasztói Genetika?		</a:t>
            </a:r>
            <a:r>
              <a:rPr lang="hu-HU" sz="1800" dirty="0"/>
              <a:t>Bűnügyi </a:t>
            </a:r>
            <a:r>
              <a:rPr lang="hu-HU" sz="1800" dirty="0">
                <a:solidFill>
                  <a:srgbClr val="444D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nyomozás</a:t>
            </a:r>
          </a:p>
          <a:p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444D5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Orvoslás</a:t>
            </a: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solidFill>
                  <a:srgbClr val="444D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800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444D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Filogenetika</a:t>
            </a:r>
          </a:p>
          <a:p>
            <a:pPr marL="0" indent="0">
              <a:buNone/>
            </a:pPr>
            <a:r>
              <a:rPr lang="hu-HU" sz="1800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 </a:t>
            </a:r>
          </a:p>
          <a:p>
            <a:r>
              <a:rPr lang="hu-HU" sz="1800" dirty="0"/>
              <a:t>Filogenetika					Élelmiszerek és a mezőgazdaság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D0E51B-A053-477B-B3BB-1BD6E893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42" y="2188190"/>
            <a:ext cx="1577588" cy="9985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A6F652B-B58F-4AF6-9AD4-5D6D8F2A8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70" y="2171470"/>
            <a:ext cx="2820801" cy="92067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4134415-D6F4-4024-AA0E-83DDDDE7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86" y="2247275"/>
            <a:ext cx="3139796" cy="218314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2F2AAF4-CE0A-453F-9698-4065A84CB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95" y="3566985"/>
            <a:ext cx="2052483" cy="136832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9BA18C0-8817-43DB-9CE5-AD40D6C66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04" y="5398068"/>
            <a:ext cx="1993981" cy="138914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85A65FA-ABCF-4DE0-80DE-A860432F3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687" y="5436225"/>
            <a:ext cx="2388641" cy="13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97535E-CE8B-4714-A330-D2332A41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Mikrobiológiában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50A78C-0E2A-4F00-B19E-4CC5EBE60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PCR számos környezeti hatás megismerését teszi lehetővé, különösen a mikroorganizmusokhoz kötött folyamatokat. PCR által meghatározhatóak konkrét mikroorganizmusok, illetve azok mennyisége. Előnye más módszerekhez képest, hogy kis mennyiségű mikroorganizmusok is meghatározhatóak. A vizek és az élelmiszerek egészségügyi minőségét gyakran ezzel állapítjuk meg. </a:t>
            </a:r>
          </a:p>
        </p:txBody>
      </p:sp>
    </p:spTree>
    <p:extLst>
      <p:ext uri="{BB962C8B-B14F-4D97-AF65-F5344CB8AC3E}">
        <p14:creationId xmlns:p14="http://schemas.microsoft.com/office/powerpoint/2010/main" val="2688892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30C5C6-7521-4357-BE70-1C28D3CA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Fogyasztói Genetika?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8F6803-D646-49A2-B8C1-1CF8EF33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PCR elérhetővé tette, hogy bárki tesztelje a genomját és ez egy új ágazat kialakulását is magával hozta. Egy ágazat, amely személyre szabott ajánlatokat nyújt nekünk a genomunk alapján. Például ilyen a </a:t>
            </a:r>
            <a:r>
              <a:rPr lang="hu-HU" dirty="0" err="1"/>
              <a:t>nutrigenomics</a:t>
            </a:r>
            <a:r>
              <a:rPr lang="hu-HU" dirty="0"/>
              <a:t>, amely megtudja nekünk mondani, hogy milyen típusú élelmiszert </a:t>
            </a:r>
            <a:r>
              <a:rPr lang="hu-HU" dirty="0" err="1"/>
              <a:t>nutrient</a:t>
            </a:r>
            <a:r>
              <a:rPr lang="hu-HU" dirty="0"/>
              <a:t> lenne célszerű fogyasztanunk.</a:t>
            </a:r>
          </a:p>
        </p:txBody>
      </p:sp>
    </p:spTree>
    <p:extLst>
      <p:ext uri="{BB962C8B-B14F-4D97-AF65-F5344CB8AC3E}">
        <p14:creationId xmlns:p14="http://schemas.microsoft.com/office/powerpoint/2010/main" val="87498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6003C0-5233-45A8-AE30-A1EAEDF0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Bűnügyi nyomozás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BB7D0E-1148-4C67-A5D0-C9A88564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Rengeteg bűnözőt azonosítanak a PCR-</a:t>
            </a:r>
            <a:r>
              <a:rPr lang="hu-HU" dirty="0" err="1"/>
              <a:t>nak</a:t>
            </a:r>
            <a:r>
              <a:rPr lang="hu-HU" dirty="0"/>
              <a:t> köszönhetően, illetve rengeteg </a:t>
            </a:r>
            <a:r>
              <a:rPr lang="hu-HU" dirty="0" err="1"/>
              <a:t>bizonyitékot</a:t>
            </a:r>
            <a:r>
              <a:rPr lang="hu-HU" dirty="0"/>
              <a:t> is nyújt ezen bűnözök elítéléséhez, például vér, haj, sperma, avagy pollen és föld minta formájában. DNS „Ujjlenyomatok” felállítása (avagy DNS profilok), rokonok azonosítása, mind lehetséges a PCR-</a:t>
            </a:r>
            <a:r>
              <a:rPr lang="hu-HU" dirty="0" err="1"/>
              <a:t>nak</a:t>
            </a:r>
            <a:r>
              <a:rPr lang="hu-HU" dirty="0"/>
              <a:t> köszönhetően. </a:t>
            </a:r>
          </a:p>
          <a:p>
            <a:r>
              <a:rPr lang="hu-HU" dirty="0"/>
              <a:t>Mohák vizsgálata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5515606-3BD3-453F-96BF-76AC07A6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54" y="3787209"/>
            <a:ext cx="4038779" cy="27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E7FDD8-23C7-4D79-836E-7C2F48FE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Filogenetika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6A56D8-E6AF-4594-8D7C-4A31EE5DC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Törsz fejlődési analitika különböző forrásokat használva például haj mintából. Feltérképezhető vele állatok genetikája és ezáltal segíthet megőrzésükben is</a:t>
            </a:r>
          </a:p>
        </p:txBody>
      </p:sp>
    </p:spTree>
    <p:extLst>
      <p:ext uri="{BB962C8B-B14F-4D97-AF65-F5344CB8AC3E}">
        <p14:creationId xmlns:p14="http://schemas.microsoft.com/office/powerpoint/2010/main" val="2277134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D93121-2F62-408E-B3C4-CF783CFB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Élelmiszerek és a mezőgazdaság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697C7F-BB6F-408F-A816-86726EBA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GMO génmódosítást is lehetővé teszi mivel segítségével a </a:t>
            </a:r>
            <a:r>
              <a:rPr lang="hu-HU" dirty="0" err="1"/>
              <a:t>dns</a:t>
            </a:r>
            <a:r>
              <a:rPr lang="hu-HU" dirty="0"/>
              <a:t> t feltérképezve célzottan javíthatunk rajta.</a:t>
            </a:r>
          </a:p>
        </p:txBody>
      </p:sp>
    </p:spTree>
    <p:extLst>
      <p:ext uri="{BB962C8B-B14F-4D97-AF65-F5344CB8AC3E}">
        <p14:creationId xmlns:p14="http://schemas.microsoft.com/office/powerpoint/2010/main" val="447992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467AE6-D46B-488C-ADAD-8D0E37EB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646" y="365125"/>
            <a:ext cx="6292154" cy="1325563"/>
          </a:xfrm>
        </p:spPr>
        <p:txBody>
          <a:bodyPr/>
          <a:lstStyle/>
          <a:p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PCR Legfontosabb Alkalmazása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974AD9-C3A2-4968-8DAD-A20A7F90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382" y="1825624"/>
            <a:ext cx="6628417" cy="4811149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Segít felvenni a harcot a vírussal. A PCR az egyik legmegbízhatóbb módszer a vírussal fertőzött személyek azonítására. A PCR teszt </a:t>
            </a:r>
            <a:r>
              <a:rPr lang="hu-HU" dirty="0" err="1"/>
              <a:t>polimeráz</a:t>
            </a:r>
            <a:r>
              <a:rPr lang="hu-HU" dirty="0"/>
              <a:t> láncreakción alapuló teszt, mely a vírus RNS-ét mutatja ki. A mintákat minden esetben: az orrban, illetve a garatban található nyálkahártyáról veszik. Egy bizonyos RNS teszi egyedivé ezt a vírust, így alkalmas arra, hogy általa a vírus jelenlétét bizonyítsák. A vizsgálatot molekuláris biológiai módszerekkel </a:t>
            </a:r>
            <a:r>
              <a:rPr lang="hu-HU" dirty="0" err="1"/>
              <a:t>végezik</a:t>
            </a:r>
            <a:r>
              <a:rPr lang="hu-HU" dirty="0"/>
              <a:t>. Ezek valójában nukleinsav-</a:t>
            </a:r>
            <a:r>
              <a:rPr lang="hu-HU" dirty="0" err="1"/>
              <a:t>amplifikációs</a:t>
            </a:r>
            <a:r>
              <a:rPr lang="hu-HU" dirty="0"/>
              <a:t> (felsokszorozó) módszerek, amelyek közül a PCR, azaz a </a:t>
            </a:r>
            <a:r>
              <a:rPr lang="hu-HU" dirty="0" err="1"/>
              <a:t>polimeráz</a:t>
            </a:r>
            <a:r>
              <a:rPr lang="hu-HU" dirty="0"/>
              <a:t>-láncreakció a legelterjedtebben használt. Valójában még a PCR is csak egy gyűjtőnév, ami sok lehetőséget foglal magába. Leginkább valós idejű, </a:t>
            </a:r>
            <a:r>
              <a:rPr lang="hu-HU" dirty="0" err="1"/>
              <a:t>reverz</a:t>
            </a:r>
            <a:r>
              <a:rPr lang="hu-HU" dirty="0"/>
              <a:t> transzkripciós PCR-t végzik. A vírus RNS-ének jól meghatározott, specifikus szakaszát vagy szakaszait felsokszorozzák és kimutathatóvá tesszük. A vírus több szakaszának együttes vizsgálatával, növelhető a kimutatás </a:t>
            </a:r>
            <a:r>
              <a:rPr lang="hu-HU" dirty="0" err="1"/>
              <a:t>specificitása</a:t>
            </a:r>
            <a:r>
              <a:rPr lang="hu-HU" dirty="0"/>
              <a:t> és szenzitivitása is. Ráadásul a detektálást a felsokszorozással egy időben végzik, így a kiértékelés lényegesen gyorsabbá válhat.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ECF8C83-6BDA-4906-BFA9-AC91A431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489646"/>
            <a:ext cx="4865910" cy="60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Története I.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404"/>
            <a:ext cx="5340658" cy="3768615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első fontos, a módszer megalkotásához vezető felfedezés a DNS szerkezetének leírása volt 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James D. Watson és Francis Crick 1953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DNS-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polimeráz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felfedezése, szintén kulcsfontosságú előrelépés </a:t>
            </a: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Arthur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Kornberg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1956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James Watson, Francis Crick, Maurice Wilkins, and Rosalind Franklin |  Science History Institute">
            <a:extLst>
              <a:ext uri="{FF2B5EF4-FFF2-40B4-BE49-F238E27FC236}">
                <a16:creationId xmlns:a16="http://schemas.microsoft.com/office/drawing/2014/main" id="{3FF3C96D-F53C-4802-BAB5-F0687927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17" y="1746786"/>
            <a:ext cx="2446283" cy="24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CACA79A-5CBE-43A6-BE71-D7A4B03F7FB1}"/>
              </a:ext>
            </a:extLst>
          </p:cNvPr>
          <p:cNvSpPr txBox="1"/>
          <p:nvPr/>
        </p:nvSpPr>
        <p:spPr>
          <a:xfrm>
            <a:off x="9933589" y="4211676"/>
            <a:ext cx="244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www.sciencehistory.org</a:t>
            </a:r>
          </a:p>
        </p:txBody>
      </p:sp>
      <p:pic>
        <p:nvPicPr>
          <p:cNvPr id="1028" name="Picture 4" descr="Arthur Kornberg&amp;#39;s Discovery of DNA Polymerase I - Journal of Biological  Chemistry">
            <a:extLst>
              <a:ext uri="{FF2B5EF4-FFF2-40B4-BE49-F238E27FC236}">
                <a16:creationId xmlns:a16="http://schemas.microsoft.com/office/drawing/2014/main" id="{5909DF91-C5E5-4A7E-92CC-CB828332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45" y="3220308"/>
            <a:ext cx="1828800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987B941-4110-4EBC-A6B2-D7E448B11190}"/>
              </a:ext>
            </a:extLst>
          </p:cNvPr>
          <p:cNvSpPr txBox="1"/>
          <p:nvPr/>
        </p:nvSpPr>
        <p:spPr>
          <a:xfrm>
            <a:off x="8031214" y="5511071"/>
            <a:ext cx="2446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www.jbc.org</a:t>
            </a:r>
          </a:p>
        </p:txBody>
      </p:sp>
    </p:spTree>
    <p:extLst>
      <p:ext uri="{BB962C8B-B14F-4D97-AF65-F5344CB8AC3E}">
        <p14:creationId xmlns:p14="http://schemas.microsoft.com/office/powerpoint/2010/main" val="303031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A módszerhez a vírus RNS-e szükséges. Mivel a vírus RNS-ét akarjuk kimutatni, ezt a PCR reagensei számára hozzáférhetővé kell tennünk a mintából. Nagyon leegyszerűsítve: a vírus RNS-e jelen lehet nagyjából szabadon a sejteken belül, de jelen lehet a víruson belül, a vírus pedig a sejten belül. Ez a sok minden, ami </a:t>
            </a:r>
            <a:r>
              <a:rPr lang="hu-HU" dirty="0" err="1"/>
              <a:t>körülveszi</a:t>
            </a:r>
            <a:r>
              <a:rPr lang="hu-HU" dirty="0"/>
              <a:t> az RNS-t, gyakorlatilag akadályt képez, így a PCR nem tud </a:t>
            </a:r>
            <a:r>
              <a:rPr lang="hu-HU" dirty="0" err="1"/>
              <a:t>végbemenni</a:t>
            </a:r>
            <a:r>
              <a:rPr lang="hu-HU" dirty="0"/>
              <a:t>. Valahogyan ki kell szabadítani az RNS-t. Erre sokféle RNS-izolálási módszert használhatunk, ami történhet kézzel vagy gépekkel, automatizálva is. Ilyen mennyiségű gépre, reagensre, műanyag árura soha nem volt még szükség. A gyártóknak úgy kellett volna sokszorosára növelni kapacitásaikat, hogy őket is sújtotta a járvány hatása. A reagensek, műanyagok, automaták elérhetősége korlátozott és akadozó volt, és jelenleg is problémát okoz. Így olyan PCR-tesztek fejlesztése is megindult, amelyek nem igénylik az előzetes RNS-izolálást, hanem a mintából közvetlenül végezhetők. Sőt, nem PCR-alapú vizsgálatok is előtérbe kerültek.</a:t>
            </a:r>
          </a:p>
          <a:p>
            <a:r>
              <a:rPr lang="hu-HU" dirty="0"/>
              <a:t>A PCR-</a:t>
            </a:r>
            <a:r>
              <a:rPr lang="hu-HU" dirty="0" err="1"/>
              <a:t>hez</a:t>
            </a:r>
            <a:r>
              <a:rPr lang="hu-HU" dirty="0"/>
              <a:t> szükséges reagensek. A diagnosztikai PCR-</a:t>
            </a:r>
            <a:r>
              <a:rPr lang="hu-HU" dirty="0" err="1"/>
              <a:t>eket</a:t>
            </a:r>
            <a:r>
              <a:rPr lang="hu-HU" dirty="0"/>
              <a:t> kereskedelmi forgalomban kapható kitekkel végzik. Ezek megfelelő tesztelésen estek át, és egy erre kijelölt szakmai szervezet engedélyezte a használatukat.</a:t>
            </a:r>
          </a:p>
          <a:p>
            <a:r>
              <a:rPr lang="hu-HU" dirty="0"/>
              <a:t>Maga a PCR egy gépben zajlik. Egy bizonyos teszt adott gépeken futtatható, azzal kompatibilis, illetve arra vizsgálták. Ebben a gépben meghatározott számú mintát (96, de akár 384) lehet egyszerre vizsgálni, ami adott ideig tart. Így minél több mintát akarunk egy időegység (például 1 nap) alatt vizsgálni, annál több gép kell.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2F309F5-FC8B-4B58-9CD9-3CA14B208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891" y="-49249"/>
            <a:ext cx="4672609" cy="183619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D81C994-343E-46F3-BABD-DC2C6FC1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" y="0"/>
            <a:ext cx="1421745" cy="18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09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19"/>
            <a:ext cx="10515600" cy="45505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Képek:</a:t>
            </a:r>
          </a:p>
          <a:p>
            <a:pPr marL="0" indent="0" algn="just">
              <a:buNone/>
            </a:pPr>
            <a:r>
              <a:rPr lang="hu-HU" sz="2400" dirty="0">
                <a:hlinkClick r:id="rId2"/>
              </a:rPr>
              <a:t>www.sciencehistory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.org</a:t>
            </a: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>
                <a:hlinkClick r:id="rId3"/>
              </a:rPr>
              <a:t>www.jbc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.org</a:t>
            </a: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</a:t>
            </a: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sciencenorway.no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www.researchgate.net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www.microbenotes.com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hu.weblogographic.com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www.premierbiosoft.com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www.microbeonline.com</a:t>
            </a: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2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Története II.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452"/>
            <a:ext cx="5909441" cy="3597712"/>
          </a:xfrm>
        </p:spPr>
        <p:txBody>
          <a:bodyPr>
            <a:norm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Magát a PCR mögötti tudományos koncepciót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Kjell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Kleppe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írta le 1969-ben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PCR ekkor még nem volt a gyakorlatban is alkalmazható 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primerek szükséges mennyiségben nem voltak előállíthatóak</a:t>
            </a:r>
          </a:p>
          <a:p>
            <a:pPr algn="just"/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olimeráz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enzimeket nem lehetett a megfelelően tisztítani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 Norwegian&amp;#39;s discovery paved the way for the coronavirus tests we use today">
            <a:extLst>
              <a:ext uri="{FF2B5EF4-FFF2-40B4-BE49-F238E27FC236}">
                <a16:creationId xmlns:a16="http://schemas.microsoft.com/office/drawing/2014/main" id="{D5DC717A-5126-4320-8521-7365A5B3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1" y="2256032"/>
            <a:ext cx="4099034" cy="23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5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Története III.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047"/>
            <a:ext cx="5609897" cy="3282402"/>
          </a:xfrm>
        </p:spPr>
        <p:txBody>
          <a:bodyPr>
            <a:no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első megvalósítható PCR módszert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Kary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Mullis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alkotta meg aki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Cetus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Corporation technikusaként az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oligonukleotidok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nagy mennyiségű gyártásának megvalósításán dolgozott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1985-ben már minden feltétel adott volt a gyakorlati alkalmazáshoz</a:t>
            </a: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egyik leggyakrabban használt technika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560.000 publikációban szerepel a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PubMed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-ben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ary Mullis, Inventor of the PCR Technique, Dies | The Scientist Magazine®">
            <a:extLst>
              <a:ext uri="{FF2B5EF4-FFF2-40B4-BE49-F238E27FC236}">
                <a16:creationId xmlns:a16="http://schemas.microsoft.com/office/drawing/2014/main" id="{E7B0A5A1-7053-46AA-A6F9-05C043A4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68735"/>
            <a:ext cx="3886200" cy="27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9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DNS-</a:t>
            </a:r>
            <a:r>
              <a:rPr lang="hu-H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polimerázok</a:t>
            </a: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PCR-ban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19"/>
            <a:ext cx="5257800" cy="1973865"/>
          </a:xfrm>
        </p:spPr>
        <p:txBody>
          <a:bodyPr>
            <a:no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DNS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polimeráz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enzimek egy DNS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templátra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képesek komplementer DNS-szálat szintetizálni az élő sejtekben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Hibajavítás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Fidelitás</a:t>
            </a:r>
          </a:p>
          <a:p>
            <a:pPr algn="just"/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Processzivitás</a:t>
            </a:r>
            <a:endParaRPr lang="hu-H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Nukleotid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specifikusság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So Many DNA Polymerases, So Little Time | GoldBio">
            <a:extLst>
              <a:ext uri="{FF2B5EF4-FFF2-40B4-BE49-F238E27FC236}">
                <a16:creationId xmlns:a16="http://schemas.microsoft.com/office/drawing/2014/main" id="{C87C4B26-8200-4C02-B4DE-9204A082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04" y="1690688"/>
            <a:ext cx="3767960" cy="41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3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Escherichia</a:t>
            </a: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coli DNS </a:t>
            </a:r>
            <a:r>
              <a:rPr lang="hu-HU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polimeráz</a:t>
            </a: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319"/>
            <a:ext cx="5452241" cy="3985515"/>
          </a:xfrm>
        </p:spPr>
        <p:txBody>
          <a:bodyPr>
            <a:normAutofit/>
          </a:bodyPr>
          <a:lstStyle/>
          <a:p>
            <a:pPr algn="just"/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Klenow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fragment</a:t>
            </a:r>
            <a:endParaRPr lang="hu-H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iklusban pótolni kellett</a:t>
            </a:r>
            <a:endParaRPr lang="hu-H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. coli: What is It, How Does it Cause Infection, Symptoms &amp;amp; Causes">
            <a:extLst>
              <a:ext uri="{FF2B5EF4-FFF2-40B4-BE49-F238E27FC236}">
                <a16:creationId xmlns:a16="http://schemas.microsoft.com/office/drawing/2014/main" id="{2AFF6783-21AA-4BF4-A435-FB9C44A2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43" y="19423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6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polimeráz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260"/>
            <a:ext cx="5546834" cy="1800443"/>
          </a:xfrm>
        </p:spPr>
        <p:txBody>
          <a:bodyPr>
            <a:normAutofit/>
          </a:bodyPr>
          <a:lstStyle/>
          <a:p>
            <a:pPr algn="just"/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első és a mai napig legismertebb enzim </a:t>
            </a:r>
          </a:p>
          <a:p>
            <a:pPr algn="just"/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hőstabilitásának hála több cikluson keresztül is lehetséges volt az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amplifikáció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ot Start Taq DNA Polymerase - Types and Advantages - YouTube">
            <a:extLst>
              <a:ext uri="{FF2B5EF4-FFF2-40B4-BE49-F238E27FC236}">
                <a16:creationId xmlns:a16="http://schemas.microsoft.com/office/drawing/2014/main" id="{12EB2651-6F64-4AB8-93B2-0258D2627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2" y="1595273"/>
            <a:ext cx="4889938" cy="36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FD2499-6721-4B8D-8CD8-41B5885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Pfu</a:t>
            </a:r>
            <a:r>
              <a:rPr lang="hu-H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polimeráza</a:t>
            </a:r>
            <a:r>
              <a:rPr lang="hu-HU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</a:t>
            </a: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9B66EA-1D6A-4C44-B050-228F594D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78366" cy="3685353"/>
          </a:xfrm>
        </p:spPr>
        <p:txBody>
          <a:bodyPr>
            <a:normAutofit/>
          </a:bodyPr>
          <a:lstStyle/>
          <a:p>
            <a:pPr algn="just"/>
            <a:r>
              <a:rPr lang="hu-H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Pyrococcus</a:t>
            </a:r>
            <a:r>
              <a:rPr lang="hu-H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furiosus</a:t>
            </a:r>
            <a:endParaRPr lang="hu-HU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stabilabb és a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fidelitása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nagyobb 3’-5’ </a:t>
            </a:r>
            <a:r>
              <a:rPr lang="hu-HU" sz="24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endonukleáz</a:t>
            </a:r>
            <a:r>
              <a:rPr lang="hu-H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aktivitása miatt</a:t>
            </a:r>
          </a:p>
          <a:p>
            <a:pPr algn="just"/>
            <a:r>
              <a:rPr lang="hu-H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Thermococcus</a:t>
            </a:r>
            <a:r>
              <a:rPr lang="hu-H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litoralis</a:t>
            </a:r>
            <a:endParaRPr lang="hu-H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eddig említetteknél hőstabilabb, de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fidelitása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elmarad a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Pfu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polimerázétól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F2C19E-1D10-48C9-B712-C246A36B63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10121462" y="6141682"/>
            <a:ext cx="2070538" cy="70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DEEP VENT™ DNA Polymerase, New England Biolabs | VWR">
            <a:extLst>
              <a:ext uri="{FF2B5EF4-FFF2-40B4-BE49-F238E27FC236}">
                <a16:creationId xmlns:a16="http://schemas.microsoft.com/office/drawing/2014/main" id="{12AEBBD4-2877-46C1-B257-34ABDABA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048" y="2703519"/>
            <a:ext cx="2325414" cy="23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fu polymerase, a DNA polymerase with proof-reading">
            <a:extLst>
              <a:ext uri="{FF2B5EF4-FFF2-40B4-BE49-F238E27FC236}">
                <a16:creationId xmlns:a16="http://schemas.microsoft.com/office/drawing/2014/main" id="{C873F89F-10E3-465A-A747-85F5BF9D4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467" y="1215025"/>
            <a:ext cx="2701159" cy="27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43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1250</Words>
  <Application>Microsoft Office PowerPoint</Application>
  <PresentationFormat>Szélesvásznú</PresentationFormat>
  <Paragraphs>128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Office-téma</vt:lpstr>
      <vt:lpstr>A PCR ALAPJAI, MŰKÖDÉSE ÉS FELHASZNÁLÁSA</vt:lpstr>
      <vt:lpstr>Bevezetés</vt:lpstr>
      <vt:lpstr>Története I.</vt:lpstr>
      <vt:lpstr>Története II.</vt:lpstr>
      <vt:lpstr>Története III.</vt:lpstr>
      <vt:lpstr>DNS-polimerázok a PCR-ban</vt:lpstr>
      <vt:lpstr>Escherichia coli DNS polimeráz I</vt:lpstr>
      <vt:lpstr>Taq polimeráz</vt:lpstr>
      <vt:lpstr>Pfu polimeráza és Vent polimeráz </vt:lpstr>
      <vt:lpstr>LA-PCR </vt:lpstr>
      <vt:lpstr>KOD1</vt:lpstr>
      <vt:lpstr>PCR mechanizmusa</vt:lpstr>
      <vt:lpstr>PCR-hez szükséges molekulák</vt:lpstr>
      <vt:lpstr>Primerek</vt:lpstr>
      <vt:lpstr>PCR lépései</vt:lpstr>
      <vt:lpstr>PCR típusai</vt:lpstr>
      <vt:lpstr>Kvantitatív PCR</vt:lpstr>
      <vt:lpstr>Kvalitatív PCR</vt:lpstr>
      <vt:lpstr>Hagyományos PCR</vt:lpstr>
      <vt:lpstr>Multiplex PCR</vt:lpstr>
      <vt:lpstr>Beágyazott-félbeágyazott PCR</vt:lpstr>
      <vt:lpstr>Standard PCR</vt:lpstr>
      <vt:lpstr>PCR Alkalmazása</vt:lpstr>
      <vt:lpstr>Mikrobiológiában</vt:lpstr>
      <vt:lpstr>Fogyasztói Genetika?</vt:lpstr>
      <vt:lpstr>Bűnügyi nyomozás</vt:lpstr>
      <vt:lpstr>Filogenetika</vt:lpstr>
      <vt:lpstr>Élelmiszerek és a mezőgazdaság</vt:lpstr>
      <vt:lpstr>PCR Legfontosabb Alkalmazása</vt:lpstr>
      <vt:lpstr>PowerPoint-bemutató</vt:lpstr>
      <vt:lpstr>Források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Áron</dc:creator>
  <cp:lastModifiedBy>Robin Jenei</cp:lastModifiedBy>
  <cp:revision>12</cp:revision>
  <dcterms:created xsi:type="dcterms:W3CDTF">2021-11-03T21:40:28Z</dcterms:created>
  <dcterms:modified xsi:type="dcterms:W3CDTF">2021-11-08T01:44:13Z</dcterms:modified>
</cp:coreProperties>
</file>