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3" r:id="rId11"/>
    <p:sldId id="265" r:id="rId12"/>
    <p:sldId id="266" r:id="rId13"/>
    <p:sldId id="267" r:id="rId14"/>
    <p:sldId id="268" r:id="rId15"/>
    <p:sldId id="269" r:id="rId16"/>
    <p:sldId id="271" r:id="rId17"/>
    <p:sldId id="276" r:id="rId18"/>
    <p:sldId id="272" r:id="rId19"/>
    <p:sldId id="273" r:id="rId20"/>
    <p:sldId id="274" r:id="rId21"/>
    <p:sldId id="277" r:id="rId22"/>
    <p:sldId id="304" r:id="rId23"/>
    <p:sldId id="279" r:id="rId24"/>
    <p:sldId id="283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302" r:id="rId35"/>
    <p:sldId id="290" r:id="rId36"/>
    <p:sldId id="291" r:id="rId37"/>
    <p:sldId id="300" r:id="rId38"/>
    <p:sldId id="301" r:id="rId39"/>
    <p:sldId id="305" r:id="rId40"/>
    <p:sldId id="292" r:id="rId41"/>
    <p:sldId id="293" r:id="rId4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0" autoAdjust="0"/>
  </p:normalViewPr>
  <p:slideViewPr>
    <p:cSldViewPr>
      <p:cViewPr varScale="1">
        <p:scale>
          <a:sx n="102" d="100"/>
          <a:sy n="102" d="100"/>
        </p:scale>
        <p:origin x="2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230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96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85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693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337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353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2281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6370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365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5181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25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69A02-98BF-46DB-BEEF-C5CCE8A5C4C0}" type="datetimeFigureOut">
              <a:rPr lang="hu-HU" smtClean="0"/>
              <a:pPr/>
              <a:t>2019.02.27.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EDE1-EA35-4174-BB59-20E2F63313D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90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génexpresszió</a:t>
            </a:r>
            <a:r>
              <a:rPr lang="hu-HU" dirty="0" smtClean="0"/>
              <a:t> szabályozása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Biokémia II</a:t>
            </a:r>
          </a:p>
          <a:p>
            <a:r>
              <a:rPr lang="hu-HU" dirty="0" smtClean="0"/>
              <a:t>2016</a:t>
            </a:r>
          </a:p>
          <a:p>
            <a:r>
              <a:rPr lang="hu-HU" dirty="0" err="1" smtClean="0"/>
              <a:t>Wunderlich</a:t>
            </a:r>
            <a:r>
              <a:rPr lang="hu-HU" dirty="0" smtClean="0"/>
              <a:t> </a:t>
            </a:r>
            <a:r>
              <a:rPr lang="hu-HU" dirty="0" err="1" smtClean="0"/>
              <a:t>Lívius</a:t>
            </a:r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786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06" y="1412775"/>
            <a:ext cx="7143986" cy="526510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249518" y="332656"/>
            <a:ext cx="6644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Helix-turn-helix</a:t>
            </a:r>
            <a:r>
              <a:rPr lang="hu-HU" sz="3200" b="1" dirty="0" smtClean="0"/>
              <a:t>: konzervatív motívum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75838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357298"/>
            <a:ext cx="4929222" cy="19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142976" y="428604"/>
            <a:ext cx="6938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Helix-turn-helix</a:t>
            </a:r>
            <a:r>
              <a:rPr lang="hu-HU" sz="3200" b="1" dirty="0" smtClean="0"/>
              <a:t>: Gyakran </a:t>
            </a:r>
            <a:r>
              <a:rPr lang="hu-HU" sz="3200" b="1" dirty="0" err="1" smtClean="0"/>
              <a:t>dimerként</a:t>
            </a:r>
            <a:r>
              <a:rPr lang="hu-HU" sz="3200" b="1" dirty="0" smtClean="0"/>
              <a:t> köt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2910" y="3429000"/>
            <a:ext cx="40719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err="1" smtClean="0"/>
              <a:t>Homeodomén</a:t>
            </a:r>
            <a:r>
              <a:rPr lang="hu-HU" sz="2000" b="1" dirty="0" smtClean="0"/>
              <a:t> fehérjék: Konzervatív  60 AS-</a:t>
            </a:r>
            <a:r>
              <a:rPr lang="hu-HU" sz="2000" b="1" dirty="0" err="1" smtClean="0"/>
              <a:t>nyi</a:t>
            </a:r>
            <a:r>
              <a:rPr lang="hu-HU" sz="2000" b="1" dirty="0" smtClean="0"/>
              <a:t> régió (3 </a:t>
            </a:r>
            <a:r>
              <a:rPr lang="el-GR" sz="2000" b="1" dirty="0" smtClean="0"/>
              <a:t>α</a:t>
            </a:r>
            <a:r>
              <a:rPr lang="hu-HU" sz="2000" b="1" dirty="0" smtClean="0"/>
              <a:t>--</a:t>
            </a:r>
            <a:r>
              <a:rPr lang="hu-HU" sz="2000" b="1" dirty="0" err="1" smtClean="0"/>
              <a:t>helix</a:t>
            </a:r>
            <a:r>
              <a:rPr lang="hu-HU" sz="2000" b="1" dirty="0" smtClean="0"/>
              <a:t>)</a:t>
            </a:r>
          </a:p>
          <a:p>
            <a:r>
              <a:rPr lang="hu-HU" sz="2000" b="1" dirty="0"/>
              <a:t>í</a:t>
            </a:r>
            <a:r>
              <a:rPr lang="hu-HU" sz="2000" b="1" dirty="0" smtClean="0"/>
              <a:t>ródik át 180 </a:t>
            </a:r>
            <a:r>
              <a:rPr lang="hu-HU" sz="2000" b="1" dirty="0" err="1" smtClean="0"/>
              <a:t>nukleotidról</a:t>
            </a:r>
            <a:endParaRPr lang="hu-HU" sz="2000" b="1" dirty="0" smtClean="0"/>
          </a:p>
          <a:p>
            <a:r>
              <a:rPr lang="hu-HU" sz="2000" b="1" dirty="0" smtClean="0"/>
              <a:t>(</a:t>
            </a:r>
            <a:r>
              <a:rPr lang="hu-HU" sz="2000" b="1" dirty="0" err="1" smtClean="0"/>
              <a:t>homeo-box</a:t>
            </a:r>
            <a:r>
              <a:rPr lang="hu-HU" sz="2000" b="1" dirty="0" smtClean="0"/>
              <a:t>)</a:t>
            </a:r>
          </a:p>
          <a:p>
            <a:endParaRPr lang="hu-HU" sz="2000" b="1" dirty="0" smtClean="0"/>
          </a:p>
          <a:p>
            <a:r>
              <a:rPr lang="hu-HU" sz="2000" b="1" dirty="0" smtClean="0"/>
              <a:t>A </a:t>
            </a:r>
            <a:r>
              <a:rPr lang="hu-HU" sz="2000" b="1" dirty="0" err="1" smtClean="0"/>
              <a:t>morfogenezisért</a:t>
            </a:r>
            <a:r>
              <a:rPr lang="hu-HU" sz="2000" b="1" dirty="0" smtClean="0"/>
              <a:t> felelős transzkripciós faktorok:</a:t>
            </a:r>
          </a:p>
          <a:p>
            <a:r>
              <a:rPr lang="hu-HU" sz="2000" b="1" dirty="0" smtClean="0"/>
              <a:t>Gombák, állatok, növények</a:t>
            </a:r>
            <a:endParaRPr lang="hu-HU" sz="2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7681" y="4214818"/>
            <a:ext cx="5235799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832" y="1785926"/>
            <a:ext cx="3430233" cy="260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55650"/>
            <a:ext cx="3727746" cy="35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3000364" y="357166"/>
            <a:ext cx="2976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Cink-ujj fehérjék</a:t>
            </a:r>
            <a:endParaRPr lang="hu-HU" sz="32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692556" y="5152433"/>
            <a:ext cx="51814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α</a:t>
            </a:r>
            <a:r>
              <a:rPr lang="hu-HU" sz="2400" dirty="0" smtClean="0"/>
              <a:t>-</a:t>
            </a:r>
            <a:r>
              <a:rPr lang="hu-HU" sz="2400" dirty="0" err="1" smtClean="0"/>
              <a:t>hélix</a:t>
            </a:r>
            <a:r>
              <a:rPr lang="hu-HU" sz="2400" dirty="0" smtClean="0"/>
              <a:t> és </a:t>
            </a:r>
            <a:r>
              <a:rPr lang="el-GR" sz="2400" dirty="0" smtClean="0"/>
              <a:t>β</a:t>
            </a:r>
            <a:r>
              <a:rPr lang="hu-HU" sz="2400" dirty="0" smtClean="0"/>
              <a:t>-redő</a:t>
            </a:r>
          </a:p>
          <a:p>
            <a:r>
              <a:rPr lang="hu-HU" sz="2400" dirty="0" err="1" smtClean="0"/>
              <a:t>Cys</a:t>
            </a:r>
            <a:r>
              <a:rPr lang="hu-HU" sz="2400" dirty="0" smtClean="0"/>
              <a:t> és </a:t>
            </a:r>
            <a:r>
              <a:rPr lang="hu-HU" sz="2400" dirty="0" err="1" smtClean="0"/>
              <a:t>His</a:t>
            </a:r>
            <a:r>
              <a:rPr lang="hu-HU" sz="2400" dirty="0" smtClean="0"/>
              <a:t> oldalláncok: koordinatív kötés</a:t>
            </a:r>
          </a:p>
          <a:p>
            <a:r>
              <a:rPr lang="hu-HU" sz="2400" dirty="0" err="1" smtClean="0"/>
              <a:t>Proteázok</a:t>
            </a:r>
            <a:r>
              <a:rPr lang="hu-HU" sz="2400" dirty="0" smtClean="0"/>
              <a:t> és transzkripciós faktorok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99896"/>
            <a:ext cx="6224860" cy="4972297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143240" y="285728"/>
            <a:ext cx="25741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Leucin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zippzár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8" y="1484784"/>
            <a:ext cx="3764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Homo- vagy </a:t>
            </a:r>
            <a:r>
              <a:rPr lang="hu-HU" sz="2400" b="1" dirty="0" err="1" smtClean="0"/>
              <a:t>heterodimerek</a:t>
            </a:r>
            <a:r>
              <a:rPr lang="hu-HU" sz="2400" b="1" dirty="0" smtClean="0"/>
              <a:t>:</a:t>
            </a:r>
          </a:p>
          <a:p>
            <a:r>
              <a:rPr lang="hu-HU" sz="2400" b="1" dirty="0" smtClean="0"/>
              <a:t>Változatos felismerő részek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57833" y="5072086"/>
            <a:ext cx="3325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/>
              <a:t>hidrofób oldalláncoknál</a:t>
            </a:r>
          </a:p>
          <a:p>
            <a:r>
              <a:rPr lang="hu-HU" sz="2400" b="1" dirty="0"/>
              <a:t>kapcsolódnak </a:t>
            </a:r>
            <a:r>
              <a:rPr lang="hu-HU" sz="2400" b="1" dirty="0" smtClean="0"/>
              <a:t>egymással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5068" y="1536550"/>
            <a:ext cx="6660204" cy="472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642910" y="357166"/>
            <a:ext cx="7823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Helix-loop</a:t>
            </a:r>
            <a:r>
              <a:rPr lang="hu-HU" sz="3200" b="1" dirty="0" smtClean="0"/>
              <a:t> –</a:t>
            </a:r>
            <a:r>
              <a:rPr lang="hu-HU" sz="3200" b="1" dirty="0" err="1" smtClean="0"/>
              <a:t>helix</a:t>
            </a:r>
            <a:r>
              <a:rPr lang="hu-HU" sz="3200" b="1" dirty="0" smtClean="0"/>
              <a:t>: homo- és </a:t>
            </a:r>
            <a:r>
              <a:rPr lang="hu-HU" sz="3200" b="1" dirty="0" err="1" smtClean="0"/>
              <a:t>heterodimerek</a:t>
            </a:r>
            <a:r>
              <a:rPr lang="hu-HU" sz="3200" b="1" dirty="0" smtClean="0"/>
              <a:t> is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14488"/>
            <a:ext cx="810577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928662" y="428604"/>
            <a:ext cx="7323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Heterodimerek</a:t>
            </a:r>
            <a:r>
              <a:rPr lang="hu-HU" sz="3200" b="1" dirty="0" smtClean="0"/>
              <a:t>: lehetőség a szabályozásra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79061"/>
            <a:ext cx="6286512" cy="557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857224" y="285728"/>
            <a:ext cx="7474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Transzkripció: Az </a:t>
            </a:r>
            <a:r>
              <a:rPr lang="hu-HU" sz="3200" b="1" dirty="0" err="1" smtClean="0"/>
              <a:t>RNS-polimeráz</a:t>
            </a:r>
            <a:r>
              <a:rPr lang="hu-HU" sz="3200" b="1" dirty="0" smtClean="0"/>
              <a:t> működése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214546" y="214290"/>
            <a:ext cx="49771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3200" b="1" dirty="0"/>
              <a:t>A transzkripció szabályozása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785786" y="1142984"/>
            <a:ext cx="340881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/>
              <a:t>Konstitutív RNS-szintézis:</a:t>
            </a:r>
          </a:p>
          <a:p>
            <a:pPr>
              <a:buFontTx/>
              <a:buChar char="-"/>
            </a:pPr>
            <a:r>
              <a:rPr lang="hu-HU" sz="2400" b="1" dirty="0"/>
              <a:t>erős </a:t>
            </a:r>
            <a:r>
              <a:rPr lang="hu-HU" sz="2400" b="1" dirty="0" err="1"/>
              <a:t>promóterek</a:t>
            </a:r>
            <a:endParaRPr lang="hu-HU" sz="2400" b="1" dirty="0"/>
          </a:p>
          <a:p>
            <a:pPr>
              <a:buFontTx/>
              <a:buChar char="-"/>
            </a:pPr>
            <a:r>
              <a:rPr lang="hu-HU" sz="2400" b="1" dirty="0"/>
              <a:t>gyenge </a:t>
            </a:r>
            <a:r>
              <a:rPr lang="hu-HU" sz="2400" b="1" dirty="0" err="1"/>
              <a:t>promóterek</a:t>
            </a:r>
            <a:endParaRPr lang="hu-HU" sz="2400" b="1" dirty="0"/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785786" y="2786058"/>
            <a:ext cx="3056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b="1" dirty="0" err="1"/>
              <a:t>Regulált</a:t>
            </a:r>
            <a:r>
              <a:rPr lang="hu-HU" sz="2400" b="1" dirty="0"/>
              <a:t> RNS-szintézis:</a:t>
            </a:r>
          </a:p>
          <a:p>
            <a:pPr>
              <a:buFontTx/>
              <a:buChar char="-"/>
            </a:pPr>
            <a:r>
              <a:rPr lang="hu-HU" sz="2400" b="1" dirty="0" err="1"/>
              <a:t>aktivátor</a:t>
            </a:r>
            <a:r>
              <a:rPr lang="hu-HU" sz="2400" b="1" dirty="0"/>
              <a:t> fehérjék</a:t>
            </a:r>
          </a:p>
          <a:p>
            <a:pPr>
              <a:buFontTx/>
              <a:buChar char="-"/>
            </a:pPr>
            <a:r>
              <a:rPr lang="hu-HU" sz="2400" b="1" dirty="0" err="1"/>
              <a:t>represszor</a:t>
            </a:r>
            <a:r>
              <a:rPr lang="hu-HU" sz="2400" b="1" dirty="0"/>
              <a:t> fehérjék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85786" y="4611231"/>
            <a:ext cx="614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- </a:t>
            </a:r>
            <a:r>
              <a:rPr lang="hu-HU" sz="2400" b="1" dirty="0" err="1" smtClean="0"/>
              <a:t>Aktivátor</a:t>
            </a:r>
            <a:r>
              <a:rPr lang="hu-HU" sz="2400" b="1" dirty="0" smtClean="0"/>
              <a:t> és </a:t>
            </a:r>
            <a:r>
              <a:rPr lang="hu-HU" sz="2400" b="1" dirty="0" err="1" smtClean="0"/>
              <a:t>represszor</a:t>
            </a:r>
            <a:r>
              <a:rPr lang="hu-HU" sz="2400" b="1" dirty="0" smtClean="0"/>
              <a:t> fehérjék gyakran nagyon hasonló (HLH) szerkezetűek</a:t>
            </a:r>
          </a:p>
          <a:p>
            <a:r>
              <a:rPr lang="hu-HU" sz="2400" b="1" dirty="0" smtClean="0"/>
              <a:t>- Attól függően, hogy betakarja a </a:t>
            </a:r>
            <a:r>
              <a:rPr lang="hu-HU" sz="2400" b="1" dirty="0" err="1" smtClean="0"/>
              <a:t>promóter</a:t>
            </a:r>
            <a:r>
              <a:rPr lang="hu-HU" sz="2400" b="1" dirty="0" smtClean="0"/>
              <a:t> régiót, vagy csak </a:t>
            </a:r>
            <a:r>
              <a:rPr lang="hu-HU" sz="2400" b="1" dirty="0" err="1" smtClean="0"/>
              <a:t>mellete</a:t>
            </a:r>
            <a:r>
              <a:rPr lang="hu-HU" sz="2400" b="1" dirty="0" smtClean="0"/>
              <a:t> van, dőlhet el a szerepe ugyanannak a faktornak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Csoportba foglalás 6"/>
          <p:cNvGrpSpPr/>
          <p:nvPr/>
        </p:nvGrpSpPr>
        <p:grpSpPr>
          <a:xfrm>
            <a:off x="785786" y="357166"/>
            <a:ext cx="7615247" cy="5213364"/>
            <a:chOff x="100025" y="215900"/>
            <a:chExt cx="8905038" cy="6427788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500" y="215900"/>
              <a:ext cx="8764588" cy="642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Szövegdoboz 2"/>
            <p:cNvSpPr txBox="1"/>
            <p:nvPr/>
          </p:nvSpPr>
          <p:spPr>
            <a:xfrm>
              <a:off x="185729" y="1514476"/>
              <a:ext cx="15213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rgbClr val="7030A0"/>
                  </a:solidFill>
                </a:rPr>
                <a:t>pozitív indukció</a:t>
              </a:r>
              <a:endParaRPr lang="hu-HU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7286644" y="1428736"/>
              <a:ext cx="1662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rgbClr val="7030A0"/>
                  </a:solidFill>
                </a:rPr>
                <a:t>pozitív represszió</a:t>
              </a:r>
              <a:endParaRPr lang="hu-HU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7286644" y="4429132"/>
              <a:ext cx="1718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rgbClr val="7030A0"/>
                  </a:solidFill>
                </a:rPr>
                <a:t>negatív represszió</a:t>
              </a:r>
              <a:endParaRPr lang="hu-HU" sz="1600" b="1" dirty="0">
                <a:solidFill>
                  <a:srgbClr val="7030A0"/>
                </a:solidFill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100025" y="4529147"/>
              <a:ext cx="15773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600" b="1" dirty="0" smtClean="0">
                  <a:solidFill>
                    <a:srgbClr val="7030A0"/>
                  </a:solidFill>
                </a:rPr>
                <a:t>negatív indukció</a:t>
              </a:r>
              <a:endParaRPr lang="hu-HU" sz="1600" b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103" y="1071546"/>
            <a:ext cx="7544709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370511" y="412955"/>
            <a:ext cx="857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lac-operon</a:t>
            </a:r>
            <a:r>
              <a:rPr lang="hu-HU" sz="3200" b="1" dirty="0" smtClean="0"/>
              <a:t>: pozitív indukció és negatív indukció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590" y="1628800"/>
            <a:ext cx="68294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98502" y="3284984"/>
            <a:ext cx="7934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Óriási adathalmaz: Mi szabályozza,melyik részt használjuk? </a:t>
            </a:r>
          </a:p>
          <a:p>
            <a:endParaRPr lang="hu-HU" sz="2400" dirty="0"/>
          </a:p>
          <a:p>
            <a:r>
              <a:rPr lang="hu-HU" sz="2400" dirty="0" smtClean="0"/>
              <a:t>Ugyanaz az információ, mégis jelentős működési különbségek!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63783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2714620"/>
            <a:ext cx="794368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2500298" y="571480"/>
            <a:ext cx="4122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trp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operon</a:t>
            </a:r>
            <a:r>
              <a:rPr lang="hu-HU" sz="3200" b="1" dirty="0" smtClean="0"/>
              <a:t> felépítése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365" y="2000240"/>
            <a:ext cx="8761916" cy="459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785918" y="285728"/>
            <a:ext cx="5744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triptofán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represszor</a:t>
            </a:r>
            <a:r>
              <a:rPr lang="hu-HU" sz="3200" b="1" dirty="0" smtClean="0"/>
              <a:t> működése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571736" y="1000108"/>
            <a:ext cx="419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Szabályozás az </a:t>
            </a:r>
            <a:r>
              <a:rPr lang="hu-HU" sz="2400" b="1" dirty="0" err="1" smtClean="0"/>
              <a:t>iniciáció</a:t>
            </a:r>
            <a:r>
              <a:rPr lang="hu-HU" sz="2400" b="1" dirty="0" smtClean="0"/>
              <a:t> szintjén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9" y="2643182"/>
            <a:ext cx="880548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785918" y="285728"/>
            <a:ext cx="5744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triptofán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represszor</a:t>
            </a:r>
            <a:r>
              <a:rPr lang="hu-HU" sz="3200" b="1" dirty="0" smtClean="0"/>
              <a:t> működése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71736" y="1000108"/>
            <a:ext cx="4199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Szabályozás az </a:t>
            </a:r>
            <a:r>
              <a:rPr lang="hu-HU" sz="2400" b="1" dirty="0" err="1" smtClean="0"/>
              <a:t>iniciáció</a:t>
            </a:r>
            <a:r>
              <a:rPr lang="hu-HU" sz="2400" b="1" dirty="0" smtClean="0"/>
              <a:t> szintjén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03840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443020"/>
            <a:ext cx="880713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714480" y="357166"/>
            <a:ext cx="5687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Szabályozás a </a:t>
            </a:r>
            <a:r>
              <a:rPr lang="hu-HU" sz="3200" b="1" dirty="0" err="1" smtClean="0"/>
              <a:t>termináció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szinjén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850212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714480" y="357166"/>
            <a:ext cx="5687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Szabályozás a </a:t>
            </a:r>
            <a:r>
              <a:rPr lang="hu-HU" sz="3200" b="1" dirty="0" err="1" smtClean="0"/>
              <a:t>termináció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szinjén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63"/>
            <a:ext cx="8072494" cy="564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785918" y="285728"/>
            <a:ext cx="5744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triptofán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represszor</a:t>
            </a:r>
            <a:r>
              <a:rPr lang="hu-HU" sz="3200" b="1" dirty="0" smtClean="0"/>
              <a:t> működése</a:t>
            </a:r>
            <a:endParaRPr lang="hu-HU" sz="32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4588801" y="1700808"/>
            <a:ext cx="2941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Kettős szabályozás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14414" y="428604"/>
            <a:ext cx="6925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Transzkripció regulációja </a:t>
            </a:r>
            <a:r>
              <a:rPr lang="hu-HU" sz="3200" b="1" dirty="0" err="1" smtClean="0"/>
              <a:t>eukariotákban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2910" y="1428736"/>
            <a:ext cx="75602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- </a:t>
            </a:r>
            <a:r>
              <a:rPr lang="hu-HU" sz="2400" b="1" dirty="0" err="1" smtClean="0"/>
              <a:t>RNS-polimeráz</a:t>
            </a:r>
            <a:r>
              <a:rPr lang="hu-HU" sz="2400" b="1" dirty="0" smtClean="0"/>
              <a:t> önmaga nem képes a DNS-t felismerni:</a:t>
            </a:r>
          </a:p>
          <a:p>
            <a:r>
              <a:rPr lang="hu-HU" sz="2400" b="1" dirty="0" smtClean="0"/>
              <a:t>Állandó transzkripciós faktorok (nem specifikusak)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- </a:t>
            </a:r>
            <a:r>
              <a:rPr lang="hu-HU" sz="2400" b="1" dirty="0" err="1" smtClean="0"/>
              <a:t>Kromatinba</a:t>
            </a:r>
            <a:r>
              <a:rPr lang="hu-HU" sz="2400" b="1" dirty="0" smtClean="0"/>
              <a:t> csomagolt DNS: Új mechanizmusok kellenek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- Messzi DNS-szakaszokhoz kötő fehérjék is </a:t>
            </a:r>
            <a:r>
              <a:rPr lang="hu-HU" sz="2400" b="1" dirty="0" err="1" smtClean="0"/>
              <a:t>regulálhatnak</a:t>
            </a:r>
            <a:r>
              <a:rPr lang="hu-HU" sz="2400" b="1" dirty="0" smtClean="0"/>
              <a:t>:</a:t>
            </a:r>
          </a:p>
          <a:p>
            <a:r>
              <a:rPr lang="hu-HU" sz="2400" b="1" dirty="0" err="1" smtClean="0"/>
              <a:t>enhancer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silencer</a:t>
            </a:r>
            <a:r>
              <a:rPr lang="hu-HU" sz="2400" b="1" dirty="0" smtClean="0"/>
              <a:t> régiókon, egy </a:t>
            </a:r>
            <a:r>
              <a:rPr lang="hu-HU" sz="2400" b="1" dirty="0" err="1" smtClean="0"/>
              <a:t>promótert</a:t>
            </a:r>
            <a:r>
              <a:rPr lang="hu-HU" sz="2400" b="1" dirty="0" smtClean="0"/>
              <a:t> sok régió</a:t>
            </a:r>
          </a:p>
          <a:p>
            <a:r>
              <a:rPr lang="hu-HU" sz="2400" b="1" dirty="0" err="1" smtClean="0"/>
              <a:t>génaktivátor</a:t>
            </a:r>
            <a:r>
              <a:rPr lang="hu-HU" sz="2400" b="1" dirty="0" smtClean="0"/>
              <a:t>, génregulációs fehérjék</a:t>
            </a:r>
          </a:p>
          <a:p>
            <a:endParaRPr lang="hu-HU" sz="2400" b="1" dirty="0" smtClean="0"/>
          </a:p>
          <a:p>
            <a:r>
              <a:rPr lang="hu-HU" sz="2400" dirty="0" smtClean="0"/>
              <a:t>- Módosítják, pozícionálják az</a:t>
            </a:r>
          </a:p>
          <a:p>
            <a:r>
              <a:rPr lang="hu-HU" sz="2400" dirty="0" smtClean="0"/>
              <a:t>RNS </a:t>
            </a:r>
            <a:r>
              <a:rPr lang="hu-HU" sz="2400" dirty="0" err="1" smtClean="0"/>
              <a:t>polimerázt</a:t>
            </a:r>
            <a:r>
              <a:rPr lang="hu-HU" sz="2400" dirty="0" smtClean="0"/>
              <a:t> és a transzkripciós</a:t>
            </a:r>
          </a:p>
          <a:p>
            <a:r>
              <a:rPr lang="hu-HU" sz="2400" dirty="0" smtClean="0"/>
              <a:t>faktorokat (1.)</a:t>
            </a:r>
          </a:p>
          <a:p>
            <a:r>
              <a:rPr lang="hu-HU" sz="2400" dirty="0" smtClean="0"/>
              <a:t>- Megváltoztatják a </a:t>
            </a:r>
            <a:r>
              <a:rPr lang="hu-HU" sz="2400" dirty="0" err="1" smtClean="0"/>
              <a:t>kromatinszerkezetet</a:t>
            </a:r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promóter</a:t>
            </a:r>
            <a:r>
              <a:rPr lang="hu-HU" sz="2400" dirty="0" smtClean="0"/>
              <a:t> körül (2.)</a:t>
            </a:r>
            <a:endParaRPr lang="hu-H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4033839"/>
            <a:ext cx="2763612" cy="282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38" y="785794"/>
            <a:ext cx="867010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5743526" y="3286125"/>
            <a:ext cx="34290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/>
              <a:t>Általános transzkripciós faktorok</a:t>
            </a:r>
            <a:r>
              <a:rPr lang="hu-HU" sz="2400" dirty="0" smtClean="0"/>
              <a:t>:</a:t>
            </a:r>
          </a:p>
          <a:p>
            <a:pPr algn="r"/>
            <a:r>
              <a:rPr lang="hu-HU" sz="2400" dirty="0" smtClean="0"/>
              <a:t>Nagy mennyiség, kis változatosság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-14287" y="3700464"/>
            <a:ext cx="26432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Génregulációs fehérjék</a:t>
            </a:r>
            <a:r>
              <a:rPr lang="hu-HU" sz="2400" dirty="0" smtClean="0"/>
              <a:t>: </a:t>
            </a:r>
          </a:p>
          <a:p>
            <a:r>
              <a:rPr lang="hu-HU" sz="2400" dirty="0" smtClean="0"/>
              <a:t>kb. 1000-3000 fajta lehet, kis mennyiség</a:t>
            </a:r>
          </a:p>
          <a:p>
            <a:r>
              <a:rPr lang="hu-HU" sz="2400" dirty="0" smtClean="0"/>
              <a:t>DNS-t ill. fehérjéket ismernek fel</a:t>
            </a:r>
          </a:p>
          <a:p>
            <a:r>
              <a:rPr lang="hu-HU" sz="2400" dirty="0" smtClean="0"/>
              <a:t>specifikusak 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1" y="428605"/>
            <a:ext cx="7080305" cy="642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691711" cy="47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zövegdoboz 1"/>
          <p:cNvSpPr txBox="1"/>
          <p:nvPr/>
        </p:nvSpPr>
        <p:spPr>
          <a:xfrm>
            <a:off x="3635896" y="5805264"/>
            <a:ext cx="1520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(aktiváció)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44208" y="1700808"/>
            <a:ext cx="1671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(represszió)</a:t>
            </a:r>
            <a:endParaRPr lang="hu-HU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10" y="1988840"/>
            <a:ext cx="843444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2844" y="428604"/>
            <a:ext cx="8792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genetikai információ nem változik a </a:t>
            </a:r>
            <a:r>
              <a:rPr lang="hu-HU" sz="2800" b="1" dirty="0" err="1" smtClean="0"/>
              <a:t>differenciáció</a:t>
            </a:r>
            <a:r>
              <a:rPr lang="hu-HU" sz="2800" b="1" dirty="0" smtClean="0"/>
              <a:t> során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827584" y="5458639"/>
            <a:ext cx="6127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John </a:t>
            </a:r>
            <a:r>
              <a:rPr lang="hu-HU" sz="2400" dirty="0" err="1" smtClean="0"/>
              <a:t>Gurdon</a:t>
            </a:r>
            <a:r>
              <a:rPr lang="hu-HU" sz="2400" dirty="0" smtClean="0"/>
              <a:t>, 1958</a:t>
            </a:r>
          </a:p>
          <a:p>
            <a:endParaRPr lang="hu-HU" sz="2400" dirty="0"/>
          </a:p>
          <a:p>
            <a:r>
              <a:rPr lang="hu-HU" sz="2400" dirty="0" smtClean="0"/>
              <a:t>Azóta emlősökön is hasonló klónozási kísérletek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71670" y="1000108"/>
            <a:ext cx="512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(Néhány kivétel, pl. immunsejtek érése)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8786842" cy="3616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285852" y="214290"/>
            <a:ext cx="65113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err="1" smtClean="0"/>
              <a:t>Koaktivátorok</a:t>
            </a:r>
            <a:r>
              <a:rPr lang="hu-HU" sz="3200" b="1" dirty="0" smtClean="0"/>
              <a:t>, </a:t>
            </a:r>
            <a:r>
              <a:rPr lang="hu-HU" sz="3200" b="1" dirty="0" err="1" smtClean="0"/>
              <a:t>korepresszorok</a:t>
            </a:r>
            <a:endParaRPr lang="hu-HU" sz="3200" b="1" dirty="0" smtClean="0"/>
          </a:p>
          <a:p>
            <a:pPr algn="ctr"/>
            <a:r>
              <a:rPr lang="hu-HU" sz="2800" dirty="0" smtClean="0"/>
              <a:t>Más-más fehérjékhez is kapcsolódhatnak:</a:t>
            </a:r>
          </a:p>
          <a:p>
            <a:endParaRPr lang="hu-HU" sz="2400" dirty="0" smtClean="0"/>
          </a:p>
          <a:p>
            <a:r>
              <a:rPr lang="hu-HU" sz="2400" dirty="0" err="1" smtClean="0"/>
              <a:t>Általásnos</a:t>
            </a:r>
            <a:r>
              <a:rPr lang="hu-HU" sz="2400" dirty="0" smtClean="0"/>
              <a:t> transzkripciós faktorokhoz,</a:t>
            </a:r>
          </a:p>
          <a:p>
            <a:r>
              <a:rPr lang="hu-HU" sz="2400" dirty="0" err="1" smtClean="0"/>
              <a:t>RNS-polimerázokhoz</a:t>
            </a:r>
            <a:endParaRPr lang="hu-HU" sz="2400" dirty="0" smtClean="0"/>
          </a:p>
          <a:p>
            <a:r>
              <a:rPr lang="hu-HU" sz="2400" dirty="0" err="1" smtClean="0"/>
              <a:t>Hiszton-remodellező</a:t>
            </a:r>
            <a:r>
              <a:rPr lang="hu-HU" sz="2400" dirty="0" smtClean="0"/>
              <a:t> fehérjékhez</a:t>
            </a:r>
          </a:p>
          <a:p>
            <a:r>
              <a:rPr lang="hu-HU" sz="2400" dirty="0" err="1" smtClean="0"/>
              <a:t>Hiszton</a:t>
            </a:r>
            <a:r>
              <a:rPr lang="hu-HU" sz="2400" dirty="0" smtClean="0"/>
              <a:t> </a:t>
            </a:r>
            <a:r>
              <a:rPr lang="hu-HU" sz="2400" dirty="0" err="1" smtClean="0"/>
              <a:t>deacetilázokhoz</a:t>
            </a:r>
            <a:endParaRPr lang="hu-HU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71678"/>
            <a:ext cx="7129482" cy="441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714348" y="428604"/>
            <a:ext cx="790190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3200" b="1" dirty="0" smtClean="0"/>
              <a:t>Az </a:t>
            </a:r>
            <a:r>
              <a:rPr lang="hu-HU" sz="3200" b="1" dirty="0" err="1" smtClean="0"/>
              <a:t>enhanszoszóma</a:t>
            </a:r>
            <a:r>
              <a:rPr lang="hu-HU" sz="3200" b="1" dirty="0" smtClean="0"/>
              <a:t> működése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sz="2400" dirty="0" smtClean="0"/>
              <a:t>meghajlítja a DNS-t , elősegíti a többi fehérje bekapcsolódását</a:t>
            </a:r>
            <a:endParaRPr lang="hu-HU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535" y="3143248"/>
            <a:ext cx="8905877" cy="109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2786050" y="500042"/>
            <a:ext cx="3442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Inzulátor</a:t>
            </a:r>
            <a:r>
              <a:rPr lang="hu-HU" sz="3200" b="1" dirty="0" smtClean="0"/>
              <a:t> szakaszok</a:t>
            </a:r>
            <a:endParaRPr lang="hu-HU" sz="32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340" y="866228"/>
            <a:ext cx="6659660" cy="599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500034" y="0"/>
            <a:ext cx="79528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Az X kromoszóma inaktiválódása nőstényben:</a:t>
            </a:r>
          </a:p>
          <a:p>
            <a:r>
              <a:rPr lang="hu-HU" sz="3200" b="1" dirty="0" smtClean="0"/>
              <a:t>Mozaikosság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28596" y="1357298"/>
            <a:ext cx="40190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Ivarsejtek: visszaalakul</a:t>
            </a:r>
          </a:p>
          <a:p>
            <a:r>
              <a:rPr lang="hu-HU" sz="2800" b="1" dirty="0" smtClean="0"/>
              <a:t>működő X kromoszómává</a:t>
            </a:r>
            <a:endParaRPr lang="hu-HU" sz="28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890386" cy="334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928670"/>
            <a:ext cx="3496244" cy="233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8660" y="4357694"/>
            <a:ext cx="3723868" cy="2178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571472" y="5000636"/>
            <a:ext cx="32359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Calico-macska</a:t>
            </a:r>
            <a:r>
              <a:rPr lang="hu-HU" sz="3200" b="1" dirty="0" smtClean="0"/>
              <a:t>:</a:t>
            </a:r>
          </a:p>
          <a:p>
            <a:r>
              <a:rPr lang="hu-HU" sz="3200" b="1" dirty="0" smtClean="0"/>
              <a:t>Csak a nőstények!</a:t>
            </a:r>
            <a:endParaRPr lang="hu-HU" sz="3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7392216" cy="495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142976" y="214290"/>
            <a:ext cx="6928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heterokromatin</a:t>
            </a:r>
            <a:r>
              <a:rPr lang="hu-HU" sz="3200" b="1" dirty="0" smtClean="0"/>
              <a:t> állapot tovaterjedése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1472" y="6000768"/>
            <a:ext cx="8032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XIST-RNS, </a:t>
            </a:r>
            <a:r>
              <a:rPr lang="hu-HU" sz="2400" b="1" dirty="0" err="1" smtClean="0"/>
              <a:t>hiszton</a:t>
            </a:r>
            <a:r>
              <a:rPr lang="hu-HU" sz="2400" b="1" dirty="0" smtClean="0"/>
              <a:t> 2A, </a:t>
            </a:r>
            <a:r>
              <a:rPr lang="hu-HU" sz="2400" b="1" dirty="0" err="1" smtClean="0"/>
              <a:t>deacetilált</a:t>
            </a:r>
            <a:r>
              <a:rPr lang="hu-HU" sz="2400" b="1" dirty="0" smtClean="0"/>
              <a:t> H3 és H4, </a:t>
            </a:r>
            <a:r>
              <a:rPr lang="hu-HU" sz="2400" b="1" dirty="0" err="1" smtClean="0"/>
              <a:t>metilált</a:t>
            </a:r>
            <a:r>
              <a:rPr lang="hu-HU" sz="2400" b="1" dirty="0" smtClean="0"/>
              <a:t> H3 és DNS</a:t>
            </a:r>
            <a:endParaRPr lang="hu-HU" sz="2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502" y="3249550"/>
            <a:ext cx="8712968" cy="347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187624" y="332656"/>
            <a:ext cx="6844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metilációs</a:t>
            </a:r>
            <a:r>
              <a:rPr lang="hu-HU" sz="3200" b="1" dirty="0" smtClean="0"/>
              <a:t> mintázat tovább öröklődik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7544" y="1340768"/>
            <a:ext cx="735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 </a:t>
            </a:r>
            <a:r>
              <a:rPr lang="hu-HU" sz="2800" dirty="0" err="1" smtClean="0"/>
              <a:t>metiltranszferázok</a:t>
            </a:r>
            <a:r>
              <a:rPr lang="hu-HU" sz="2800" dirty="0" smtClean="0"/>
              <a:t> </a:t>
            </a:r>
            <a:r>
              <a:rPr lang="hu-HU" sz="2800" dirty="0" err="1" smtClean="0"/>
              <a:t>a</a:t>
            </a:r>
            <a:r>
              <a:rPr lang="hu-HU" sz="2800" dirty="0" smtClean="0"/>
              <a:t> CG/GC párokon működnek</a:t>
            </a:r>
            <a:endParaRPr lang="hu-HU" sz="2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71736" y="357166"/>
            <a:ext cx="3850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metilációs</a:t>
            </a:r>
            <a:r>
              <a:rPr lang="hu-HU" sz="3200" b="1" dirty="0" smtClean="0"/>
              <a:t> mintázat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785786" y="1571612"/>
            <a:ext cx="802514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Gerincesek egyedfejlődése során változik:</a:t>
            </a:r>
          </a:p>
          <a:p>
            <a:endParaRPr lang="hu-HU" dirty="0" smtClean="0"/>
          </a:p>
          <a:p>
            <a:r>
              <a:rPr lang="hu-HU" sz="2400" dirty="0" smtClean="0"/>
              <a:t>1. Megtermékenyítés után általános </a:t>
            </a:r>
            <a:r>
              <a:rPr lang="hu-HU" sz="2400" dirty="0" err="1" smtClean="0"/>
              <a:t>demetilációs</a:t>
            </a:r>
            <a:r>
              <a:rPr lang="hu-HU" sz="2400" dirty="0" smtClean="0"/>
              <a:t> hullám. Okai:</a:t>
            </a:r>
          </a:p>
          <a:p>
            <a:endParaRPr lang="hu-HU" sz="2400" dirty="0" smtClean="0"/>
          </a:p>
          <a:p>
            <a:r>
              <a:rPr lang="hu-HU" sz="2400" dirty="0" smtClean="0"/>
              <a:t>-  </a:t>
            </a:r>
            <a:r>
              <a:rPr lang="hu-HU" sz="2400" dirty="0" err="1" smtClean="0"/>
              <a:t>Metiltranszferázok</a:t>
            </a:r>
            <a:r>
              <a:rPr lang="hu-HU" sz="2400" dirty="0" smtClean="0"/>
              <a:t> </a:t>
            </a:r>
            <a:r>
              <a:rPr lang="hu-HU" sz="2400" dirty="0" err="1" smtClean="0"/>
              <a:t>szupressziója</a:t>
            </a:r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dirty="0" err="1" smtClean="0"/>
              <a:t>Replikációk</a:t>
            </a:r>
            <a:r>
              <a:rPr lang="hu-HU" sz="2400" dirty="0" smtClean="0"/>
              <a:t> sorozatban, </a:t>
            </a:r>
            <a:r>
              <a:rPr lang="hu-HU" sz="2400" dirty="0" err="1" smtClean="0"/>
              <a:t>metiláció</a:t>
            </a:r>
            <a:r>
              <a:rPr lang="hu-HU" sz="2400" dirty="0" smtClean="0"/>
              <a:t> nélkül</a:t>
            </a:r>
          </a:p>
          <a:p>
            <a:r>
              <a:rPr lang="hu-HU" sz="2400" dirty="0" smtClean="0"/>
              <a:t>- Specifikus </a:t>
            </a:r>
            <a:r>
              <a:rPr lang="hu-HU" sz="2400" dirty="0" err="1" smtClean="0"/>
              <a:t>demetilázok</a:t>
            </a:r>
            <a:r>
              <a:rPr lang="hu-HU" sz="2400" dirty="0" smtClean="0"/>
              <a:t> hatására</a:t>
            </a:r>
          </a:p>
          <a:p>
            <a:endParaRPr lang="hu-HU" sz="2400" dirty="0" smtClean="0"/>
          </a:p>
          <a:p>
            <a:r>
              <a:rPr lang="hu-HU" sz="2400" dirty="0" smtClean="0"/>
              <a:t>2. Embrió a méh falában: Új </a:t>
            </a:r>
            <a:r>
              <a:rPr lang="hu-HU" sz="2400" dirty="0" err="1" smtClean="0"/>
              <a:t>metilációs</a:t>
            </a:r>
            <a:r>
              <a:rPr lang="hu-HU" sz="2400" dirty="0" smtClean="0"/>
              <a:t> mintázat alakul ki:</a:t>
            </a:r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i="1" dirty="0" smtClean="0"/>
              <a:t>De </a:t>
            </a:r>
            <a:r>
              <a:rPr lang="hu-HU" sz="2400" i="1" dirty="0" err="1" smtClean="0"/>
              <a:t>novo</a:t>
            </a:r>
            <a:r>
              <a:rPr lang="hu-HU" sz="2400" i="1" dirty="0" smtClean="0"/>
              <a:t> </a:t>
            </a:r>
            <a:r>
              <a:rPr lang="hu-HU" sz="2400" dirty="0" err="1" smtClean="0"/>
              <a:t>metiltranszferázok</a:t>
            </a:r>
            <a:endParaRPr lang="hu-HU" sz="2400" dirty="0" smtClean="0"/>
          </a:p>
          <a:p>
            <a:r>
              <a:rPr lang="hu-HU" sz="2400" dirty="0" smtClean="0"/>
              <a:t>- Fenntartó </a:t>
            </a:r>
            <a:r>
              <a:rPr lang="hu-HU" sz="2400" dirty="0" err="1" smtClean="0"/>
              <a:t>metiltranszferázok</a:t>
            </a:r>
            <a:endParaRPr lang="hu-HU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85852" y="428604"/>
            <a:ext cx="6660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metiláció</a:t>
            </a:r>
            <a:r>
              <a:rPr lang="hu-HU" sz="3200" b="1" dirty="0" smtClean="0"/>
              <a:t> hatása: gének inaktiválása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571472" y="1643050"/>
            <a:ext cx="699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Inaktív kromoszóma részek (</a:t>
            </a:r>
            <a:r>
              <a:rPr lang="hu-HU" sz="2400" dirty="0" err="1" smtClean="0"/>
              <a:t>heterokromatin</a:t>
            </a:r>
            <a:r>
              <a:rPr lang="hu-HU" sz="2400" dirty="0" smtClean="0"/>
              <a:t>), </a:t>
            </a:r>
            <a:r>
              <a:rPr lang="hu-HU" sz="2400" dirty="0" err="1" smtClean="0"/>
              <a:t>Barr-test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1472" y="2643182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Specifikus fehérjék ismerik fel a </a:t>
            </a:r>
            <a:r>
              <a:rPr lang="hu-HU" sz="2400" dirty="0" err="1" smtClean="0"/>
              <a:t>metilált</a:t>
            </a:r>
            <a:r>
              <a:rPr lang="hu-HU" sz="2400" dirty="0" smtClean="0"/>
              <a:t> részeket:</a:t>
            </a:r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dirty="0" err="1" smtClean="0"/>
              <a:t>Kromatin</a:t>
            </a:r>
            <a:r>
              <a:rPr lang="hu-HU" sz="2400" dirty="0" smtClean="0"/>
              <a:t> </a:t>
            </a:r>
            <a:r>
              <a:rPr lang="hu-HU" sz="2400" dirty="0" err="1" smtClean="0"/>
              <a:t>remodelling</a:t>
            </a:r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dirty="0" err="1" smtClean="0"/>
              <a:t>Hiszton</a:t>
            </a:r>
            <a:r>
              <a:rPr lang="hu-HU" sz="2400" dirty="0" smtClean="0"/>
              <a:t> </a:t>
            </a:r>
            <a:r>
              <a:rPr lang="hu-HU" sz="2400" dirty="0" err="1" smtClean="0"/>
              <a:t>deaciláció</a:t>
            </a:r>
            <a:endParaRPr lang="hu-HU" sz="2400" dirty="0" smtClean="0"/>
          </a:p>
          <a:p>
            <a:r>
              <a:rPr lang="hu-HU" sz="2400" dirty="0" smtClean="0"/>
              <a:t>- Kromoszóma kondenzáció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14348" y="4857760"/>
            <a:ext cx="75116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Metiláció</a:t>
            </a:r>
            <a:r>
              <a:rPr lang="hu-HU" sz="2400" dirty="0" smtClean="0"/>
              <a:t> nem elég, csak erősíti az </a:t>
            </a:r>
            <a:r>
              <a:rPr lang="hu-HU" sz="2400" dirty="0" err="1" smtClean="0"/>
              <a:t>inaktivációt</a:t>
            </a:r>
            <a:r>
              <a:rPr lang="hu-HU" sz="2400" dirty="0" smtClean="0"/>
              <a:t>:</a:t>
            </a:r>
          </a:p>
          <a:p>
            <a:r>
              <a:rPr lang="hu-HU" sz="2400" dirty="0" smtClean="0"/>
              <a:t>Nagyobb különbség be és kikapcsolt gének termékei között</a:t>
            </a:r>
          </a:p>
          <a:p>
            <a:r>
              <a:rPr lang="hu-HU" sz="2400" dirty="0" smtClean="0"/>
              <a:t>(akár egymilliószoros)</a:t>
            </a:r>
          </a:p>
          <a:p>
            <a:r>
              <a:rPr lang="hu-HU" sz="2400" dirty="0" err="1" smtClean="0"/>
              <a:t>Transzpozonok</a:t>
            </a:r>
            <a:r>
              <a:rPr lang="hu-HU" sz="2400" dirty="0" smtClean="0"/>
              <a:t> transzkripciójának akadályozása</a:t>
            </a:r>
            <a:endParaRPr lang="hu-HU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14678" y="357166"/>
            <a:ext cx="2114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CG szigetek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500034" y="1714488"/>
            <a:ext cx="85733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- </a:t>
            </a:r>
            <a:r>
              <a:rPr lang="hu-HU" sz="2800" dirty="0" err="1" smtClean="0"/>
              <a:t>Metilált</a:t>
            </a:r>
            <a:r>
              <a:rPr lang="hu-HU" sz="2800" dirty="0" smtClean="0"/>
              <a:t> </a:t>
            </a:r>
            <a:r>
              <a:rPr lang="hu-HU" sz="2800" dirty="0" err="1" smtClean="0"/>
              <a:t>citozin</a:t>
            </a:r>
            <a:r>
              <a:rPr lang="hu-HU" sz="2800" dirty="0" smtClean="0"/>
              <a:t> </a:t>
            </a:r>
            <a:r>
              <a:rPr lang="hu-HU" sz="2800" dirty="0" err="1" smtClean="0"/>
              <a:t>dezaminálódhat</a:t>
            </a:r>
            <a:r>
              <a:rPr lang="hu-HU" sz="2800" dirty="0" smtClean="0"/>
              <a:t>: Timin</a:t>
            </a:r>
          </a:p>
          <a:p>
            <a:r>
              <a:rPr lang="hu-HU" sz="2800" dirty="0" smtClean="0"/>
              <a:t>- Az evolúció során elveszett a CG párok többsége</a:t>
            </a:r>
          </a:p>
          <a:p>
            <a:r>
              <a:rPr lang="hu-HU" sz="2800" dirty="0" smtClean="0"/>
              <a:t>- Néhány helyen gyakoriak: ezek nem </a:t>
            </a:r>
            <a:r>
              <a:rPr lang="hu-HU" sz="2800" dirty="0" err="1" smtClean="0"/>
              <a:t>metiláltak</a:t>
            </a:r>
            <a:endParaRPr lang="hu-HU" sz="2800" dirty="0" smtClean="0"/>
          </a:p>
          <a:p>
            <a:r>
              <a:rPr lang="hu-HU" sz="2800" dirty="0" smtClean="0"/>
              <a:t>- </a:t>
            </a:r>
            <a:r>
              <a:rPr lang="hu-HU" sz="2800" dirty="0" err="1" smtClean="0"/>
              <a:t>Housekeeping</a:t>
            </a:r>
            <a:r>
              <a:rPr lang="hu-HU" sz="2800" dirty="0" smtClean="0"/>
              <a:t> génekben főleg</a:t>
            </a:r>
          </a:p>
          <a:p>
            <a:r>
              <a:rPr lang="hu-HU" sz="2800" dirty="0" smtClean="0"/>
              <a:t>- Emlősökben kb. 20000 CG sziget (1000-2000 </a:t>
            </a:r>
            <a:r>
              <a:rPr lang="hu-HU" sz="2800" dirty="0" err="1" smtClean="0"/>
              <a:t>bp</a:t>
            </a:r>
            <a:r>
              <a:rPr lang="hu-HU" sz="2800" dirty="0" smtClean="0"/>
              <a:t>. hosszú)</a:t>
            </a:r>
          </a:p>
          <a:p>
            <a:r>
              <a:rPr lang="hu-HU" sz="2800" dirty="0" smtClean="0"/>
              <a:t>- Gének detektálása ilyen módon</a:t>
            </a:r>
          </a:p>
          <a:p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59286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0929" y="1770743"/>
            <a:ext cx="882177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Különböző szövetekben a </a:t>
            </a:r>
            <a:r>
              <a:rPr lang="hu-HU" sz="2400" dirty="0" err="1" smtClean="0"/>
              <a:t>génexpresszió</a:t>
            </a:r>
            <a:r>
              <a:rPr lang="hu-HU" sz="2400" dirty="0" smtClean="0"/>
              <a:t> lehet:</a:t>
            </a:r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u="sng" dirty="0" smtClean="0"/>
              <a:t>Folyamatos, közel ugyanolyan</a:t>
            </a:r>
            <a:r>
              <a:rPr lang="hu-HU" sz="2400" dirty="0" smtClean="0"/>
              <a:t>  (</a:t>
            </a:r>
            <a:r>
              <a:rPr lang="hu-HU" sz="2400" dirty="0" err="1" smtClean="0"/>
              <a:t>riboszómális</a:t>
            </a:r>
            <a:r>
              <a:rPr lang="hu-HU" sz="2400" dirty="0" smtClean="0"/>
              <a:t> RNS-ek és fehérjék, </a:t>
            </a:r>
          </a:p>
          <a:p>
            <a:r>
              <a:rPr lang="hu-HU" sz="2400" dirty="0" err="1" smtClean="0"/>
              <a:t>hisztonok</a:t>
            </a:r>
            <a:r>
              <a:rPr lang="hu-HU" sz="2400" dirty="0" smtClean="0"/>
              <a:t>, DNS- és </a:t>
            </a:r>
            <a:r>
              <a:rPr lang="hu-HU" sz="2400" dirty="0" err="1" smtClean="0"/>
              <a:t>RNS-polimerázok</a:t>
            </a:r>
            <a:r>
              <a:rPr lang="hu-HU" sz="2400" dirty="0" smtClean="0"/>
              <a:t>, DNS javító enzimek, </a:t>
            </a:r>
          </a:p>
          <a:p>
            <a:r>
              <a:rPr lang="hu-HU" sz="2400" dirty="0" smtClean="0"/>
              <a:t>strukturális fehérjék)</a:t>
            </a:r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u="sng" dirty="0" smtClean="0"/>
              <a:t>Hasonló </a:t>
            </a:r>
            <a:r>
              <a:rPr lang="hu-HU" sz="2400" u="sng" dirty="0" err="1" smtClean="0"/>
              <a:t>génexpresszió</a:t>
            </a:r>
            <a:r>
              <a:rPr lang="hu-HU" sz="2400" u="sng" dirty="0" smtClean="0"/>
              <a:t>, alternatív RNS </a:t>
            </a:r>
            <a:r>
              <a:rPr lang="hu-HU" sz="2400" u="sng" dirty="0" err="1" smtClean="0"/>
              <a:t>splicing</a:t>
            </a:r>
            <a:r>
              <a:rPr lang="hu-HU" sz="2400" u="sng" dirty="0" smtClean="0"/>
              <a:t>, más </a:t>
            </a:r>
            <a:r>
              <a:rPr lang="hu-HU" sz="2400" u="sng" dirty="0" err="1" smtClean="0"/>
              <a:t>poszttranszláció</a:t>
            </a:r>
            <a:endParaRPr lang="hu-HU" sz="2400" u="sng" dirty="0" smtClean="0"/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u="sng" dirty="0" smtClean="0"/>
              <a:t>Többé-kevésbé különböző </a:t>
            </a:r>
            <a:r>
              <a:rPr lang="hu-HU" sz="2400" dirty="0" smtClean="0"/>
              <a:t>(a legtöbb fajta fehérjére ez igaz)</a:t>
            </a:r>
          </a:p>
          <a:p>
            <a:endParaRPr lang="hu-HU" sz="2400" dirty="0" smtClean="0"/>
          </a:p>
          <a:p>
            <a:r>
              <a:rPr lang="hu-HU" sz="2400" dirty="0" smtClean="0"/>
              <a:t>- </a:t>
            </a:r>
            <a:r>
              <a:rPr lang="hu-HU" sz="2400" u="sng" dirty="0" smtClean="0"/>
              <a:t>Teljesen ki-, vagy bekapcsolva </a:t>
            </a:r>
            <a:r>
              <a:rPr lang="hu-HU" sz="2400" dirty="0" smtClean="0"/>
              <a:t>(pl. hemoglobin)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285984" y="428604"/>
            <a:ext cx="4385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Génexpressziós</a:t>
            </a:r>
            <a:r>
              <a:rPr lang="hu-HU" sz="3200" b="1" dirty="0" smtClean="0"/>
              <a:t> mintázat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2287"/>
            <a:ext cx="7958822" cy="67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4429132"/>
            <a:ext cx="2550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Genomi lenyomat:</a:t>
            </a:r>
          </a:p>
          <a:p>
            <a:r>
              <a:rPr lang="hu-HU" sz="2400" b="1" dirty="0" smtClean="0"/>
              <a:t>Apától, v. anyától</a:t>
            </a:r>
          </a:p>
          <a:p>
            <a:r>
              <a:rPr lang="hu-HU" sz="2400" b="1" dirty="0" smtClean="0"/>
              <a:t>származik az allél</a:t>
            </a:r>
            <a:endParaRPr lang="hu-HU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68760"/>
            <a:ext cx="8206236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000100" y="214290"/>
            <a:ext cx="7265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metiláció</a:t>
            </a:r>
            <a:r>
              <a:rPr lang="hu-HU" sz="3200" b="1" dirty="0" smtClean="0"/>
              <a:t> aktiválhatja is a transzkripciót</a:t>
            </a:r>
            <a:endParaRPr lang="hu-HU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71670" y="357166"/>
            <a:ext cx="5308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génexpresszió</a:t>
            </a:r>
            <a:r>
              <a:rPr lang="hu-HU" sz="3200" b="1" dirty="0" smtClean="0"/>
              <a:t> megváltozása</a:t>
            </a:r>
            <a:endParaRPr lang="hu-HU" sz="32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4282" y="1857364"/>
            <a:ext cx="7847085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- időben</a:t>
            </a:r>
          </a:p>
          <a:p>
            <a:r>
              <a:rPr lang="hu-HU" sz="2800" dirty="0" smtClean="0"/>
              <a:t>- külső jelek (hormonok) hatására</a:t>
            </a:r>
          </a:p>
          <a:p>
            <a:r>
              <a:rPr lang="hu-HU" sz="2800" dirty="0" smtClean="0"/>
              <a:t>- különböző sejtek másképp reagálhatnak</a:t>
            </a:r>
          </a:p>
          <a:p>
            <a:endParaRPr lang="hu-HU" sz="2800" dirty="0" smtClean="0"/>
          </a:p>
          <a:p>
            <a:r>
              <a:rPr lang="hu-HU" sz="2800" dirty="0" smtClean="0"/>
              <a:t>pl. </a:t>
            </a:r>
            <a:r>
              <a:rPr lang="hu-HU" sz="2800" dirty="0" err="1" smtClean="0"/>
              <a:t>glukokortikoid</a:t>
            </a:r>
            <a:r>
              <a:rPr lang="hu-HU" sz="2800" dirty="0" smtClean="0"/>
              <a:t> (éhezés, fizikai aktivitás) hatására a</a:t>
            </a:r>
          </a:p>
          <a:p>
            <a:r>
              <a:rPr lang="hu-HU" sz="2800" dirty="0" err="1" smtClean="0"/>
              <a:t>tirozin-aminotranszferáz</a:t>
            </a:r>
            <a:r>
              <a:rPr lang="hu-HU" sz="2800" dirty="0" smtClean="0"/>
              <a:t> kifejeződése változik.</a:t>
            </a:r>
          </a:p>
          <a:p>
            <a:endParaRPr lang="hu-HU" sz="2800" dirty="0" smtClean="0"/>
          </a:p>
          <a:p>
            <a:r>
              <a:rPr lang="hu-HU" sz="2800" dirty="0" smtClean="0"/>
              <a:t>májban ↑</a:t>
            </a:r>
          </a:p>
          <a:p>
            <a:r>
              <a:rPr lang="hu-HU" sz="2800" dirty="0" smtClean="0"/>
              <a:t>zsírszövetben ↓</a:t>
            </a:r>
          </a:p>
          <a:p>
            <a:r>
              <a:rPr lang="hu-HU" sz="2800" dirty="0" smtClean="0"/>
              <a:t>egyes sejtek sehogy nem reagálnak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7679047" cy="387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928662" y="357166"/>
            <a:ext cx="7084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</a:t>
            </a:r>
            <a:r>
              <a:rPr lang="hu-HU" sz="3200" b="1" dirty="0" err="1" smtClean="0"/>
              <a:t>génexpresszió</a:t>
            </a:r>
            <a:r>
              <a:rPr lang="hu-HU" sz="3200" b="1" dirty="0" smtClean="0"/>
              <a:t> szabályozásának szintjei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7158" y="1571612"/>
            <a:ext cx="1790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mikor, és milyen 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gyakori az átírás</a:t>
            </a: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7429520" y="4429132"/>
            <a:ext cx="1293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melyik RNS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fog átíródni</a:t>
            </a: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786050" y="5143512"/>
            <a:ext cx="2139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melyik exportálódik,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hol lokalizálódik</a:t>
            </a: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71472" y="4214818"/>
            <a:ext cx="1874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hogyan érik,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alternatív </a:t>
            </a:r>
            <a:r>
              <a:rPr lang="hu-HU" b="1" dirty="0" err="1" smtClean="0">
                <a:solidFill>
                  <a:srgbClr val="7030A0"/>
                </a:solidFill>
              </a:rPr>
              <a:t>splicing</a:t>
            </a: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96307" y="1271588"/>
            <a:ext cx="1980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melyik szelektíven 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destabilizálódó</a:t>
            </a:r>
          </a:p>
          <a:p>
            <a:r>
              <a:rPr lang="hu-HU" b="1" dirty="0" smtClean="0">
                <a:solidFill>
                  <a:srgbClr val="7030A0"/>
                </a:solidFill>
              </a:rPr>
              <a:t>és degradálódó</a:t>
            </a: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072066" y="5715016"/>
            <a:ext cx="3756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7030A0"/>
                </a:solidFill>
              </a:rPr>
              <a:t>melyik aktiválódik, deaktiválódik,</a:t>
            </a:r>
          </a:p>
          <a:p>
            <a:r>
              <a:rPr lang="hu-HU" b="1" dirty="0" err="1" smtClean="0">
                <a:solidFill>
                  <a:srgbClr val="7030A0"/>
                </a:solidFill>
              </a:rPr>
              <a:t>kompartmentalizálódik</a:t>
            </a:r>
            <a:r>
              <a:rPr lang="hu-HU" b="1" dirty="0" smtClean="0">
                <a:solidFill>
                  <a:srgbClr val="7030A0"/>
                </a:solidFill>
              </a:rPr>
              <a:t>, degradálódik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rot="16200000" flipV="1">
            <a:off x="7393801" y="3964785"/>
            <a:ext cx="571504" cy="35719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rot="5400000" flipH="1" flipV="1">
            <a:off x="2035951" y="3679033"/>
            <a:ext cx="785818" cy="571504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rot="5400000">
            <a:off x="821505" y="2536025"/>
            <a:ext cx="642942" cy="158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5400000" flipH="1" flipV="1">
            <a:off x="4071934" y="4429132"/>
            <a:ext cx="1143008" cy="142876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5400000" flipH="1" flipV="1">
            <a:off x="5429256" y="5000636"/>
            <a:ext cx="714380" cy="42862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rot="5400000">
            <a:off x="7393801" y="2250273"/>
            <a:ext cx="500066" cy="42862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zis 26"/>
          <p:cNvSpPr/>
          <p:nvPr/>
        </p:nvSpPr>
        <p:spPr>
          <a:xfrm>
            <a:off x="2514595" y="1857375"/>
            <a:ext cx="1000132" cy="428628"/>
          </a:xfrm>
          <a:prstGeom prst="ellipse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Téglalap 27"/>
          <p:cNvSpPr/>
          <p:nvPr/>
        </p:nvSpPr>
        <p:spPr>
          <a:xfrm>
            <a:off x="4543420" y="1871663"/>
            <a:ext cx="928694" cy="4286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0030" y="100013"/>
            <a:ext cx="80180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/>
              <a:t>A szemben lévő bázispárok </a:t>
            </a:r>
            <a:r>
              <a:rPr lang="hu-HU" sz="2000" dirty="0" err="1" smtClean="0"/>
              <a:t>N-glikozidos</a:t>
            </a:r>
            <a:r>
              <a:rPr lang="hu-HU" sz="2000" dirty="0" smtClean="0"/>
              <a:t> kötései nem pont szemben vannak:</a:t>
            </a:r>
          </a:p>
          <a:p>
            <a:pPr algn="ctr"/>
            <a:endParaRPr lang="hu-HU" sz="3200" b="1" dirty="0" smtClean="0"/>
          </a:p>
          <a:p>
            <a:pPr algn="ctr"/>
            <a:r>
              <a:rPr lang="hu-HU" sz="3200" b="1" dirty="0" smtClean="0"/>
              <a:t>Kis árok és nagy árok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500174"/>
            <a:ext cx="5906288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zövegdoboz 3"/>
          <p:cNvSpPr txBox="1"/>
          <p:nvPr/>
        </p:nvSpPr>
        <p:spPr>
          <a:xfrm>
            <a:off x="1214414" y="6396335"/>
            <a:ext cx="671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A-T vagy G-C gazdag régiók torzíthatják a szerkezetet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2924"/>
            <a:ext cx="8715436" cy="472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2143108" y="285728"/>
            <a:ext cx="4977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A transzkripció szabályozása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571604" y="1142984"/>
            <a:ext cx="6155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nagy árok funkciós csoportjai letapogathatóak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28860" y="285728"/>
            <a:ext cx="4096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Génregulációs fehérjék</a:t>
            </a:r>
            <a:endParaRPr lang="hu-HU" sz="3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643050"/>
            <a:ext cx="7286644" cy="455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1071538" y="928670"/>
            <a:ext cx="675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Nagy affinitással kötnek a specifikus DNS-szakaszhoz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25534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780</Words>
  <Application>Microsoft Office PowerPoint</Application>
  <PresentationFormat>Diavetítés a képernyőre (4:3 oldalarány)</PresentationFormat>
  <Paragraphs>180</Paragraphs>
  <Slides>41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Office-téma</vt:lpstr>
      <vt:lpstr>A génexpresszió szabályozása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génexpresszió szabályozása</dc:title>
  <dc:creator>nyomorult</dc:creator>
  <cp:lastModifiedBy>Lívius Wunderlich</cp:lastModifiedBy>
  <cp:revision>101</cp:revision>
  <dcterms:created xsi:type="dcterms:W3CDTF">2016-02-28T15:40:28Z</dcterms:created>
  <dcterms:modified xsi:type="dcterms:W3CDTF">2019-02-27T16:30:42Z</dcterms:modified>
</cp:coreProperties>
</file>