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73" r:id="rId20"/>
    <p:sldId id="284" r:id="rId21"/>
    <p:sldId id="274" r:id="rId22"/>
    <p:sldId id="291" r:id="rId23"/>
    <p:sldId id="292" r:id="rId24"/>
    <p:sldId id="279" r:id="rId25"/>
    <p:sldId id="280" r:id="rId26"/>
    <p:sldId id="293" r:id="rId27"/>
    <p:sldId id="281" r:id="rId28"/>
    <p:sldId id="282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2FDA-3DF7-4909-8DE0-BCB14133316C}" type="datetimeFigureOut">
              <a:rPr lang="hu-HU" smtClean="0"/>
              <a:pPr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EBAA-1CC7-4BFD-9E2F-FC72B05360B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Sejtkommunikáció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Biokémia II</a:t>
            </a:r>
          </a:p>
          <a:p>
            <a:r>
              <a:rPr lang="hu-HU" dirty="0" smtClean="0"/>
              <a:t>2016</a:t>
            </a:r>
          </a:p>
          <a:p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404664"/>
            <a:ext cx="5012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Plazmamembrán receptorok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971600" y="4797152"/>
            <a:ext cx="4971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u-HU" sz="2800" dirty="0" smtClean="0"/>
              <a:t>Receptor ioncsatornák</a:t>
            </a:r>
          </a:p>
          <a:p>
            <a:pPr>
              <a:buFontTx/>
              <a:buChar char="-"/>
            </a:pPr>
            <a:r>
              <a:rPr lang="hu-HU" sz="2800" dirty="0" smtClean="0"/>
              <a:t>G-fehérje kapcsolt receptorok</a:t>
            </a:r>
          </a:p>
          <a:p>
            <a:pPr>
              <a:buFontTx/>
              <a:buChar char="-"/>
            </a:pPr>
            <a:r>
              <a:rPr lang="hu-HU" sz="2800" dirty="0" smtClean="0"/>
              <a:t>Transzmembrán </a:t>
            </a:r>
            <a:r>
              <a:rPr lang="hu-HU" sz="2800" dirty="0" err="1" smtClean="0"/>
              <a:t>protein-kinázok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1628800"/>
            <a:ext cx="50622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-Integráns</a:t>
            </a:r>
            <a:r>
              <a:rPr lang="hu-HU" sz="2800" dirty="0" smtClean="0"/>
              <a:t> membránfehérjék</a:t>
            </a:r>
          </a:p>
          <a:p>
            <a:r>
              <a:rPr lang="hu-HU" sz="2800" dirty="0" smtClean="0"/>
              <a:t>-1 v. több transzmembrán szakasz</a:t>
            </a:r>
          </a:p>
          <a:p>
            <a:r>
              <a:rPr lang="hu-HU" sz="2800" dirty="0" smtClean="0"/>
              <a:t>-1 v. több alegység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3933056"/>
            <a:ext cx="163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3 fő típus:</a:t>
            </a:r>
            <a:endParaRPr lang="hu-H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69177" cy="54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619672" y="0"/>
            <a:ext cx="5970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Nikotinikus</a:t>
            </a:r>
            <a:r>
              <a:rPr lang="hu-HU" sz="3200" b="1" dirty="0" smtClean="0"/>
              <a:t> receptor-ioncsatornák</a:t>
            </a:r>
            <a:endParaRPr lang="hu-H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000232" y="285728"/>
            <a:ext cx="524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G-fehérje kapcsolt receptorok</a:t>
            </a:r>
            <a:endParaRPr lang="hu-H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075352" cy="47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483768" y="260648"/>
            <a:ext cx="41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G-fehérjék szerkezete</a:t>
            </a:r>
            <a:endParaRPr lang="hu-H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23990"/>
            <a:ext cx="9144000" cy="2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907704" y="260648"/>
            <a:ext cx="5117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G-fehérje működési ciklusa</a:t>
            </a:r>
            <a:endParaRPr lang="hu-H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26803"/>
            <a:ext cx="8191764" cy="613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907704" y="260648"/>
            <a:ext cx="5117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G-fehérje működési ciklusa</a:t>
            </a:r>
            <a:endParaRPr lang="hu-H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31840" y="404664"/>
            <a:ext cx="2981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G</a:t>
            </a:r>
            <a:r>
              <a:rPr lang="el-GR" sz="3200" b="1" baseline="-25000" dirty="0" smtClean="0"/>
              <a:t>α</a:t>
            </a:r>
            <a:r>
              <a:rPr lang="hu-HU" sz="3200" b="1" dirty="0" smtClean="0"/>
              <a:t> alegységek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1340768"/>
            <a:ext cx="3820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-4 család </a:t>
            </a:r>
            <a:r>
              <a:rPr lang="hu-HU" sz="2800" dirty="0" err="1" smtClean="0"/>
              <a:t>G</a:t>
            </a:r>
            <a:r>
              <a:rPr lang="hu-HU" sz="2800" baseline="-25000" dirty="0" err="1" smtClean="0"/>
              <a:t>s</a:t>
            </a:r>
            <a:r>
              <a:rPr lang="hu-HU" sz="2800" dirty="0" smtClean="0"/>
              <a:t>, </a:t>
            </a:r>
            <a:r>
              <a:rPr lang="hu-HU" sz="2800" dirty="0" err="1" smtClean="0"/>
              <a:t>G</a:t>
            </a:r>
            <a:r>
              <a:rPr lang="hu-HU" sz="2800" baseline="-25000" dirty="0" err="1" smtClean="0"/>
              <a:t>q</a:t>
            </a:r>
            <a:r>
              <a:rPr lang="hu-HU" sz="2800" dirty="0" smtClean="0"/>
              <a:t>, </a:t>
            </a:r>
            <a:r>
              <a:rPr lang="hu-HU" sz="2800" dirty="0" err="1" smtClean="0"/>
              <a:t>G</a:t>
            </a:r>
            <a:r>
              <a:rPr lang="hu-HU" sz="2800" baseline="-25000" dirty="0" err="1" smtClean="0"/>
              <a:t>i</a:t>
            </a:r>
            <a:r>
              <a:rPr lang="hu-HU" sz="2800" dirty="0" smtClean="0"/>
              <a:t>, G</a:t>
            </a:r>
            <a:r>
              <a:rPr lang="hu-HU" sz="2800" baseline="-25000" dirty="0" smtClean="0"/>
              <a:t>12/13</a:t>
            </a:r>
          </a:p>
          <a:p>
            <a:r>
              <a:rPr lang="hu-HU" sz="2800" dirty="0" smtClean="0"/>
              <a:t>-9 gén</a:t>
            </a:r>
          </a:p>
          <a:p>
            <a:r>
              <a:rPr lang="hu-HU" sz="2800" dirty="0" smtClean="0"/>
              <a:t>-20 fehérje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3284984"/>
            <a:ext cx="7991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err="1" smtClean="0"/>
              <a:t>Vibrio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cholerae</a:t>
            </a:r>
            <a:r>
              <a:rPr lang="hu-HU" sz="2400" u="sng" dirty="0" smtClean="0"/>
              <a:t> toxin:</a:t>
            </a:r>
          </a:p>
          <a:p>
            <a:r>
              <a:rPr lang="hu-HU" sz="2400" dirty="0" err="1" smtClean="0"/>
              <a:t>G</a:t>
            </a:r>
            <a:r>
              <a:rPr lang="hu-HU" sz="2400" baseline="-25000" dirty="0" err="1" smtClean="0"/>
              <a:t>s</a:t>
            </a:r>
            <a:r>
              <a:rPr lang="el-GR" sz="2400" dirty="0" smtClean="0"/>
              <a:t>α</a:t>
            </a:r>
            <a:r>
              <a:rPr lang="hu-HU" sz="2400" dirty="0" smtClean="0"/>
              <a:t> </a:t>
            </a:r>
            <a:r>
              <a:rPr lang="hu-HU" sz="2400" dirty="0" err="1" smtClean="0"/>
              <a:t>ADP-ribozilálódik</a:t>
            </a:r>
            <a:r>
              <a:rPr lang="hu-HU" sz="2400" dirty="0" smtClean="0"/>
              <a:t>, </a:t>
            </a:r>
            <a:r>
              <a:rPr lang="hu-HU" sz="2400" dirty="0" err="1" smtClean="0"/>
              <a:t>GTP-áz</a:t>
            </a:r>
            <a:r>
              <a:rPr lang="hu-HU" sz="2400" dirty="0" smtClean="0"/>
              <a:t> aktivitás elromlik</a:t>
            </a:r>
          </a:p>
          <a:p>
            <a:r>
              <a:rPr lang="hu-HU" sz="2400" dirty="0" smtClean="0"/>
              <a:t>Folyamatosan aktív </a:t>
            </a:r>
            <a:r>
              <a:rPr lang="hu-HU" sz="2400" dirty="0" err="1" smtClean="0"/>
              <a:t>adenilát</a:t>
            </a:r>
            <a:r>
              <a:rPr lang="hu-HU" sz="2400" dirty="0" smtClean="0"/>
              <a:t> </a:t>
            </a:r>
            <a:r>
              <a:rPr lang="hu-HU" sz="2400" dirty="0" err="1" smtClean="0"/>
              <a:t>cikláz</a:t>
            </a:r>
            <a:r>
              <a:rPr lang="hu-HU" sz="2400" dirty="0" smtClean="0"/>
              <a:t>                                                  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4797152"/>
            <a:ext cx="6840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err="1" smtClean="0"/>
              <a:t>Bortadella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pertussis</a:t>
            </a:r>
            <a:r>
              <a:rPr lang="hu-HU" sz="2400" u="sng" dirty="0" smtClean="0"/>
              <a:t> toxin</a:t>
            </a:r>
            <a:r>
              <a:rPr lang="hu-HU" sz="2400" dirty="0" smtClean="0"/>
              <a:t>:</a:t>
            </a:r>
          </a:p>
          <a:p>
            <a:r>
              <a:rPr lang="hu-HU" sz="2400" dirty="0" err="1" smtClean="0"/>
              <a:t>G</a:t>
            </a:r>
            <a:r>
              <a:rPr lang="hu-HU" sz="2400" baseline="-25000" dirty="0" err="1" smtClean="0"/>
              <a:t>i</a:t>
            </a:r>
            <a:r>
              <a:rPr lang="el-GR" sz="2400" dirty="0" smtClean="0"/>
              <a:t>α</a:t>
            </a:r>
            <a:r>
              <a:rPr lang="hu-HU" sz="2400" dirty="0" smtClean="0"/>
              <a:t> </a:t>
            </a:r>
            <a:r>
              <a:rPr lang="hu-HU" sz="2400" dirty="0" err="1" smtClean="0"/>
              <a:t>ADP-ribozilálódik</a:t>
            </a:r>
            <a:r>
              <a:rPr lang="hu-HU" sz="2400" dirty="0" smtClean="0"/>
              <a:t>, nem tud a receptorhoz kötődni</a:t>
            </a:r>
          </a:p>
          <a:p>
            <a:r>
              <a:rPr lang="hu-HU" sz="2400" dirty="0" smtClean="0"/>
              <a:t>Folyamatosan inaktív G-fehérje</a:t>
            </a:r>
            <a:endParaRPr lang="hu-H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5815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203848" y="332656"/>
            <a:ext cx="277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Protein-kináz</a:t>
            </a:r>
            <a:r>
              <a:rPr lang="hu-HU" sz="3200" b="1" dirty="0" smtClean="0"/>
              <a:t> A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1412776"/>
            <a:ext cx="73161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cAMP</a:t>
            </a:r>
            <a:r>
              <a:rPr lang="hu-HU" sz="2800" dirty="0" smtClean="0"/>
              <a:t> </a:t>
            </a:r>
            <a:r>
              <a:rPr lang="hu-HU" sz="2800" dirty="0" err="1" smtClean="0"/>
              <a:t>dependens</a:t>
            </a:r>
            <a:endParaRPr lang="hu-HU" sz="2800" dirty="0" smtClean="0"/>
          </a:p>
          <a:p>
            <a:r>
              <a:rPr lang="hu-HU" sz="2800" dirty="0" smtClean="0"/>
              <a:t>regulációs alegységenként 2-2 kötőhely</a:t>
            </a:r>
          </a:p>
          <a:p>
            <a:r>
              <a:rPr lang="hu-HU" sz="2800" dirty="0" err="1" smtClean="0"/>
              <a:t>bekötésra</a:t>
            </a:r>
            <a:r>
              <a:rPr lang="hu-HU" sz="2800" dirty="0" smtClean="0"/>
              <a:t> a katalitikus alegységek felszabadulnak</a:t>
            </a:r>
          </a:p>
          <a:p>
            <a:r>
              <a:rPr lang="hu-HU" sz="2800" dirty="0" err="1" smtClean="0"/>
              <a:t>foszforilálják</a:t>
            </a:r>
            <a:r>
              <a:rPr lang="hu-HU" sz="2800" dirty="0" smtClean="0"/>
              <a:t> a célfehérjéket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5373216"/>
            <a:ext cx="7924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</a:t>
            </a:r>
            <a:r>
              <a:rPr lang="hu-HU" sz="2800" dirty="0" err="1" smtClean="0"/>
              <a:t>cGMP-dependens</a:t>
            </a:r>
            <a:r>
              <a:rPr lang="hu-HU" sz="2800" dirty="0" smtClean="0"/>
              <a:t> </a:t>
            </a:r>
            <a:r>
              <a:rPr lang="hu-HU" sz="2800" dirty="0" err="1" smtClean="0"/>
              <a:t>protein-kináz</a:t>
            </a:r>
            <a:r>
              <a:rPr lang="hu-HU" sz="2800" dirty="0" smtClean="0"/>
              <a:t> G-nek egy fehérjén</a:t>
            </a:r>
          </a:p>
          <a:p>
            <a:r>
              <a:rPr lang="hu-HU" sz="2800" dirty="0" smtClean="0"/>
              <a:t>vannak a regulációs és katalitikus alegységei</a:t>
            </a:r>
            <a:endParaRPr lang="hu-H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91" y="283359"/>
            <a:ext cx="8782476" cy="620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920" y="3140968"/>
            <a:ext cx="2331080" cy="255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6156176" y="188640"/>
            <a:ext cx="2266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</a:t>
            </a:r>
            <a:r>
              <a:rPr lang="hu-HU" b="1" dirty="0" err="1" smtClean="0">
                <a:solidFill>
                  <a:srgbClr val="002060"/>
                </a:solidFill>
              </a:rPr>
              <a:t>Gi</a:t>
            </a:r>
            <a:r>
              <a:rPr lang="hu-HU" b="1" dirty="0" smtClean="0">
                <a:solidFill>
                  <a:srgbClr val="002060"/>
                </a:solidFill>
              </a:rPr>
              <a:t> típusúak gátolják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az </a:t>
            </a:r>
            <a:r>
              <a:rPr lang="hu-HU" b="1" dirty="0" err="1" smtClean="0">
                <a:solidFill>
                  <a:srgbClr val="002060"/>
                </a:solidFill>
              </a:rPr>
              <a:t>adenilát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</a:rPr>
              <a:t>csiklázt</a:t>
            </a:r>
            <a:r>
              <a:rPr lang="hu-HU" b="1" dirty="0" smtClean="0">
                <a:solidFill>
                  <a:srgbClr val="002060"/>
                </a:solidFill>
              </a:rPr>
              <a:t>!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766"/>
            <a:ext cx="9144000" cy="651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5286380" y="214290"/>
            <a:ext cx="3434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Effektorok</a:t>
            </a:r>
            <a:r>
              <a:rPr lang="hu-HU" sz="2800" b="1" dirty="0" smtClean="0"/>
              <a:t>, jelerősítés</a:t>
            </a:r>
            <a:endParaRPr lang="hu-H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395288"/>
            <a:ext cx="76104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8" y="861028"/>
            <a:ext cx="9047942" cy="599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907704" y="188640"/>
            <a:ext cx="5516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PKA a génszintű regulációban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5733256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RNS-polimeráz</a:t>
            </a:r>
            <a:r>
              <a:rPr lang="hu-HU" sz="2000" b="1" dirty="0" smtClean="0"/>
              <a:t> kötés</a:t>
            </a:r>
          </a:p>
          <a:p>
            <a:r>
              <a:rPr lang="hu-HU" sz="2000" b="1" dirty="0" err="1" smtClean="0"/>
              <a:t>Hiszton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acetilálás</a:t>
            </a:r>
            <a:endParaRPr lang="hu-H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0" y="1844824"/>
            <a:ext cx="8945232" cy="430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979712" y="260648"/>
            <a:ext cx="5418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protein-kináz</a:t>
            </a:r>
            <a:r>
              <a:rPr lang="hu-HU" sz="3200" b="1" dirty="0" smtClean="0"/>
              <a:t> C aktiválódása </a:t>
            </a:r>
            <a:endParaRPr lang="hu-H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820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979712" y="260648"/>
            <a:ext cx="5418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protein-kináz</a:t>
            </a:r>
            <a:r>
              <a:rPr lang="hu-HU" sz="3200" b="1" dirty="0" smtClean="0"/>
              <a:t> C aktiválódása </a:t>
            </a:r>
            <a:endParaRPr lang="hu-HU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48" y="892982"/>
            <a:ext cx="8824740" cy="576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9752" y="332656"/>
            <a:ext cx="4428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foszfolipáz</a:t>
            </a:r>
            <a:r>
              <a:rPr lang="hu-HU" sz="3200" b="1" dirty="0" smtClean="0"/>
              <a:t> C aktiválása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3568" y="1844824"/>
            <a:ext cx="42395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 err="1" smtClean="0"/>
              <a:t>Foszfolipáz</a:t>
            </a:r>
            <a:r>
              <a:rPr lang="hu-HU" sz="2800" u="sng" dirty="0" smtClean="0"/>
              <a:t> C </a:t>
            </a:r>
            <a:r>
              <a:rPr lang="el-GR" sz="2800" u="sng" dirty="0" smtClean="0"/>
              <a:t>β</a:t>
            </a:r>
            <a:r>
              <a:rPr lang="hu-HU" sz="2800" u="sng" dirty="0" smtClean="0"/>
              <a:t>1 </a:t>
            </a:r>
            <a:r>
              <a:rPr lang="hu-HU" sz="2800" u="sng" dirty="0" err="1" smtClean="0"/>
              <a:t>izoforma</a:t>
            </a:r>
            <a:r>
              <a:rPr lang="hu-HU" sz="2800" dirty="0" smtClean="0"/>
              <a:t>:</a:t>
            </a:r>
          </a:p>
          <a:p>
            <a:endParaRPr lang="hu-HU" sz="2800" dirty="0" smtClean="0"/>
          </a:p>
          <a:p>
            <a:r>
              <a:rPr lang="hu-HU" sz="2800" dirty="0" smtClean="0"/>
              <a:t>Aktivált </a:t>
            </a:r>
            <a:r>
              <a:rPr lang="hu-HU" sz="2800" dirty="0" err="1" smtClean="0"/>
              <a:t>G</a:t>
            </a:r>
            <a:r>
              <a:rPr lang="hu-HU" sz="2800" baseline="-25000" dirty="0" err="1" smtClean="0"/>
              <a:t>q</a:t>
            </a:r>
            <a:r>
              <a:rPr lang="el-GR" sz="2800" dirty="0" smtClean="0"/>
              <a:t>α</a:t>
            </a:r>
            <a:r>
              <a:rPr lang="hu-HU" sz="2800" dirty="0" smtClean="0"/>
              <a:t> növeli a </a:t>
            </a:r>
            <a:r>
              <a:rPr lang="hu-HU" sz="2800" dirty="0" err="1" smtClean="0"/>
              <a:t>V</a:t>
            </a:r>
            <a:r>
              <a:rPr lang="hu-HU" sz="2800" baseline="-25000" dirty="0" err="1" smtClean="0"/>
              <a:t>max</a:t>
            </a:r>
            <a:r>
              <a:rPr lang="hu-HU" sz="2800" dirty="0" err="1" smtClean="0"/>
              <a:t>-ot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4149080"/>
            <a:ext cx="51440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 err="1" smtClean="0"/>
              <a:t>Foszfolipáz</a:t>
            </a:r>
            <a:r>
              <a:rPr lang="hu-HU" sz="2800" u="sng" dirty="0" smtClean="0"/>
              <a:t> C </a:t>
            </a:r>
            <a:r>
              <a:rPr lang="el-GR" sz="2800" u="sng" dirty="0" smtClean="0"/>
              <a:t>γ</a:t>
            </a:r>
            <a:r>
              <a:rPr lang="hu-HU" sz="2800" u="sng" dirty="0" smtClean="0"/>
              <a:t>  </a:t>
            </a:r>
            <a:r>
              <a:rPr lang="hu-HU" sz="2800" u="sng" dirty="0" err="1" smtClean="0"/>
              <a:t>izoforma</a:t>
            </a:r>
            <a:r>
              <a:rPr lang="hu-HU" sz="2800" dirty="0" smtClean="0"/>
              <a:t>:</a:t>
            </a:r>
          </a:p>
          <a:p>
            <a:endParaRPr lang="hu-HU" sz="2800" dirty="0" smtClean="0"/>
          </a:p>
          <a:p>
            <a:r>
              <a:rPr lang="hu-HU" sz="2800" dirty="0" err="1" smtClean="0"/>
              <a:t>Tirozin</a:t>
            </a:r>
            <a:r>
              <a:rPr lang="hu-HU" sz="2800" dirty="0" smtClean="0"/>
              <a:t> </a:t>
            </a:r>
            <a:r>
              <a:rPr lang="hu-HU" sz="2800" dirty="0" err="1" smtClean="0"/>
              <a:t>kináz</a:t>
            </a:r>
            <a:r>
              <a:rPr lang="hu-HU" sz="2800" dirty="0" smtClean="0"/>
              <a:t> receptor </a:t>
            </a:r>
            <a:r>
              <a:rPr lang="hu-HU" sz="2800" dirty="0" err="1" smtClean="0"/>
              <a:t>foszforilálja</a:t>
            </a:r>
            <a:r>
              <a:rPr lang="hu-HU" sz="2800" dirty="0" smtClean="0"/>
              <a:t>,</a:t>
            </a:r>
          </a:p>
          <a:p>
            <a:r>
              <a:rPr lang="hu-HU" sz="2800" dirty="0" smtClean="0"/>
              <a:t>plazmamembránhoz </a:t>
            </a:r>
            <a:r>
              <a:rPr lang="hu-HU" sz="2800" dirty="0" err="1" smtClean="0"/>
              <a:t>lokalozálódik</a:t>
            </a:r>
            <a:endParaRPr lang="hu-H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8" y="831703"/>
            <a:ext cx="8831758" cy="600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627784" y="188640"/>
            <a:ext cx="3983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PI3 és a DAG hatásai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5373216"/>
            <a:ext cx="2194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Rianodin</a:t>
            </a:r>
            <a:r>
              <a:rPr lang="hu-HU" b="1" dirty="0" smtClean="0"/>
              <a:t> receptorok:</a:t>
            </a:r>
          </a:p>
          <a:p>
            <a:r>
              <a:rPr lang="hu-HU" b="1" dirty="0" smtClean="0"/>
              <a:t>feszültségfüggő</a:t>
            </a:r>
          </a:p>
          <a:p>
            <a:r>
              <a:rPr lang="hu-HU" b="1" dirty="0" smtClean="0"/>
              <a:t>Ca2+ felszabadulás</a:t>
            </a:r>
            <a:endParaRPr lang="hu-H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37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763688" y="188640"/>
            <a:ext cx="5628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Transzmembrán protein </a:t>
            </a:r>
            <a:r>
              <a:rPr lang="hu-HU" sz="3200" b="1" dirty="0" err="1" smtClean="0"/>
              <a:t>kinázok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835696" y="5657671"/>
            <a:ext cx="4023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Aktiváció:</a:t>
            </a:r>
          </a:p>
          <a:p>
            <a:r>
              <a:rPr lang="hu-HU" sz="2400" b="1" dirty="0" smtClean="0"/>
              <a:t>Szerin/</a:t>
            </a:r>
            <a:r>
              <a:rPr lang="hu-HU" sz="2400" b="1" dirty="0" err="1" smtClean="0"/>
              <a:t>treonin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tirozin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kinázok</a:t>
            </a:r>
            <a:endParaRPr lang="hu-HU" sz="2400" b="1" dirty="0" smtClean="0"/>
          </a:p>
          <a:p>
            <a:r>
              <a:rPr lang="hu-HU" sz="2400" b="1" dirty="0" err="1" smtClean="0"/>
              <a:t>Foszoprotein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foszfatázok</a:t>
            </a:r>
            <a:endParaRPr lang="hu-HU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260648"/>
            <a:ext cx="379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Guanilát</a:t>
            </a:r>
            <a:r>
              <a:rPr lang="hu-HU" sz="3200" dirty="0" smtClean="0"/>
              <a:t> </a:t>
            </a:r>
            <a:r>
              <a:rPr lang="hu-HU" sz="3200" dirty="0" err="1" smtClean="0"/>
              <a:t>cikláz</a:t>
            </a:r>
            <a:r>
              <a:rPr lang="hu-HU" sz="3200" dirty="0" smtClean="0"/>
              <a:t>: </a:t>
            </a:r>
            <a:r>
              <a:rPr lang="hu-HU" sz="3200" dirty="0" err="1" smtClean="0"/>
              <a:t>cGMP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484784"/>
            <a:ext cx="2660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Membránkötött</a:t>
            </a:r>
          </a:p>
          <a:p>
            <a:r>
              <a:rPr lang="hu-HU" sz="2400" dirty="0" smtClean="0"/>
              <a:t>receptor,</a:t>
            </a:r>
          </a:p>
          <a:p>
            <a:r>
              <a:rPr lang="hu-HU" sz="2400" dirty="0" smtClean="0"/>
              <a:t>nátriumürítő  faktor</a:t>
            </a:r>
            <a:endParaRPr lang="hu-H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85825"/>
            <a:ext cx="57912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796136" y="1484784"/>
            <a:ext cx="3018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Szolubilis</a:t>
            </a:r>
            <a:r>
              <a:rPr lang="hu-HU" sz="2400" dirty="0" smtClean="0"/>
              <a:t> </a:t>
            </a:r>
            <a:r>
              <a:rPr lang="hu-HU" sz="2400" dirty="0" err="1" smtClean="0"/>
              <a:t>heterodimer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NO </a:t>
            </a:r>
            <a:r>
              <a:rPr lang="hu-HU" sz="2400" dirty="0" err="1" smtClean="0"/>
              <a:t>dependens</a:t>
            </a:r>
            <a:endParaRPr lang="hu-HU" sz="2400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1691680" y="2852936"/>
            <a:ext cx="1152128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7020272" y="2492896"/>
            <a:ext cx="72008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660232" y="0"/>
            <a:ext cx="95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Arginin</a:t>
            </a:r>
            <a:endParaRPr lang="hu-HU" sz="2000" b="1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7092280" y="548680"/>
            <a:ext cx="0" cy="4320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7236296" y="548680"/>
            <a:ext cx="118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NO </a:t>
            </a:r>
            <a:r>
              <a:rPr lang="hu-HU" b="1" dirty="0" err="1" smtClean="0"/>
              <a:t>szintáz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876256" y="98072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NO</a:t>
            </a:r>
            <a:endParaRPr lang="hu-HU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-1"/>
            <a:ext cx="690659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9096038" cy="610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692696"/>
            <a:ext cx="41052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err="1" smtClean="0"/>
              <a:t>Extracelluláris</a:t>
            </a:r>
            <a:r>
              <a:rPr lang="hu-HU" sz="2400" b="1" u="sng" dirty="0" smtClean="0"/>
              <a:t> szignálok fajtái:</a:t>
            </a:r>
          </a:p>
          <a:p>
            <a:endParaRPr lang="hu-HU" sz="2400" dirty="0"/>
          </a:p>
          <a:p>
            <a:r>
              <a:rPr lang="hu-HU" sz="2400" dirty="0" err="1" smtClean="0"/>
              <a:t>-szteroidok</a:t>
            </a:r>
            <a:endParaRPr lang="hu-HU" sz="2400" dirty="0" smtClean="0"/>
          </a:p>
          <a:p>
            <a:r>
              <a:rPr lang="hu-HU" sz="2400" dirty="0" err="1" smtClean="0"/>
              <a:t>-retinoidok</a:t>
            </a:r>
            <a:endParaRPr lang="hu-HU" sz="2400" dirty="0" smtClean="0"/>
          </a:p>
          <a:p>
            <a:r>
              <a:rPr lang="hu-HU" sz="2400" dirty="0" err="1" smtClean="0"/>
              <a:t>-zsírsavak</a:t>
            </a:r>
            <a:endParaRPr lang="hu-HU" sz="2400" dirty="0" smtClean="0"/>
          </a:p>
          <a:p>
            <a:r>
              <a:rPr lang="hu-HU" sz="2400" dirty="0" err="1" smtClean="0"/>
              <a:t>-fehérjék</a:t>
            </a:r>
            <a:endParaRPr lang="hu-HU" sz="2400" dirty="0" smtClean="0"/>
          </a:p>
          <a:p>
            <a:r>
              <a:rPr lang="hu-HU" sz="2400" dirty="0" err="1" smtClean="0"/>
              <a:t>-aminosavak</a:t>
            </a:r>
            <a:endParaRPr lang="hu-HU" sz="2400" dirty="0" smtClean="0"/>
          </a:p>
          <a:p>
            <a:r>
              <a:rPr lang="hu-HU" sz="2400" dirty="0" err="1" smtClean="0"/>
              <a:t>-nukleotidok</a:t>
            </a:r>
            <a:endParaRPr lang="hu-HU" sz="2400" dirty="0" smtClean="0"/>
          </a:p>
          <a:p>
            <a:r>
              <a:rPr lang="hu-HU" sz="2400" dirty="0" err="1" smtClean="0"/>
              <a:t>-oldott</a:t>
            </a:r>
            <a:r>
              <a:rPr lang="hu-HU" sz="2400" dirty="0" smtClean="0"/>
              <a:t> gázok (CO, NO, stb.)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24128" y="2132856"/>
            <a:ext cx="24595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/>
              <a:t>A sejtből kijutása</a:t>
            </a:r>
            <a:r>
              <a:rPr lang="hu-HU" sz="2400" b="1" dirty="0" smtClean="0"/>
              <a:t>:</a:t>
            </a:r>
          </a:p>
          <a:p>
            <a:endParaRPr lang="hu-HU" sz="2400" dirty="0"/>
          </a:p>
          <a:p>
            <a:r>
              <a:rPr lang="hu-HU" sz="2400" dirty="0" err="1" smtClean="0"/>
              <a:t>-csak</a:t>
            </a:r>
            <a:r>
              <a:rPr lang="hu-HU" sz="2400" dirty="0" smtClean="0"/>
              <a:t> a felszínre</a:t>
            </a:r>
          </a:p>
          <a:p>
            <a:r>
              <a:rPr lang="hu-HU" sz="2400" dirty="0" err="1" smtClean="0"/>
              <a:t>-diffúzióval</a:t>
            </a:r>
            <a:endParaRPr lang="hu-HU" sz="2400" dirty="0" smtClean="0"/>
          </a:p>
          <a:p>
            <a:r>
              <a:rPr lang="hu-HU" sz="2400" dirty="0" err="1" smtClean="0"/>
              <a:t>-exocitzissal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15616" y="4797152"/>
            <a:ext cx="4228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/>
              <a:t>Receptorok:</a:t>
            </a:r>
          </a:p>
          <a:p>
            <a:endParaRPr lang="hu-HU" sz="2400" dirty="0"/>
          </a:p>
          <a:p>
            <a:r>
              <a:rPr lang="hu-HU" sz="2400" dirty="0" err="1" smtClean="0"/>
              <a:t>-fehérjék</a:t>
            </a:r>
            <a:endParaRPr lang="hu-HU" sz="2400" dirty="0" smtClean="0"/>
          </a:p>
          <a:p>
            <a:r>
              <a:rPr lang="hu-HU" sz="2400" dirty="0" err="1" smtClean="0"/>
              <a:t>-változó</a:t>
            </a:r>
            <a:r>
              <a:rPr lang="hu-HU" sz="2400" dirty="0" smtClean="0"/>
              <a:t> erősségű kötési affinitás</a:t>
            </a:r>
            <a:endParaRPr lang="hu-H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98" y="0"/>
            <a:ext cx="660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66"/>
            <a:ext cx="490811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819150"/>
            <a:ext cx="73533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143" y="742949"/>
            <a:ext cx="7695281" cy="58571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94661"/>
            <a:ext cx="7822542" cy="646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857488" y="0"/>
            <a:ext cx="306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Eltérő hatótávolság</a:t>
            </a:r>
            <a:endParaRPr lang="hu-H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238125"/>
            <a:ext cx="90392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910923" cy="35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2843808" y="476672"/>
            <a:ext cx="2910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Autokrin</a:t>
            </a:r>
            <a:r>
              <a:rPr lang="hu-HU" sz="3200" b="1" dirty="0" smtClean="0"/>
              <a:t> szignál</a:t>
            </a:r>
            <a:endParaRPr lang="hu-H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201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131840" y="188640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Gap-junction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835696" y="836712"/>
            <a:ext cx="5160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Direkt kommunikáció (</a:t>
            </a:r>
            <a:r>
              <a:rPr lang="hu-HU" sz="2800" dirty="0" err="1" smtClean="0"/>
              <a:t>cAMP</a:t>
            </a:r>
            <a:r>
              <a:rPr lang="hu-HU" sz="2800" dirty="0" smtClean="0"/>
              <a:t>, Ca</a:t>
            </a:r>
            <a:r>
              <a:rPr lang="hu-HU" sz="2800" baseline="30000" dirty="0" smtClean="0"/>
              <a:t>2+</a:t>
            </a:r>
            <a:r>
              <a:rPr lang="hu-HU" sz="2800" dirty="0" smtClean="0"/>
              <a:t>)</a:t>
            </a:r>
            <a:endParaRPr lang="hu-H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287</Words>
  <Application>Microsoft Office PowerPoint</Application>
  <PresentationFormat>Diavetítés a képernyőre (4:3 oldalarány)</PresentationFormat>
  <Paragraphs>89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Sejtkommunikáció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Livius</dc:creator>
  <cp:lastModifiedBy>Livius</cp:lastModifiedBy>
  <cp:revision>41</cp:revision>
  <dcterms:created xsi:type="dcterms:W3CDTF">2016-03-13T13:01:30Z</dcterms:created>
  <dcterms:modified xsi:type="dcterms:W3CDTF">2019-03-12T22:06:51Z</dcterms:modified>
</cp:coreProperties>
</file>