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93" r:id="rId22"/>
    <p:sldId id="294" r:id="rId23"/>
    <p:sldId id="295" r:id="rId24"/>
    <p:sldId id="296" r:id="rId25"/>
    <p:sldId id="297" r:id="rId26"/>
    <p:sldId id="298" r:id="rId27"/>
    <p:sldId id="283" r:id="rId28"/>
    <p:sldId id="286" r:id="rId29"/>
    <p:sldId id="292" r:id="rId30"/>
    <p:sldId id="290" r:id="rId31"/>
    <p:sldId id="287" r:id="rId32"/>
    <p:sldId id="285" r:id="rId33"/>
    <p:sldId id="288" r:id="rId34"/>
    <p:sldId id="289" r:id="rId35"/>
    <p:sldId id="291" r:id="rId36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00"/>
    <a:srgbClr val="990033"/>
    <a:srgbClr val="663300"/>
    <a:srgbClr val="000099"/>
    <a:srgbClr val="996633"/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36" autoAdjust="0"/>
    <p:restoredTop sz="94660"/>
  </p:normalViewPr>
  <p:slideViewPr>
    <p:cSldViewPr>
      <p:cViewPr varScale="1">
        <p:scale>
          <a:sx n="73" d="100"/>
          <a:sy n="73" d="100"/>
        </p:scale>
        <p:origin x="-15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0C2F8-723C-479B-A8AB-E6C6FE4D371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CFDD3-232F-40BE-B7F8-55D75E39FD2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F0795-6851-497C-96CF-29433642EB4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FD602-5041-4C7D-AB45-2C9B899935A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E975A-ED3A-4A03-B2E3-D75B1A210F6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7FA7E-B0EA-42F5-A3F7-5159E38F55F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ADE08-23C6-4F59-8399-95270B6AC8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16554-E3DD-4944-BDD3-3C79C74F39C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D5641-E85B-4DDB-8B1B-CA4B16ED76B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C7224-D1FA-4E65-85AC-77ABABD5AC2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29F72-6B0B-43A6-AD32-5C8C686D3ED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3E6D9"/>
            </a:gs>
            <a:gs pos="100000">
              <a:srgbClr val="E7CFB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8607C51-91E1-4C2D-88D6-09A24FFEFA9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81000" y="7620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4400" b="1"/>
              <a:t>Sejthalál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55650" y="2420938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hu-HU"/>
              <a:t>Az élet velejárója a halál.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700338" y="3429000"/>
            <a:ext cx="4103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Sőt szükséges hozzá.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1908175" y="188913"/>
            <a:ext cx="583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/>
              <a:t>Alterntív sejthalálformák</a:t>
            </a:r>
            <a:endParaRPr lang="en-US" b="1"/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323850" y="1773238"/>
            <a:ext cx="85693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apoptózis						      nekrózis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endParaRPr lang="hu-HU"/>
          </a:p>
          <a:p>
            <a:pPr>
              <a:spcBef>
                <a:spcPct val="50000"/>
              </a:spcBef>
            </a:pPr>
            <a:r>
              <a:rPr lang="hu-HU"/>
              <a:t>Sejt kiindulási energiaszintjétől is függ</a:t>
            </a:r>
          </a:p>
          <a:p>
            <a:pPr>
              <a:spcBef>
                <a:spcPct val="50000"/>
              </a:spcBef>
            </a:pPr>
            <a:r>
              <a:rPr lang="hu-HU"/>
              <a:t>ATP szint leesik	sejtintegritás megszűnik		nekrózis</a:t>
            </a:r>
            <a:endParaRPr lang="en-US"/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179388" y="981075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Kevert apoptózis nekrózis</a:t>
            </a:r>
            <a:endParaRPr lang="en-US" b="1"/>
          </a:p>
        </p:txBody>
      </p:sp>
      <p:sp>
        <p:nvSpPr>
          <p:cNvPr id="11269" name="Line 8"/>
          <p:cNvSpPr>
            <a:spLocks noChangeShapeType="1"/>
          </p:cNvSpPr>
          <p:nvPr/>
        </p:nvSpPr>
        <p:spPr bwMode="auto">
          <a:xfrm>
            <a:off x="2484438" y="3573463"/>
            <a:ext cx="647700" cy="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1270" name="Line 9"/>
          <p:cNvSpPr>
            <a:spLocks noChangeShapeType="1"/>
          </p:cNvSpPr>
          <p:nvPr/>
        </p:nvSpPr>
        <p:spPr bwMode="auto">
          <a:xfrm>
            <a:off x="6156325" y="3573463"/>
            <a:ext cx="1511300" cy="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1271" name="Line 10"/>
          <p:cNvSpPr>
            <a:spLocks noChangeShapeType="1"/>
          </p:cNvSpPr>
          <p:nvPr/>
        </p:nvSpPr>
        <p:spPr bwMode="auto">
          <a:xfrm>
            <a:off x="1690688" y="2060575"/>
            <a:ext cx="554513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1272" name="Text Box 11"/>
          <p:cNvSpPr txBox="1">
            <a:spLocks noChangeArrowheads="1"/>
          </p:cNvSpPr>
          <p:nvPr/>
        </p:nvSpPr>
        <p:spPr bwMode="auto">
          <a:xfrm>
            <a:off x="179388" y="4221163"/>
            <a:ext cx="7488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Autofág sejthalál</a:t>
            </a:r>
            <a:endParaRPr lang="en-US" b="1"/>
          </a:p>
        </p:txBody>
      </p:sp>
      <p:sp>
        <p:nvSpPr>
          <p:cNvPr id="11273" name="Text Box 12"/>
          <p:cNvSpPr txBox="1">
            <a:spLocks noChangeArrowheads="1"/>
          </p:cNvSpPr>
          <p:nvPr/>
        </p:nvSpPr>
        <p:spPr bwMode="auto">
          <a:xfrm>
            <a:off x="611188" y="5013325"/>
            <a:ext cx="7848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hu-HU"/>
              <a:t>Vakuolizációval jár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/>
              <a:t>Apoptózis inhibitorok nem gátolják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/>
              <a:t>Nincs sejtmagzsugorodás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1619250" y="260350"/>
            <a:ext cx="5976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/>
              <a:t>Az apoptózis (pato)biokémiája</a:t>
            </a:r>
            <a:endParaRPr lang="en-US" sz="2800" b="1"/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395288" y="1196975"/>
            <a:ext cx="84248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Megfigyelés: különböző sejttípusok sztereotíp morfológiai változások között halnak meg</a:t>
            </a:r>
            <a:endParaRPr lang="en-US"/>
          </a:p>
        </p:txBody>
      </p:sp>
      <p:sp>
        <p:nvSpPr>
          <p:cNvPr id="12292" name="Line 6"/>
          <p:cNvSpPr>
            <a:spLocks noChangeShapeType="1"/>
          </p:cNvSpPr>
          <p:nvPr/>
        </p:nvSpPr>
        <p:spPr bwMode="auto">
          <a:xfrm flipV="1">
            <a:off x="3132138" y="1989138"/>
            <a:ext cx="0" cy="107950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1258888" y="3068638"/>
            <a:ext cx="42497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Evolúciósan konzervatív biokémiai változások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apoptosis_po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628775"/>
            <a:ext cx="68580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395288" y="476250"/>
            <a:ext cx="8497887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Apoptotikus gépezet: sok gén, sok fehérje</a:t>
            </a:r>
          </a:p>
          <a:p>
            <a:pPr>
              <a:spcBef>
                <a:spcPct val="50000"/>
              </a:spcBef>
            </a:pPr>
            <a:r>
              <a:rPr lang="hu-HU"/>
              <a:t>Kulcsfehérjék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95288" y="333375"/>
            <a:ext cx="835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/>
              <a:t>Kulcsfehérjék I: kaszpázok</a:t>
            </a:r>
            <a:endParaRPr lang="en-US" b="1"/>
          </a:p>
        </p:txBody>
      </p:sp>
      <p:pic>
        <p:nvPicPr>
          <p:cNvPr id="14339" name="Picture 5" descr="apoptosis_jav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765175"/>
            <a:ext cx="4503737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323850" y="333375"/>
            <a:ext cx="8640763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Kaszpázok</a:t>
            </a:r>
            <a:r>
              <a:rPr lang="hu-HU"/>
              <a:t>: Intracelluláris cisztein proteinázok</a:t>
            </a:r>
          </a:p>
          <a:p>
            <a:pPr>
              <a:spcBef>
                <a:spcPct val="50000"/>
              </a:spcBef>
            </a:pPr>
            <a:r>
              <a:rPr lang="hu-HU"/>
              <a:t>Speciális helyen előforduló aszpartát oldalláncok mellett hasítanak</a:t>
            </a:r>
          </a:p>
          <a:p>
            <a:pPr>
              <a:spcBef>
                <a:spcPct val="50000"/>
              </a:spcBef>
            </a:pPr>
            <a:r>
              <a:rPr lang="hu-HU" b="1"/>
              <a:t>Caspase</a:t>
            </a:r>
            <a:r>
              <a:rPr lang="hu-HU"/>
              <a:t>: </a:t>
            </a:r>
            <a:r>
              <a:rPr lang="hu-HU" u="sng"/>
              <a:t>c</a:t>
            </a:r>
            <a:r>
              <a:rPr lang="hu-HU"/>
              <a:t>ysteinil </a:t>
            </a:r>
            <a:r>
              <a:rPr lang="hu-HU" u="sng"/>
              <a:t>asp</a:t>
            </a:r>
            <a:r>
              <a:rPr lang="hu-HU"/>
              <a:t>artate-specific prote</a:t>
            </a:r>
            <a:r>
              <a:rPr lang="hu-HU" u="sng"/>
              <a:t>ase</a:t>
            </a:r>
          </a:p>
          <a:p>
            <a:pPr>
              <a:spcBef>
                <a:spcPct val="50000"/>
              </a:spcBef>
            </a:pPr>
            <a:r>
              <a:rPr lang="hu-HU"/>
              <a:t>Zimogén formában termelődnek: </a:t>
            </a:r>
            <a:r>
              <a:rPr lang="hu-HU" b="1"/>
              <a:t>prokaszpázok</a:t>
            </a:r>
            <a:endParaRPr lang="en-US" b="1"/>
          </a:p>
        </p:txBody>
      </p:sp>
      <p:sp>
        <p:nvSpPr>
          <p:cNvPr id="15363" name="Line 7"/>
          <p:cNvSpPr>
            <a:spLocks noChangeShapeType="1"/>
          </p:cNvSpPr>
          <p:nvPr/>
        </p:nvSpPr>
        <p:spPr bwMode="auto">
          <a:xfrm flipV="1">
            <a:off x="4211638" y="2420938"/>
            <a:ext cx="431800" cy="720725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1835150" y="3068638"/>
            <a:ext cx="5041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Limitált proteolízissel aktíválódnak, egy kis és egy nagy alegységre hasadva</a:t>
            </a:r>
            <a:endParaRPr lang="en-US"/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1692275" y="4652963"/>
            <a:ext cx="547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latin typeface="Symbol" pitchFamily="18" charset="2"/>
              </a:rPr>
              <a:t>a</a:t>
            </a:r>
            <a:r>
              <a:rPr lang="hu-HU" baseline="-25000"/>
              <a:t>2</a:t>
            </a:r>
            <a:r>
              <a:rPr lang="hu-HU">
                <a:latin typeface="Symbol" pitchFamily="18" charset="2"/>
              </a:rPr>
              <a:t>b</a:t>
            </a:r>
            <a:r>
              <a:rPr lang="hu-HU" baseline="-25000"/>
              <a:t>2</a:t>
            </a:r>
            <a:r>
              <a:rPr lang="hu-HU"/>
              <a:t> heterotetramer (2 aktív centrum)</a:t>
            </a:r>
            <a:endParaRPr lang="en-US"/>
          </a:p>
        </p:txBody>
      </p:sp>
      <p:sp>
        <p:nvSpPr>
          <p:cNvPr id="15366" name="Line 10"/>
          <p:cNvSpPr>
            <a:spLocks noChangeShapeType="1"/>
          </p:cNvSpPr>
          <p:nvPr/>
        </p:nvSpPr>
        <p:spPr bwMode="auto">
          <a:xfrm flipH="1">
            <a:off x="3348038" y="3860800"/>
            <a:ext cx="503237" cy="86360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5367" name="Text Box 11"/>
          <p:cNvSpPr txBox="1">
            <a:spLocks noChangeArrowheads="1"/>
          </p:cNvSpPr>
          <p:nvPr/>
        </p:nvSpPr>
        <p:spPr bwMode="auto">
          <a:xfrm>
            <a:off x="395288" y="5734050"/>
            <a:ext cx="835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egymást hasítják		jelerősítés</a:t>
            </a:r>
            <a:endParaRPr lang="en-US"/>
          </a:p>
        </p:txBody>
      </p:sp>
      <p:sp>
        <p:nvSpPr>
          <p:cNvPr id="15368" name="Line 12"/>
          <p:cNvSpPr>
            <a:spLocks noChangeShapeType="1"/>
          </p:cNvSpPr>
          <p:nvPr/>
        </p:nvSpPr>
        <p:spPr bwMode="auto">
          <a:xfrm flipV="1">
            <a:off x="2195513" y="5157788"/>
            <a:ext cx="360362" cy="576262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5369" name="Line 14"/>
          <p:cNvSpPr>
            <a:spLocks noChangeShapeType="1"/>
          </p:cNvSpPr>
          <p:nvPr/>
        </p:nvSpPr>
        <p:spPr bwMode="auto">
          <a:xfrm>
            <a:off x="2627313" y="6021388"/>
            <a:ext cx="1439862" cy="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87137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Emlősökben 14 kaszpázt írtak le, emberben 11 homológot találtak meg (kaszpáz 1-10, 14).</a:t>
            </a:r>
          </a:p>
          <a:p>
            <a:pPr>
              <a:spcBef>
                <a:spcPct val="50000"/>
              </a:spcBef>
            </a:pPr>
            <a:endParaRPr lang="hu-HU"/>
          </a:p>
          <a:p>
            <a:pPr>
              <a:spcBef>
                <a:spcPct val="50000"/>
              </a:spcBef>
            </a:pPr>
            <a:r>
              <a:rPr lang="hu-HU"/>
              <a:t>2 nagy csoport</a:t>
            </a:r>
            <a:endParaRPr lang="en-US"/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755650" y="2420938"/>
            <a:ext cx="80645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hu-HU"/>
              <a:t>Citokin aktivátor gyulladásos: kaszpáz 1, 4, 5, 11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hu-HU"/>
              <a:t>Sejthalál, apoptózis: kaszpáz 2, 3, 6, 7, 8, 9, 10, 12</a:t>
            </a:r>
            <a:endParaRPr lang="en-US"/>
          </a:p>
        </p:txBody>
      </p:sp>
      <p:sp>
        <p:nvSpPr>
          <p:cNvPr id="16388" name="Text Box 9"/>
          <p:cNvSpPr txBox="1">
            <a:spLocks noChangeArrowheads="1"/>
          </p:cNvSpPr>
          <p:nvPr/>
        </p:nvSpPr>
        <p:spPr bwMode="auto">
          <a:xfrm>
            <a:off x="1116013" y="3573463"/>
            <a:ext cx="770413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hu-HU"/>
              <a:t>2 alcsoport: N-terminlális domén alapján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hu-HU"/>
              <a:t>Effektor kaszpázok: kaszpáz 3, 6, 7. Ezek hasítják a celluláris célmolekulák nagy részét (rövid N-terminális domén)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hu-HU"/>
              <a:t>Iniciátor kazpázok. Ezek hasítják az effektor kaszpázokat (hosszú N-terminális domén)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323850" y="260350"/>
            <a:ext cx="7343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Iniciátor kazpázok: hosszú N-terminális domén</a:t>
            </a:r>
            <a:endParaRPr lang="en-US"/>
          </a:p>
        </p:txBody>
      </p:sp>
      <p:sp>
        <p:nvSpPr>
          <p:cNvPr id="17411" name="Line 5"/>
          <p:cNvSpPr>
            <a:spLocks noChangeShapeType="1"/>
          </p:cNvSpPr>
          <p:nvPr/>
        </p:nvSpPr>
        <p:spPr bwMode="auto">
          <a:xfrm>
            <a:off x="4140200" y="692150"/>
            <a:ext cx="0" cy="720725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1403350" y="1412875"/>
            <a:ext cx="446405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Homofil interakciós domén</a:t>
            </a:r>
          </a:p>
          <a:p>
            <a:pPr>
              <a:spcBef>
                <a:spcPct val="50000"/>
              </a:spcBef>
            </a:pPr>
            <a:r>
              <a:rPr lang="hu-HU"/>
              <a:t>adaptor fehérjék hasonló doménjével lép kapcsolatba</a:t>
            </a:r>
            <a:endParaRPr lang="en-US"/>
          </a:p>
        </p:txBody>
      </p:sp>
      <p:sp>
        <p:nvSpPr>
          <p:cNvPr id="17413" name="AutoShape 7"/>
          <p:cNvSpPr>
            <a:spLocks/>
          </p:cNvSpPr>
          <p:nvPr/>
        </p:nvSpPr>
        <p:spPr bwMode="auto">
          <a:xfrm>
            <a:off x="5003800" y="1557338"/>
            <a:ext cx="144463" cy="1223962"/>
          </a:xfrm>
          <a:prstGeom prst="rightBrace">
            <a:avLst>
              <a:gd name="adj1" fmla="val 7060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5867400" y="1700213"/>
            <a:ext cx="30257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Multimolekuláris domének pl.: apoptoszóma</a:t>
            </a:r>
            <a:endParaRPr lang="en-US"/>
          </a:p>
        </p:txBody>
      </p:sp>
      <p:sp>
        <p:nvSpPr>
          <p:cNvPr id="17415" name="Line 9"/>
          <p:cNvSpPr>
            <a:spLocks noChangeShapeType="1"/>
          </p:cNvSpPr>
          <p:nvPr/>
        </p:nvSpPr>
        <p:spPr bwMode="auto">
          <a:xfrm flipH="1">
            <a:off x="5003800" y="2924175"/>
            <a:ext cx="1439863" cy="720725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395288" y="3933825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iniciátor kaszpázok konformációváltozása		aktiválódása</a:t>
            </a:r>
            <a:endParaRPr lang="en-US"/>
          </a:p>
        </p:txBody>
      </p:sp>
      <p:sp>
        <p:nvSpPr>
          <p:cNvPr id="17417" name="Line 11"/>
          <p:cNvSpPr>
            <a:spLocks noChangeShapeType="1"/>
          </p:cNvSpPr>
          <p:nvPr/>
        </p:nvSpPr>
        <p:spPr bwMode="auto">
          <a:xfrm>
            <a:off x="5653088" y="4221163"/>
            <a:ext cx="1223962" cy="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7418" name="Text Box 12"/>
          <p:cNvSpPr txBox="1">
            <a:spLocks noChangeArrowheads="1"/>
          </p:cNvSpPr>
          <p:nvPr/>
        </p:nvSpPr>
        <p:spPr bwMode="auto">
          <a:xfrm>
            <a:off x="468313" y="5084763"/>
            <a:ext cx="8424862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Az effektor kaszpázokat más proteázok is hasítják, aktiválják:</a:t>
            </a:r>
          </a:p>
          <a:p>
            <a:pPr>
              <a:spcBef>
                <a:spcPct val="50000"/>
              </a:spcBef>
            </a:pPr>
            <a:r>
              <a:rPr lang="hu-HU"/>
              <a:t>pl.: katepszinek, kalpainok, granzimok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323850" y="260350"/>
            <a:ext cx="8496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Aktivált kaszpázok		300 ismert magi-, citoszolikus 					fehérjét hasítanak</a:t>
            </a:r>
            <a:endParaRPr lang="en-US"/>
          </a:p>
        </p:txBody>
      </p:sp>
      <p:sp>
        <p:nvSpPr>
          <p:cNvPr id="18435" name="Line 5"/>
          <p:cNvSpPr>
            <a:spLocks noChangeShapeType="1"/>
          </p:cNvSpPr>
          <p:nvPr/>
        </p:nvSpPr>
        <p:spPr bwMode="auto">
          <a:xfrm>
            <a:off x="2771775" y="476250"/>
            <a:ext cx="1223963" cy="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8436" name="Line 6"/>
          <p:cNvSpPr>
            <a:spLocks noChangeShapeType="1"/>
          </p:cNvSpPr>
          <p:nvPr/>
        </p:nvSpPr>
        <p:spPr bwMode="auto">
          <a:xfrm>
            <a:off x="4787900" y="1052513"/>
            <a:ext cx="0" cy="1081087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3348038" y="2133600"/>
            <a:ext cx="446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Apoptózis morfológiai változások</a:t>
            </a:r>
            <a:endParaRPr lang="en-US"/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395288" y="2924175"/>
            <a:ext cx="8353425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hu-HU"/>
              <a:t>Példák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hu-HU"/>
              <a:t>Kaszpáz aktivált DN-áz (CAD)		DNS fragmentáció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hu-HU"/>
              <a:t>Aktin, spektrin, citokeratinok, vimentin fodrin hasítása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endParaRPr lang="hu-HU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endParaRPr lang="hu-HU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hu-HU"/>
              <a:t>Nukleáris laminok		sejtmag zsugorodása</a:t>
            </a:r>
            <a:endParaRPr lang="en-US"/>
          </a:p>
        </p:txBody>
      </p:sp>
      <p:sp>
        <p:nvSpPr>
          <p:cNvPr id="18439" name="Line 9"/>
          <p:cNvSpPr>
            <a:spLocks noChangeShapeType="1"/>
          </p:cNvSpPr>
          <p:nvPr/>
        </p:nvSpPr>
        <p:spPr bwMode="auto">
          <a:xfrm>
            <a:off x="4211638" y="4437063"/>
            <a:ext cx="0" cy="64770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8440" name="Text Box 10"/>
          <p:cNvSpPr txBox="1">
            <a:spLocks noChangeArrowheads="1"/>
          </p:cNvSpPr>
          <p:nvPr/>
        </p:nvSpPr>
        <p:spPr bwMode="auto">
          <a:xfrm>
            <a:off x="3132138" y="5013325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Sejtalak változása</a:t>
            </a:r>
            <a:endParaRPr lang="en-US"/>
          </a:p>
        </p:txBody>
      </p:sp>
      <p:sp>
        <p:nvSpPr>
          <p:cNvPr id="18441" name="Line 11"/>
          <p:cNvSpPr>
            <a:spLocks noChangeShapeType="1"/>
          </p:cNvSpPr>
          <p:nvPr/>
        </p:nvSpPr>
        <p:spPr bwMode="auto">
          <a:xfrm>
            <a:off x="3276600" y="5876925"/>
            <a:ext cx="790575" cy="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323850" y="333375"/>
            <a:ext cx="8351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Kaszpázaktiválás fékentartása</a:t>
            </a:r>
            <a:r>
              <a:rPr lang="hu-HU"/>
              <a:t>: apoptózis inhibitor fehérjék</a:t>
            </a:r>
            <a:endParaRPr lang="en-US"/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611188" y="1052513"/>
            <a:ext cx="75612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IAP</a:t>
            </a:r>
            <a:r>
              <a:rPr lang="hu-HU"/>
              <a:t> (inhibitor of apoptosis protein) család: XIAP, c-IAP1, c-IAP2, survivin, livin stb.</a:t>
            </a:r>
            <a:endParaRPr lang="en-US"/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539750" y="2276475"/>
            <a:ext cx="7777163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BIR domén</a:t>
            </a:r>
            <a:r>
              <a:rPr lang="hu-HU"/>
              <a:t>: kapcsolódik a kaszpázhoz		gátlás</a:t>
            </a:r>
          </a:p>
          <a:p>
            <a:pPr>
              <a:spcBef>
                <a:spcPct val="50000"/>
              </a:spcBef>
            </a:pPr>
            <a:r>
              <a:rPr lang="hu-HU" b="1"/>
              <a:t>RING-finger</a:t>
            </a:r>
            <a:r>
              <a:rPr lang="hu-HU"/>
              <a:t>: zink ujj domén, ubikvitin konjugáló enzimeket vonzanak, ubikvitinálja a kaszpázokat</a:t>
            </a:r>
          </a:p>
          <a:p>
            <a:pPr>
              <a:spcBef>
                <a:spcPct val="50000"/>
              </a:spcBef>
            </a:pPr>
            <a:r>
              <a:rPr lang="hu-HU"/>
              <a:t>IAP szint szoros kontroll alatt</a:t>
            </a:r>
          </a:p>
          <a:p>
            <a:pPr>
              <a:spcBef>
                <a:spcPct val="50000"/>
              </a:spcBef>
            </a:pPr>
            <a:endParaRPr lang="hu-HU"/>
          </a:p>
          <a:p>
            <a:pPr>
              <a:spcBef>
                <a:spcPct val="50000"/>
              </a:spcBef>
            </a:pPr>
            <a:r>
              <a:rPr lang="hu-HU"/>
              <a:t>Kaszpázaktiváció, szivárgás is szoros kontroll alatt áll</a:t>
            </a:r>
          </a:p>
          <a:p>
            <a:pPr>
              <a:spcBef>
                <a:spcPct val="50000"/>
              </a:spcBef>
            </a:pPr>
            <a:r>
              <a:rPr lang="hu-HU"/>
              <a:t>Ha már aktiválódott		önerősítő folyamat 	a sejt túllép egy ponton akkor már nincs visszaút	        sorsa eldőlt</a:t>
            </a:r>
            <a:endParaRPr lang="en-US"/>
          </a:p>
        </p:txBody>
      </p:sp>
      <p:sp>
        <p:nvSpPr>
          <p:cNvPr id="19461" name="Line 7"/>
          <p:cNvSpPr>
            <a:spLocks noChangeShapeType="1"/>
          </p:cNvSpPr>
          <p:nvPr/>
        </p:nvSpPr>
        <p:spPr bwMode="auto">
          <a:xfrm>
            <a:off x="5508625" y="2492375"/>
            <a:ext cx="1439863" cy="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9462" name="Line 9"/>
          <p:cNvSpPr>
            <a:spLocks noChangeShapeType="1"/>
          </p:cNvSpPr>
          <p:nvPr/>
        </p:nvSpPr>
        <p:spPr bwMode="auto">
          <a:xfrm>
            <a:off x="2627313" y="4149725"/>
            <a:ext cx="0" cy="719138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9463" name="Line 10"/>
          <p:cNvSpPr>
            <a:spLocks noChangeShapeType="1"/>
          </p:cNvSpPr>
          <p:nvPr/>
        </p:nvSpPr>
        <p:spPr bwMode="auto">
          <a:xfrm>
            <a:off x="3132138" y="5661025"/>
            <a:ext cx="1079500" cy="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9464" name="Line 11"/>
          <p:cNvSpPr>
            <a:spLocks noChangeShapeType="1"/>
          </p:cNvSpPr>
          <p:nvPr/>
        </p:nvSpPr>
        <p:spPr bwMode="auto">
          <a:xfrm>
            <a:off x="6659563" y="5661025"/>
            <a:ext cx="360362" cy="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9465" name="Line 12"/>
          <p:cNvSpPr>
            <a:spLocks noChangeShapeType="1"/>
          </p:cNvSpPr>
          <p:nvPr/>
        </p:nvSpPr>
        <p:spPr bwMode="auto">
          <a:xfrm>
            <a:off x="5940425" y="6021388"/>
            <a:ext cx="792163" cy="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611188" y="404813"/>
            <a:ext cx="8064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/>
              <a:t>Miért van szükség programozott sejthalálra?</a:t>
            </a:r>
            <a:endParaRPr lang="en-US" sz="2800" b="1"/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468313" y="1412875"/>
            <a:ext cx="8351837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hu-HU"/>
              <a:t>Celluláris turnover: osztódás/sejthalál egyensúlya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endParaRPr lang="hu-HU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endParaRPr lang="hu-HU"/>
          </a:p>
          <a:p>
            <a:pPr marL="457200" indent="-457200">
              <a:spcBef>
                <a:spcPct val="50000"/>
              </a:spcBef>
            </a:pPr>
            <a:endParaRPr lang="hu-HU"/>
          </a:p>
          <a:p>
            <a:pPr marL="457200" indent="-457200">
              <a:spcBef>
                <a:spcPct val="50000"/>
              </a:spcBef>
            </a:pPr>
            <a:r>
              <a:rPr lang="hu-HU"/>
              <a:t>2. Nem megfelelően differenciálódó, feleslegben lévő, veszélyes sejtek eltávolítása</a:t>
            </a:r>
          </a:p>
          <a:p>
            <a:pPr marL="457200" indent="-457200">
              <a:spcBef>
                <a:spcPct val="50000"/>
              </a:spcBef>
            </a:pPr>
            <a:r>
              <a:rPr lang="hu-HU"/>
              <a:t>3. Egyedfejlődéshez nélkülözhetetlen: az eredeti név is innen származik				fejlődésbiológiai terv</a:t>
            </a:r>
            <a:endParaRPr lang="en-US"/>
          </a:p>
        </p:txBody>
      </p:sp>
      <p:sp>
        <p:nvSpPr>
          <p:cNvPr id="3076" name="Line 7"/>
          <p:cNvSpPr>
            <a:spLocks noChangeShapeType="1"/>
          </p:cNvSpPr>
          <p:nvPr/>
        </p:nvSpPr>
        <p:spPr bwMode="auto">
          <a:xfrm>
            <a:off x="2771775" y="1844675"/>
            <a:ext cx="0" cy="792163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1619250" y="2636838"/>
            <a:ext cx="3313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Folytonos megújulás</a:t>
            </a:r>
            <a:endParaRPr lang="en-US"/>
          </a:p>
        </p:txBody>
      </p:sp>
      <p:sp>
        <p:nvSpPr>
          <p:cNvPr id="3078" name="Line 9"/>
          <p:cNvSpPr>
            <a:spLocks noChangeShapeType="1"/>
          </p:cNvSpPr>
          <p:nvPr/>
        </p:nvSpPr>
        <p:spPr bwMode="auto">
          <a:xfrm>
            <a:off x="2339975" y="5157788"/>
            <a:ext cx="2663825" cy="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pic>
        <p:nvPicPr>
          <p:cNvPr id="3079" name="Picture 10" descr="ch17f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5353050"/>
            <a:ext cx="3590925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 Box 11"/>
          <p:cNvSpPr txBox="1">
            <a:spLocks noChangeArrowheads="1"/>
          </p:cNvSpPr>
          <p:nvPr/>
        </p:nvSpPr>
        <p:spPr bwMode="auto">
          <a:xfrm>
            <a:off x="468313" y="573405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/>
              <a:t>Pl.: Egérmancs kialakulása</a:t>
            </a:r>
          </a:p>
        </p:txBody>
      </p:sp>
      <p:sp>
        <p:nvSpPr>
          <p:cNvPr id="3081" name="Text Box 12"/>
          <p:cNvSpPr txBox="1">
            <a:spLocks noChangeArrowheads="1"/>
          </p:cNvSpPr>
          <p:nvPr/>
        </p:nvSpPr>
        <p:spPr bwMode="auto">
          <a:xfrm>
            <a:off x="4356100" y="1916113"/>
            <a:ext cx="3959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Pl.: fenobarbitálos indukció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andras\andris\bioreg\ch17f3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760413"/>
            <a:ext cx="8126413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074" y="1010994"/>
            <a:ext cx="883833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857224" y="5214950"/>
            <a:ext cx="74842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Fehérjeszintetizáló ER belső környezet: </a:t>
            </a:r>
          </a:p>
          <a:p>
            <a:r>
              <a:rPr lang="hu-HU" sz="2400" dirty="0" smtClean="0"/>
              <a:t>Magas fehérje- és GSSG </a:t>
            </a:r>
            <a:r>
              <a:rPr lang="hu-HU" sz="2400" dirty="0" err="1" smtClean="0"/>
              <a:t>koncentáció</a:t>
            </a:r>
            <a:r>
              <a:rPr lang="hu-HU" sz="2400" dirty="0" smtClean="0"/>
              <a:t>, alacsony diffúzió,</a:t>
            </a:r>
          </a:p>
          <a:p>
            <a:r>
              <a:rPr lang="hu-HU" sz="2400" dirty="0" smtClean="0"/>
              <a:t>növekvő fehérjekapcsolódási lehetőségek, sok dajkafehérje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2571736" y="285728"/>
            <a:ext cx="3876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Fehérjeszintézis az </a:t>
            </a:r>
            <a:r>
              <a:rPr lang="hu-HU" sz="2800" b="1" dirty="0" err="1" smtClean="0"/>
              <a:t>ER-be</a:t>
            </a:r>
            <a:endParaRPr lang="hu-HU" sz="28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4704"/>
            <a:ext cx="6984776" cy="585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1560" y="1916832"/>
            <a:ext cx="49520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u="sng" dirty="0" err="1" smtClean="0">
                <a:solidFill>
                  <a:schemeClr val="accent4">
                    <a:lumMod val="50000"/>
                  </a:schemeClr>
                </a:solidFill>
              </a:rPr>
              <a:t>Foldázok</a:t>
            </a:r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 (gyorsítják a feltekeredést):</a:t>
            </a:r>
          </a:p>
          <a:p>
            <a:endParaRPr lang="hu-HU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hu-HU" sz="2400" dirty="0" err="1" smtClean="0">
                <a:solidFill>
                  <a:schemeClr val="accent4">
                    <a:lumMod val="50000"/>
                  </a:schemeClr>
                </a:solidFill>
              </a:rPr>
              <a:t>Peptidil-prolil</a:t>
            </a:r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 cisz-transz </a:t>
            </a:r>
            <a:r>
              <a:rPr lang="hu-HU" sz="2400" dirty="0" err="1" smtClean="0">
                <a:solidFill>
                  <a:schemeClr val="accent4">
                    <a:lumMod val="50000"/>
                  </a:schemeClr>
                </a:solidFill>
              </a:rPr>
              <a:t>izomeráz</a:t>
            </a:r>
            <a:endParaRPr lang="hu-HU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Protein diszulfid </a:t>
            </a:r>
            <a:r>
              <a:rPr lang="hu-HU" sz="2400" dirty="0" err="1" smtClean="0">
                <a:solidFill>
                  <a:schemeClr val="accent4">
                    <a:lumMod val="50000"/>
                  </a:schemeClr>
                </a:solidFill>
              </a:rPr>
              <a:t>izomeráz</a:t>
            </a:r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hu-HU" sz="2400" dirty="0" err="1" smtClean="0">
                <a:solidFill>
                  <a:schemeClr val="accent4">
                    <a:lumMod val="50000"/>
                  </a:schemeClr>
                </a:solidFill>
              </a:rPr>
              <a:t>EroI</a:t>
            </a:r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, ERp72</a:t>
            </a:r>
            <a:endParaRPr lang="hu-H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11560" y="3789040"/>
            <a:ext cx="72019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u="sng" dirty="0" smtClean="0"/>
              <a:t>Molekuláris dajkafehérjék</a:t>
            </a:r>
            <a:r>
              <a:rPr lang="hu-HU" sz="2400" dirty="0" smtClean="0"/>
              <a:t>:</a:t>
            </a:r>
          </a:p>
          <a:p>
            <a:endParaRPr lang="hu-HU" sz="2400" dirty="0" smtClean="0"/>
          </a:p>
          <a:p>
            <a:r>
              <a:rPr lang="hu-HU" sz="2400" dirty="0" smtClean="0"/>
              <a:t>GRP78, GRP94: Már nem gyorsítják az oxidatív </a:t>
            </a:r>
            <a:r>
              <a:rPr lang="hu-HU" sz="2400" dirty="0" err="1" smtClean="0"/>
              <a:t>foldingot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611560" y="5445224"/>
            <a:ext cx="81977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u="sng" dirty="0" err="1" smtClean="0">
                <a:solidFill>
                  <a:srgbClr val="C00000"/>
                </a:solidFill>
              </a:rPr>
              <a:t>Lektinszerű</a:t>
            </a:r>
            <a:r>
              <a:rPr lang="hu-HU" sz="2400" u="sng" dirty="0" smtClean="0">
                <a:solidFill>
                  <a:srgbClr val="C00000"/>
                </a:solidFill>
              </a:rPr>
              <a:t> dajkafehérjék </a:t>
            </a:r>
            <a:r>
              <a:rPr lang="hu-HU" sz="2400" dirty="0" smtClean="0">
                <a:solidFill>
                  <a:srgbClr val="C00000"/>
                </a:solidFill>
              </a:rPr>
              <a:t>(</a:t>
            </a:r>
            <a:r>
              <a:rPr lang="hu-HU" sz="2400" dirty="0" err="1" smtClean="0">
                <a:solidFill>
                  <a:srgbClr val="C00000"/>
                </a:solidFill>
              </a:rPr>
              <a:t>glikoproteinek</a:t>
            </a:r>
            <a:r>
              <a:rPr lang="hu-HU" sz="2400" dirty="0" smtClean="0">
                <a:solidFill>
                  <a:srgbClr val="C00000"/>
                </a:solidFill>
              </a:rPr>
              <a:t> </a:t>
            </a:r>
            <a:r>
              <a:rPr lang="hu-HU" sz="2400" dirty="0" err="1" smtClean="0">
                <a:solidFill>
                  <a:srgbClr val="C00000"/>
                </a:solidFill>
              </a:rPr>
              <a:t>foldingja</a:t>
            </a:r>
            <a:r>
              <a:rPr lang="hu-HU" sz="2400" dirty="0" smtClean="0">
                <a:solidFill>
                  <a:srgbClr val="C00000"/>
                </a:solidFill>
              </a:rPr>
              <a:t>, ellenőrzése):</a:t>
            </a:r>
          </a:p>
          <a:p>
            <a:endParaRPr lang="hu-HU" sz="2400" dirty="0" smtClean="0">
              <a:solidFill>
                <a:srgbClr val="C00000"/>
              </a:solidFill>
            </a:endParaRPr>
          </a:p>
          <a:p>
            <a:r>
              <a:rPr lang="hu-HU" sz="2400" dirty="0" err="1" smtClean="0">
                <a:solidFill>
                  <a:srgbClr val="C00000"/>
                </a:solidFill>
              </a:rPr>
              <a:t>Kalnexin</a:t>
            </a:r>
            <a:r>
              <a:rPr lang="hu-HU" sz="2400" dirty="0" smtClean="0">
                <a:solidFill>
                  <a:srgbClr val="C00000"/>
                </a:solidFill>
              </a:rPr>
              <a:t>, </a:t>
            </a:r>
            <a:r>
              <a:rPr lang="hu-HU" sz="2400" dirty="0" err="1" smtClean="0">
                <a:solidFill>
                  <a:srgbClr val="C00000"/>
                </a:solidFill>
              </a:rPr>
              <a:t>kalretikulin</a:t>
            </a:r>
            <a:endParaRPr lang="hu-HU" sz="2400" dirty="0">
              <a:solidFill>
                <a:srgbClr val="C0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83568" y="476672"/>
            <a:ext cx="76622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002060"/>
                </a:solidFill>
              </a:rPr>
              <a:t>ER: oxidatív környezet, magas fehérje- és Ca</a:t>
            </a:r>
            <a:r>
              <a:rPr lang="hu-HU" sz="2400" baseline="30000" dirty="0" smtClean="0">
                <a:solidFill>
                  <a:srgbClr val="002060"/>
                </a:solidFill>
              </a:rPr>
              <a:t>2+ </a:t>
            </a:r>
            <a:r>
              <a:rPr lang="hu-HU" sz="2400" dirty="0" err="1" smtClean="0">
                <a:solidFill>
                  <a:srgbClr val="002060"/>
                </a:solidFill>
              </a:rPr>
              <a:t>-koncentráció</a:t>
            </a:r>
            <a:r>
              <a:rPr lang="hu-HU" sz="2400" dirty="0" smtClean="0">
                <a:solidFill>
                  <a:srgbClr val="002060"/>
                </a:solidFill>
              </a:rPr>
              <a:t>,</a:t>
            </a:r>
          </a:p>
          <a:p>
            <a:r>
              <a:rPr lang="hu-HU" sz="2400" dirty="0" smtClean="0">
                <a:solidFill>
                  <a:srgbClr val="002060"/>
                </a:solidFill>
              </a:rPr>
              <a:t>alacsony GSH/GSSG arány</a:t>
            </a:r>
          </a:p>
          <a:p>
            <a:r>
              <a:rPr lang="hu-HU" sz="2400" dirty="0" smtClean="0">
                <a:solidFill>
                  <a:srgbClr val="002060"/>
                </a:solidFill>
              </a:rPr>
              <a:t>Akadozhat az oxidatív </a:t>
            </a:r>
            <a:r>
              <a:rPr lang="hu-HU" sz="2400" dirty="0" err="1" smtClean="0">
                <a:solidFill>
                  <a:srgbClr val="002060"/>
                </a:solidFill>
              </a:rPr>
              <a:t>folding</a:t>
            </a:r>
            <a:r>
              <a:rPr lang="hu-HU" sz="2400" dirty="0" smtClean="0">
                <a:solidFill>
                  <a:srgbClr val="002060"/>
                </a:solidFill>
              </a:rPr>
              <a:t> (ATP, Ca</a:t>
            </a:r>
            <a:r>
              <a:rPr lang="hu-HU" sz="2400" baseline="30000" dirty="0" smtClean="0">
                <a:solidFill>
                  <a:srgbClr val="002060"/>
                </a:solidFill>
              </a:rPr>
              <a:t>2+</a:t>
            </a:r>
            <a:r>
              <a:rPr lang="hu-HU" sz="2400" dirty="0" err="1" smtClean="0">
                <a:solidFill>
                  <a:srgbClr val="002060"/>
                </a:solidFill>
              </a:rPr>
              <a:t>-szint</a:t>
            </a:r>
            <a:r>
              <a:rPr lang="hu-HU" sz="2400" dirty="0" smtClean="0">
                <a:solidFill>
                  <a:srgbClr val="002060"/>
                </a:solidFill>
              </a:rPr>
              <a:t>)</a:t>
            </a:r>
            <a:endParaRPr lang="hu-H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699792" y="188640"/>
            <a:ext cx="3471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Minőség ellenőrzés</a:t>
            </a:r>
            <a:endParaRPr lang="hu-HU" sz="32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539552" y="908720"/>
            <a:ext cx="71379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u="sng" dirty="0" smtClean="0"/>
              <a:t>GRP78 (</a:t>
            </a:r>
            <a:r>
              <a:rPr lang="hu-HU" sz="2400" u="sng" dirty="0" err="1" smtClean="0"/>
              <a:t>BiP</a:t>
            </a:r>
            <a:r>
              <a:rPr lang="hu-HU" sz="2400" u="sng" dirty="0" smtClean="0"/>
              <a:t>):</a:t>
            </a:r>
          </a:p>
          <a:p>
            <a:endParaRPr lang="hu-HU" sz="2400" u="sng" dirty="0" smtClean="0"/>
          </a:p>
          <a:p>
            <a:r>
              <a:rPr lang="hu-HU" sz="2400" dirty="0" smtClean="0"/>
              <a:t>Hidrofób  oldalláncokhoz köt,</a:t>
            </a:r>
          </a:p>
          <a:p>
            <a:r>
              <a:rPr lang="hu-HU" sz="2400" dirty="0" smtClean="0"/>
              <a:t>ADP/ATP csere, ill. hidrolízis </a:t>
            </a:r>
            <a:r>
              <a:rPr lang="hu-HU" sz="2400" dirty="0" err="1" smtClean="0"/>
              <a:t>ko-chaperonok</a:t>
            </a:r>
            <a:r>
              <a:rPr lang="hu-HU" sz="2400" dirty="0" smtClean="0"/>
              <a:t> segítségével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539552" y="2852936"/>
            <a:ext cx="76217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u="sng" dirty="0" err="1" smtClean="0"/>
              <a:t>Kalnexin</a:t>
            </a:r>
            <a:r>
              <a:rPr lang="hu-HU" sz="2400" u="sng" dirty="0" smtClean="0"/>
              <a:t> ciklus: </a:t>
            </a:r>
          </a:p>
          <a:p>
            <a:endParaRPr lang="hu-HU" sz="2400" u="sng" dirty="0" smtClean="0"/>
          </a:p>
          <a:p>
            <a:r>
              <a:rPr lang="hu-HU" sz="2400" dirty="0" err="1" smtClean="0"/>
              <a:t>Oligoszacharil</a:t>
            </a:r>
            <a:r>
              <a:rPr lang="hu-HU" sz="2400" dirty="0" smtClean="0"/>
              <a:t> </a:t>
            </a:r>
            <a:r>
              <a:rPr lang="hu-HU" sz="2400" dirty="0" err="1" smtClean="0"/>
              <a:t>transzferáz</a:t>
            </a:r>
            <a:r>
              <a:rPr lang="hu-HU" sz="2400" dirty="0" smtClean="0"/>
              <a:t> </a:t>
            </a:r>
            <a:r>
              <a:rPr lang="hu-HU" sz="2400" dirty="0" err="1" smtClean="0"/>
              <a:t>Asn-X-Ser</a:t>
            </a:r>
            <a:r>
              <a:rPr lang="hu-HU" sz="2400" dirty="0" smtClean="0"/>
              <a:t>/</a:t>
            </a:r>
            <a:r>
              <a:rPr lang="hu-HU" sz="2400" dirty="0" err="1" smtClean="0"/>
              <a:t>Thr</a:t>
            </a:r>
            <a:r>
              <a:rPr lang="hu-HU" sz="2400" dirty="0" smtClean="0"/>
              <a:t> konszenzusra</a:t>
            </a:r>
          </a:p>
          <a:p>
            <a:r>
              <a:rPr lang="hu-HU" sz="2400" dirty="0" err="1" smtClean="0"/>
              <a:t>Oligoszacharid</a:t>
            </a:r>
            <a:r>
              <a:rPr lang="hu-HU" sz="2400" dirty="0" smtClean="0"/>
              <a:t> lánc módosulása</a:t>
            </a:r>
          </a:p>
          <a:p>
            <a:r>
              <a:rPr lang="hu-HU" sz="2400" dirty="0" err="1" smtClean="0"/>
              <a:t>Kalnexinhez</a:t>
            </a:r>
            <a:r>
              <a:rPr lang="hu-HU" sz="2400" dirty="0" smtClean="0"/>
              <a:t> kötődés, </a:t>
            </a:r>
            <a:r>
              <a:rPr lang="hu-HU" sz="2400" dirty="0" err="1" smtClean="0"/>
              <a:t>refolding</a:t>
            </a:r>
            <a:endParaRPr lang="hu-HU" sz="2400" dirty="0" smtClean="0"/>
          </a:p>
          <a:p>
            <a:r>
              <a:rPr lang="hu-HU" sz="2400" dirty="0" smtClean="0"/>
              <a:t>Disszociáció, asszociáció</a:t>
            </a:r>
          </a:p>
          <a:p>
            <a:r>
              <a:rPr lang="hu-HU" sz="2400" dirty="0" err="1" smtClean="0"/>
              <a:t>Deglukoziláció</a:t>
            </a:r>
            <a:r>
              <a:rPr lang="hu-HU" sz="2400" dirty="0" smtClean="0"/>
              <a:t> (</a:t>
            </a:r>
            <a:r>
              <a:rPr lang="hu-HU" sz="2400" dirty="0" err="1" smtClean="0"/>
              <a:t>glukozidáz</a:t>
            </a:r>
            <a:r>
              <a:rPr lang="hu-HU" sz="2400" dirty="0" smtClean="0"/>
              <a:t> II), </a:t>
            </a:r>
            <a:r>
              <a:rPr lang="hu-HU" sz="2400" dirty="0" err="1" smtClean="0"/>
              <a:t>reglukoziláció</a:t>
            </a:r>
            <a:r>
              <a:rPr lang="hu-HU" sz="2400" dirty="0" smtClean="0"/>
              <a:t> (UGGT) ciklusok</a:t>
            </a:r>
          </a:p>
          <a:p>
            <a:endParaRPr lang="hu-HU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497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2699792" y="260648"/>
            <a:ext cx="3471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Minőség ellenőrzés</a:t>
            </a:r>
            <a:endParaRPr lang="hu-HU" sz="32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6804248" y="2780928"/>
            <a:ext cx="135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szekréció</a:t>
            </a:r>
            <a:endParaRPr lang="hu-HU" sz="24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6647483" y="3573016"/>
            <a:ext cx="2496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 smtClean="0"/>
              <a:t>retrotranszlokáció</a:t>
            </a:r>
            <a:endParaRPr lang="hu-HU" sz="24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6633120" y="6027003"/>
            <a:ext cx="25108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>
                <a:solidFill>
                  <a:srgbClr val="C00000"/>
                </a:solidFill>
              </a:rPr>
              <a:t>proteaszóma</a:t>
            </a:r>
            <a:r>
              <a:rPr lang="hu-HU" sz="2400" dirty="0" smtClean="0">
                <a:solidFill>
                  <a:srgbClr val="C00000"/>
                </a:solidFill>
              </a:rPr>
              <a:t>, vagy</a:t>
            </a:r>
          </a:p>
          <a:p>
            <a:r>
              <a:rPr lang="hu-HU" sz="2400" dirty="0" err="1" smtClean="0">
                <a:solidFill>
                  <a:srgbClr val="C00000"/>
                </a:solidFill>
              </a:rPr>
              <a:t>mikroautofágia</a:t>
            </a:r>
            <a:endParaRPr lang="hu-H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347864" y="0"/>
            <a:ext cx="1845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ER stressz</a:t>
            </a:r>
            <a:endParaRPr lang="hu-HU" sz="32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611560" y="548680"/>
            <a:ext cx="799135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u="sng" dirty="0" smtClean="0"/>
              <a:t>Fő okai lehetnek</a:t>
            </a:r>
            <a:r>
              <a:rPr lang="hu-HU" sz="2400" dirty="0" smtClean="0"/>
              <a:t>:</a:t>
            </a:r>
          </a:p>
          <a:p>
            <a:endParaRPr lang="hu-HU" sz="2400" dirty="0" smtClean="0"/>
          </a:p>
          <a:p>
            <a:r>
              <a:rPr lang="hu-HU" sz="2400" u="sng" dirty="0" smtClean="0"/>
              <a:t>Transzlációs, </a:t>
            </a:r>
            <a:r>
              <a:rPr lang="hu-HU" sz="2400" u="sng" dirty="0" err="1" smtClean="0"/>
              <a:t>poszttranszlációs</a:t>
            </a:r>
            <a:r>
              <a:rPr lang="hu-HU" sz="2400" u="sng" dirty="0" smtClean="0"/>
              <a:t> és tekeredési problémák</a:t>
            </a:r>
          </a:p>
          <a:p>
            <a:r>
              <a:rPr lang="hu-HU" sz="2400" dirty="0" smtClean="0"/>
              <a:t>(genetikai okok, vírusfertőzés, fokozott </a:t>
            </a:r>
            <a:r>
              <a:rPr lang="hu-HU" sz="2400" dirty="0" err="1" smtClean="0"/>
              <a:t>biotranszformáció</a:t>
            </a:r>
            <a:r>
              <a:rPr lang="hu-HU" sz="2400" dirty="0" smtClean="0"/>
              <a:t>, stb.)</a:t>
            </a:r>
          </a:p>
          <a:p>
            <a:endParaRPr lang="hu-HU" sz="2400" dirty="0" smtClean="0"/>
          </a:p>
          <a:p>
            <a:r>
              <a:rPr lang="hu-HU" sz="2400" u="sng" dirty="0" smtClean="0"/>
              <a:t>Farmakológiai ágensek</a:t>
            </a:r>
          </a:p>
          <a:p>
            <a:r>
              <a:rPr lang="hu-HU" sz="2400" dirty="0" smtClean="0"/>
              <a:t>(</a:t>
            </a:r>
            <a:r>
              <a:rPr lang="hu-HU" sz="2400" dirty="0" err="1" smtClean="0"/>
              <a:t>ionofórok</a:t>
            </a:r>
            <a:r>
              <a:rPr lang="hu-HU" sz="2400" dirty="0" smtClean="0"/>
              <a:t>, Ca</a:t>
            </a:r>
            <a:r>
              <a:rPr lang="hu-HU" sz="2400" baseline="30000" dirty="0" smtClean="0"/>
              <a:t>2+</a:t>
            </a:r>
            <a:r>
              <a:rPr lang="hu-HU" sz="2400" dirty="0" err="1" smtClean="0"/>
              <a:t>-ATP-áz</a:t>
            </a:r>
            <a:r>
              <a:rPr lang="hu-HU" sz="2400" dirty="0" smtClean="0"/>
              <a:t> gátlók, </a:t>
            </a:r>
            <a:r>
              <a:rPr lang="hu-HU" sz="2400" dirty="0" err="1" smtClean="0"/>
              <a:t>fehérjeglikoziláció</a:t>
            </a:r>
            <a:r>
              <a:rPr lang="hu-HU" sz="2400" dirty="0" smtClean="0"/>
              <a:t> </a:t>
            </a:r>
            <a:r>
              <a:rPr lang="hu-HU" sz="2400" dirty="0" err="1" smtClean="0"/>
              <a:t>gátlók</a:t>
            </a:r>
            <a:r>
              <a:rPr lang="hu-HU" sz="2400" dirty="0" smtClean="0"/>
              <a:t>,</a:t>
            </a:r>
          </a:p>
          <a:p>
            <a:r>
              <a:rPr lang="hu-HU" sz="2400" dirty="0" smtClean="0"/>
              <a:t>redukáló- ill. oxidálószerek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683568" y="3749457"/>
            <a:ext cx="766716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u="sng" dirty="0" smtClean="0">
                <a:solidFill>
                  <a:srgbClr val="C00000"/>
                </a:solidFill>
              </a:rPr>
              <a:t>Válaszreakciók</a:t>
            </a:r>
            <a:r>
              <a:rPr lang="hu-HU" sz="2400" dirty="0" smtClean="0">
                <a:solidFill>
                  <a:srgbClr val="C00000"/>
                </a:solidFill>
              </a:rPr>
              <a:t>:</a:t>
            </a:r>
          </a:p>
          <a:p>
            <a:endParaRPr lang="hu-HU" sz="2400" dirty="0" smtClean="0">
              <a:solidFill>
                <a:srgbClr val="C00000"/>
              </a:solidFill>
            </a:endParaRPr>
          </a:p>
          <a:p>
            <a:r>
              <a:rPr lang="hu-HU" sz="2400" u="sng" dirty="0" smtClean="0">
                <a:solidFill>
                  <a:srgbClr val="C00000"/>
                </a:solidFill>
              </a:rPr>
              <a:t>ER méret- és kapacitásnövelés</a:t>
            </a:r>
          </a:p>
          <a:p>
            <a:r>
              <a:rPr lang="hu-HU" sz="2400" dirty="0" smtClean="0">
                <a:solidFill>
                  <a:srgbClr val="C00000"/>
                </a:solidFill>
              </a:rPr>
              <a:t>(dajkafehérjék és membrán </a:t>
            </a:r>
            <a:r>
              <a:rPr lang="hu-HU" sz="2400" dirty="0" err="1" smtClean="0">
                <a:solidFill>
                  <a:srgbClr val="C00000"/>
                </a:solidFill>
              </a:rPr>
              <a:t>foszfolipidek</a:t>
            </a:r>
            <a:r>
              <a:rPr lang="hu-HU" sz="2400" dirty="0" smtClean="0">
                <a:solidFill>
                  <a:srgbClr val="C00000"/>
                </a:solidFill>
              </a:rPr>
              <a:t> fokozott szintézise)</a:t>
            </a:r>
          </a:p>
          <a:p>
            <a:endParaRPr lang="hu-HU" sz="2400" dirty="0" smtClean="0">
              <a:solidFill>
                <a:srgbClr val="C00000"/>
              </a:solidFill>
            </a:endParaRPr>
          </a:p>
          <a:p>
            <a:r>
              <a:rPr lang="hu-HU" sz="2400" u="sng" dirty="0" smtClean="0">
                <a:solidFill>
                  <a:srgbClr val="C00000"/>
                </a:solidFill>
              </a:rPr>
              <a:t>A feladatok csökkentése </a:t>
            </a:r>
            <a:r>
              <a:rPr lang="hu-HU" sz="2400" dirty="0" smtClean="0">
                <a:solidFill>
                  <a:srgbClr val="C00000"/>
                </a:solidFill>
              </a:rPr>
              <a:t>(általános transzlációs STOP)</a:t>
            </a:r>
          </a:p>
          <a:p>
            <a:endParaRPr lang="hu-HU" sz="2400" dirty="0" smtClean="0">
              <a:solidFill>
                <a:srgbClr val="C00000"/>
              </a:solidFill>
            </a:endParaRPr>
          </a:p>
          <a:p>
            <a:r>
              <a:rPr lang="hu-HU" sz="2400" u="sng" dirty="0" err="1" smtClean="0">
                <a:solidFill>
                  <a:srgbClr val="C00000"/>
                </a:solidFill>
              </a:rPr>
              <a:t>Apoptózis</a:t>
            </a:r>
            <a:endParaRPr lang="hu-HU" sz="240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755650" y="260350"/>
            <a:ext cx="770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/>
              <a:t>Sérült fehérjeválasz, Unfolded Protein Response</a:t>
            </a:r>
            <a:endParaRPr lang="en-US" b="1"/>
          </a:p>
        </p:txBody>
      </p:sp>
      <p:pic>
        <p:nvPicPr>
          <p:cNvPr id="4" name="Kép 3" descr="abra7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00732"/>
            <a:ext cx="9144000" cy="561441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63688" y="188640"/>
            <a:ext cx="5802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err="1" smtClean="0"/>
              <a:t>Unfolded</a:t>
            </a:r>
            <a:r>
              <a:rPr lang="hu-HU" sz="3200" b="1" dirty="0" smtClean="0"/>
              <a:t> protein </a:t>
            </a:r>
            <a:r>
              <a:rPr lang="hu-HU" sz="3200" b="1" dirty="0" err="1" smtClean="0"/>
              <a:t>response</a:t>
            </a:r>
            <a:r>
              <a:rPr lang="hu-HU" sz="3200" b="1" dirty="0" smtClean="0"/>
              <a:t> (UPR)</a:t>
            </a:r>
            <a:endParaRPr lang="hu-HU" sz="32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683568" y="1340768"/>
            <a:ext cx="7864910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-BiP-re</a:t>
            </a:r>
            <a:r>
              <a:rPr lang="hu-HU" sz="2400" dirty="0" smtClean="0"/>
              <a:t> szükség van a fokozott terhelés miatt:</a:t>
            </a:r>
          </a:p>
          <a:p>
            <a:r>
              <a:rPr lang="hu-HU" sz="2400" dirty="0" smtClean="0"/>
              <a:t>leválik a </a:t>
            </a:r>
            <a:r>
              <a:rPr lang="hu-HU" sz="2400" dirty="0" err="1" smtClean="0"/>
              <a:t>PERK-ről</a:t>
            </a:r>
            <a:r>
              <a:rPr lang="hu-HU" sz="2400" dirty="0" smtClean="0"/>
              <a:t>. az IRE-1-ről és az ATF6-ról</a:t>
            </a:r>
          </a:p>
          <a:p>
            <a:r>
              <a:rPr lang="hu-HU" sz="2400" dirty="0" smtClean="0"/>
              <a:t>-ATF6 a Golgiba vándorol, ott limitált </a:t>
            </a:r>
            <a:r>
              <a:rPr lang="hu-HU" sz="2400" dirty="0" err="1" smtClean="0"/>
              <a:t>proteolízissel</a:t>
            </a:r>
            <a:r>
              <a:rPr lang="hu-HU" sz="2400" dirty="0" smtClean="0"/>
              <a:t> aktiválódik</a:t>
            </a:r>
          </a:p>
          <a:p>
            <a:r>
              <a:rPr lang="hu-HU" sz="2400" dirty="0" err="1" smtClean="0"/>
              <a:t>-Az</a:t>
            </a:r>
            <a:r>
              <a:rPr lang="hu-HU" sz="2400" dirty="0" smtClean="0"/>
              <a:t> aktív N-terminális a magban transzkripciós faktor:</a:t>
            </a:r>
          </a:p>
          <a:p>
            <a:r>
              <a:rPr lang="hu-HU" sz="2400" dirty="0" smtClean="0"/>
              <a:t>dajkafehérjék és CHOP (</a:t>
            </a:r>
            <a:r>
              <a:rPr lang="hu-HU" sz="2400" dirty="0" err="1" smtClean="0"/>
              <a:t>proapoptotikus</a:t>
            </a:r>
            <a:r>
              <a:rPr lang="hu-HU" sz="2400" dirty="0" smtClean="0"/>
              <a:t> </a:t>
            </a:r>
            <a:r>
              <a:rPr lang="hu-HU" sz="2400" dirty="0" err="1" smtClean="0"/>
              <a:t>tr</a:t>
            </a:r>
            <a:r>
              <a:rPr lang="hu-HU" sz="2400" dirty="0" smtClean="0"/>
              <a:t>. </a:t>
            </a:r>
            <a:r>
              <a:rPr lang="hu-HU" sz="2400" smtClean="0"/>
              <a:t>faktor) aktiválása</a:t>
            </a:r>
            <a:endParaRPr lang="hu-HU" sz="2400" dirty="0" smtClean="0"/>
          </a:p>
          <a:p>
            <a:r>
              <a:rPr lang="hu-HU" sz="2400" dirty="0" smtClean="0"/>
              <a:t>-IRE-1 és PERK </a:t>
            </a:r>
            <a:r>
              <a:rPr lang="hu-HU" sz="2400" dirty="0" err="1" smtClean="0"/>
              <a:t>dimerizálódnak</a:t>
            </a:r>
            <a:r>
              <a:rPr lang="hu-HU" sz="2400" dirty="0" smtClean="0"/>
              <a:t> és </a:t>
            </a:r>
            <a:r>
              <a:rPr lang="hu-HU" sz="2400" dirty="0" err="1" smtClean="0"/>
              <a:t>autofoszforilácóval</a:t>
            </a:r>
            <a:endParaRPr lang="hu-HU" sz="2400" dirty="0" smtClean="0"/>
          </a:p>
          <a:p>
            <a:r>
              <a:rPr lang="hu-HU" sz="2400" dirty="0" smtClean="0"/>
              <a:t>aktiválódnak</a:t>
            </a:r>
          </a:p>
          <a:p>
            <a:r>
              <a:rPr lang="hu-HU" sz="2400" dirty="0" smtClean="0"/>
              <a:t>-PERK </a:t>
            </a:r>
            <a:r>
              <a:rPr lang="hu-HU" sz="2400" dirty="0" err="1" smtClean="0"/>
              <a:t>foszforilálja</a:t>
            </a:r>
            <a:r>
              <a:rPr lang="hu-HU" sz="2400" dirty="0" smtClean="0"/>
              <a:t> az eIF2</a:t>
            </a:r>
            <a:r>
              <a:rPr lang="el-GR" sz="2400" dirty="0" smtClean="0"/>
              <a:t>α</a:t>
            </a:r>
            <a:r>
              <a:rPr lang="hu-HU" sz="2400" dirty="0" err="1" smtClean="0"/>
              <a:t>-t</a:t>
            </a:r>
            <a:r>
              <a:rPr lang="hu-HU" sz="2400" dirty="0" smtClean="0"/>
              <a:t>: általános transzlációs stop</a:t>
            </a:r>
          </a:p>
          <a:p>
            <a:r>
              <a:rPr lang="hu-HU" sz="2400" dirty="0" err="1" smtClean="0"/>
              <a:t>-Sejtciklus</a:t>
            </a:r>
            <a:r>
              <a:rPr lang="hu-HU" sz="2400" dirty="0" smtClean="0"/>
              <a:t> G1-ben leáll, és ATF4 termelődik</a:t>
            </a:r>
          </a:p>
          <a:p>
            <a:r>
              <a:rPr lang="hu-HU" sz="2400" dirty="0" err="1" smtClean="0"/>
              <a:t>-Fokozott</a:t>
            </a:r>
            <a:r>
              <a:rPr lang="hu-HU" sz="2400" dirty="0" smtClean="0"/>
              <a:t> aminosav import és </a:t>
            </a:r>
            <a:r>
              <a:rPr lang="hu-HU" sz="2400" dirty="0" err="1" smtClean="0"/>
              <a:t>glutation-szintézis</a:t>
            </a:r>
            <a:endParaRPr lang="hu-HU" sz="2400" dirty="0" smtClean="0"/>
          </a:p>
          <a:p>
            <a:r>
              <a:rPr lang="hu-HU" sz="2400" dirty="0" err="1" smtClean="0"/>
              <a:t>-Az</a:t>
            </a:r>
            <a:r>
              <a:rPr lang="hu-HU" sz="2400" dirty="0" smtClean="0"/>
              <a:t> aktív IRE-1 vágja az XBP </a:t>
            </a:r>
            <a:r>
              <a:rPr lang="hu-HU" sz="2400" dirty="0" err="1" smtClean="0"/>
              <a:t>mRNS-t</a:t>
            </a:r>
            <a:r>
              <a:rPr lang="hu-HU" sz="2400" dirty="0" smtClean="0"/>
              <a:t>: XBP1s </a:t>
            </a:r>
            <a:r>
              <a:rPr lang="hu-HU" sz="2400" dirty="0" err="1" smtClean="0"/>
              <a:t>tr</a:t>
            </a:r>
            <a:r>
              <a:rPr lang="hu-HU" sz="2400" dirty="0" smtClean="0"/>
              <a:t>. faktor</a:t>
            </a:r>
          </a:p>
          <a:p>
            <a:r>
              <a:rPr lang="hu-HU" sz="2400" dirty="0" err="1" smtClean="0"/>
              <a:t>-Foszfolipid</a:t>
            </a:r>
            <a:r>
              <a:rPr lang="hu-HU" sz="2400" dirty="0" smtClean="0"/>
              <a:t> szintézis enzimek, dajkafehérjék,</a:t>
            </a:r>
          </a:p>
          <a:p>
            <a:r>
              <a:rPr lang="hu-HU" sz="2400" dirty="0" smtClean="0"/>
              <a:t>minőségellenőrző enzimek, ERAD</a:t>
            </a:r>
            <a:endParaRPr lang="hu-HU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648" y="0"/>
            <a:ext cx="82027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468313" y="1538288"/>
            <a:ext cx="8135937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hu-HU"/>
              <a:t>4. Életfunkciókhoz nélkülözhetetlen, példák:</a:t>
            </a:r>
          </a:p>
          <a:p>
            <a:pPr marL="457200" indent="-457200">
              <a:spcBef>
                <a:spcPct val="50000"/>
              </a:spcBef>
            </a:pPr>
            <a:r>
              <a:rPr lang="hu-HU"/>
              <a:t>	1. magvesztett szemlencsesejtek a látásban</a:t>
            </a:r>
          </a:p>
          <a:p>
            <a:pPr marL="457200" indent="-457200">
              <a:spcBef>
                <a:spcPct val="50000"/>
              </a:spcBef>
            </a:pPr>
            <a:r>
              <a:rPr lang="hu-HU"/>
              <a:t>	2. bőr külső felszínét borító mag- és organellumvesztett sejtek (mechanikai védelem)</a:t>
            </a:r>
          </a:p>
          <a:p>
            <a:pPr marL="457200" indent="-457200">
              <a:spcBef>
                <a:spcPct val="50000"/>
              </a:spcBef>
            </a:pPr>
            <a:r>
              <a:rPr lang="hu-HU"/>
              <a:t>5. Enyhébb sejtkárosító tényezők kiváltotta szekunder folyamat, pl. vírusfertözőtt, malignusan transzformált sejtek eliminációja.</a:t>
            </a:r>
          </a:p>
          <a:p>
            <a:pPr marL="457200" indent="-457200">
              <a:spcBef>
                <a:spcPct val="50000"/>
              </a:spcBef>
            </a:pPr>
            <a:endParaRPr lang="hu-HU"/>
          </a:p>
          <a:p>
            <a:pPr marL="457200" indent="-457200" algn="ctr">
              <a:spcBef>
                <a:spcPct val="50000"/>
              </a:spcBef>
            </a:pPr>
            <a:r>
              <a:rPr lang="hu-HU" b="1"/>
              <a:t>Patológás primer szerep</a:t>
            </a:r>
          </a:p>
          <a:p>
            <a:pPr marL="457200" indent="-457200">
              <a:spcBef>
                <a:spcPct val="50000"/>
              </a:spcBef>
            </a:pPr>
            <a:r>
              <a:rPr lang="hu-HU"/>
              <a:t>A sejthalál folyamatának károsodásával maga is kóroki tényező lehet: túl-, alul működése révén</a:t>
            </a:r>
            <a:endParaRPr lang="en-US"/>
          </a:p>
        </p:txBody>
      </p:sp>
      <p:pic>
        <p:nvPicPr>
          <p:cNvPr id="4099" name="Picture 5" descr="ch17f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190500"/>
            <a:ext cx="476567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179388" y="333375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/>
              <a:t>Ha a struktúrára nincs már szükség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bra7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419872" y="332656"/>
            <a:ext cx="1875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err="1" smtClean="0"/>
              <a:t>Apoptózis</a:t>
            </a:r>
            <a:endParaRPr lang="hu-HU" sz="32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1187624" y="908720"/>
            <a:ext cx="6622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Ha az ERAD vagy az </a:t>
            </a:r>
            <a:r>
              <a:rPr lang="hu-HU" sz="2800" dirty="0" err="1" smtClean="0"/>
              <a:t>autofágia</a:t>
            </a:r>
            <a:r>
              <a:rPr lang="hu-HU" sz="2800" dirty="0" smtClean="0"/>
              <a:t> már nem segít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323528" y="1772816"/>
            <a:ext cx="857215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-CHOP/GADD153 </a:t>
            </a:r>
            <a:r>
              <a:rPr lang="hu-HU" sz="2400" dirty="0" err="1" smtClean="0"/>
              <a:t>proapoptotikus</a:t>
            </a:r>
            <a:r>
              <a:rPr lang="hu-HU" sz="2400" dirty="0" smtClean="0"/>
              <a:t> transzkripciós faktor </a:t>
            </a:r>
            <a:r>
              <a:rPr lang="hu-HU" sz="2400" dirty="0" err="1" smtClean="0"/>
              <a:t>termeődését</a:t>
            </a:r>
            <a:endParaRPr lang="hu-HU" sz="2400" dirty="0" smtClean="0"/>
          </a:p>
          <a:p>
            <a:r>
              <a:rPr lang="hu-HU" sz="2400" dirty="0" smtClean="0"/>
              <a:t>az ATF6 indukálja</a:t>
            </a:r>
          </a:p>
          <a:p>
            <a:r>
              <a:rPr lang="hu-HU" sz="2400" dirty="0" smtClean="0"/>
              <a:t>-A CHOP gátolja a Bcl-2 </a:t>
            </a:r>
            <a:r>
              <a:rPr lang="hu-HU" sz="2400" dirty="0" err="1" smtClean="0"/>
              <a:t>anti</a:t>
            </a:r>
            <a:r>
              <a:rPr lang="hu-HU" sz="2400" dirty="0" smtClean="0"/>
              <a:t> </a:t>
            </a:r>
            <a:r>
              <a:rPr lang="hu-HU" sz="2400" dirty="0" err="1" smtClean="0"/>
              <a:t>apoptotikus</a:t>
            </a:r>
            <a:r>
              <a:rPr lang="hu-HU" sz="2400" dirty="0" smtClean="0"/>
              <a:t> fehérje </a:t>
            </a:r>
            <a:r>
              <a:rPr lang="hu-HU" sz="2400" dirty="0" err="1" smtClean="0"/>
              <a:t>szinézisét</a:t>
            </a:r>
            <a:r>
              <a:rPr lang="hu-HU" sz="2400" dirty="0" smtClean="0"/>
              <a:t>,</a:t>
            </a:r>
          </a:p>
          <a:p>
            <a:r>
              <a:rPr lang="hu-HU" sz="2400" dirty="0" smtClean="0"/>
              <a:t>és aktiválja a Bak és a </a:t>
            </a:r>
            <a:r>
              <a:rPr lang="hu-HU" sz="2400" dirty="0" err="1" smtClean="0"/>
              <a:t>Bax</a:t>
            </a:r>
            <a:r>
              <a:rPr lang="hu-HU" sz="2400" dirty="0" smtClean="0"/>
              <a:t> szintézisét</a:t>
            </a:r>
          </a:p>
          <a:p>
            <a:r>
              <a:rPr lang="hu-HU" sz="2400" dirty="0" err="1" smtClean="0"/>
              <a:t>-Bak</a:t>
            </a:r>
            <a:r>
              <a:rPr lang="hu-HU" sz="2400" dirty="0" smtClean="0"/>
              <a:t> és </a:t>
            </a:r>
            <a:r>
              <a:rPr lang="hu-HU" sz="2400" dirty="0" err="1" smtClean="0"/>
              <a:t>Bax</a:t>
            </a:r>
            <a:r>
              <a:rPr lang="hu-HU" sz="2400" dirty="0" smtClean="0"/>
              <a:t> konformációja megváltozik, </a:t>
            </a:r>
            <a:r>
              <a:rPr lang="hu-HU" sz="2400" dirty="0" err="1" smtClean="0"/>
              <a:t>oligomerizálódhatnak</a:t>
            </a:r>
            <a:endParaRPr lang="hu-HU" sz="2400" dirty="0" smtClean="0"/>
          </a:p>
          <a:p>
            <a:r>
              <a:rPr lang="hu-HU" sz="2400" dirty="0" smtClean="0"/>
              <a:t>-A lumenből a Ca</a:t>
            </a:r>
            <a:r>
              <a:rPr lang="hu-HU" sz="2400" baseline="30000" dirty="0" smtClean="0"/>
              <a:t>2+ </a:t>
            </a:r>
            <a:r>
              <a:rPr lang="hu-HU" sz="2400" dirty="0" smtClean="0"/>
              <a:t>kiszabadul, aktiválja a </a:t>
            </a:r>
            <a:r>
              <a:rPr lang="hu-HU" sz="2400" dirty="0" err="1" smtClean="0"/>
              <a:t>kalpain</a:t>
            </a:r>
            <a:r>
              <a:rPr lang="hu-HU" sz="2400" dirty="0" smtClean="0"/>
              <a:t> </a:t>
            </a:r>
            <a:r>
              <a:rPr lang="hu-HU" sz="2400" dirty="0" err="1" smtClean="0"/>
              <a:t>proteázt</a:t>
            </a:r>
            <a:endParaRPr lang="hu-HU" sz="2400" dirty="0" smtClean="0"/>
          </a:p>
          <a:p>
            <a:r>
              <a:rPr lang="hu-HU" sz="2400" dirty="0" smtClean="0"/>
              <a:t>-A </a:t>
            </a:r>
            <a:r>
              <a:rPr lang="hu-HU" sz="2400" dirty="0" err="1" smtClean="0"/>
              <a:t>kalpain</a:t>
            </a:r>
            <a:r>
              <a:rPr lang="hu-HU" sz="2400" dirty="0" smtClean="0"/>
              <a:t> beindítja az </a:t>
            </a:r>
            <a:r>
              <a:rPr lang="hu-HU" sz="2400" dirty="0" err="1" smtClean="0"/>
              <a:t>ER-specifikus</a:t>
            </a:r>
            <a:r>
              <a:rPr lang="hu-HU" sz="2400" dirty="0" smtClean="0"/>
              <a:t> </a:t>
            </a:r>
            <a:r>
              <a:rPr lang="hu-HU" sz="2400" dirty="0" err="1" smtClean="0"/>
              <a:t>kaszpáz</a:t>
            </a:r>
            <a:r>
              <a:rPr lang="hu-HU" sz="2400" dirty="0" smtClean="0"/>
              <a:t> kaszkádot </a:t>
            </a:r>
          </a:p>
          <a:p>
            <a:r>
              <a:rPr lang="hu-HU" sz="2400" dirty="0" smtClean="0"/>
              <a:t>-IRE-1/TRAF2/ASK1  </a:t>
            </a:r>
            <a:r>
              <a:rPr lang="hu-HU" sz="2400" dirty="0" err="1" smtClean="0"/>
              <a:t>heterotrimerré</a:t>
            </a:r>
            <a:r>
              <a:rPr lang="hu-HU" sz="2400" dirty="0" smtClean="0"/>
              <a:t> áll össze,</a:t>
            </a:r>
          </a:p>
          <a:p>
            <a:r>
              <a:rPr lang="hu-HU" sz="2400" dirty="0" smtClean="0"/>
              <a:t>ami aktiválja a </a:t>
            </a:r>
            <a:r>
              <a:rPr lang="hu-HU" sz="2400" dirty="0" err="1" smtClean="0"/>
              <a:t>JNK-t</a:t>
            </a:r>
            <a:endParaRPr lang="hu-HU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bra7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42" y="422790"/>
            <a:ext cx="9135158" cy="600660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03848" y="260648"/>
            <a:ext cx="2121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Betegségek</a:t>
            </a:r>
            <a:endParaRPr lang="hu-HU" sz="32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539552" y="836712"/>
            <a:ext cx="776706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u="sng" dirty="0" err="1" smtClean="0"/>
              <a:t>Cisztikus</a:t>
            </a:r>
            <a:r>
              <a:rPr lang="hu-HU" sz="2400" u="sng" dirty="0" smtClean="0"/>
              <a:t> </a:t>
            </a:r>
            <a:r>
              <a:rPr lang="hu-HU" sz="2400" u="sng" dirty="0" err="1" smtClean="0"/>
              <a:t>fibrózis</a:t>
            </a:r>
            <a:r>
              <a:rPr lang="hu-HU" sz="2400" u="sng" dirty="0" smtClean="0"/>
              <a:t>: </a:t>
            </a:r>
            <a:r>
              <a:rPr lang="hu-HU" sz="2400" dirty="0" smtClean="0"/>
              <a:t>CTFR kloridion-csatorna nem megy át a</a:t>
            </a:r>
          </a:p>
          <a:p>
            <a:r>
              <a:rPr lang="hu-HU" sz="2400" dirty="0" smtClean="0"/>
              <a:t>minőségellenőrzési rendszeren, nem jut ki a sejtmembránba,</a:t>
            </a:r>
          </a:p>
          <a:p>
            <a:r>
              <a:rPr lang="hu-HU" sz="2400" dirty="0" smtClean="0"/>
              <a:t>hiába lenne működőképes.</a:t>
            </a:r>
          </a:p>
          <a:p>
            <a:r>
              <a:rPr lang="hu-HU" sz="2400" u="sng" dirty="0" smtClean="0">
                <a:solidFill>
                  <a:srgbClr val="C00000"/>
                </a:solidFill>
              </a:rPr>
              <a:t>Tünetek:</a:t>
            </a:r>
            <a:r>
              <a:rPr lang="hu-HU" sz="2400" dirty="0" smtClean="0">
                <a:solidFill>
                  <a:srgbClr val="C00000"/>
                </a:solidFill>
              </a:rPr>
              <a:t> Sűrűbb nyák a légutakban, gyakoribb fertőzések.</a:t>
            </a:r>
          </a:p>
          <a:p>
            <a:r>
              <a:rPr lang="hu-HU" sz="2400" dirty="0" smtClean="0">
                <a:solidFill>
                  <a:srgbClr val="C00000"/>
                </a:solidFill>
              </a:rPr>
              <a:t>30 éves kor előtt halál</a:t>
            </a:r>
            <a:endParaRPr lang="hu-HU" sz="2400" dirty="0">
              <a:solidFill>
                <a:srgbClr val="C0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39552" y="2924944"/>
            <a:ext cx="536044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u="sng" dirty="0" smtClean="0"/>
              <a:t>Nem tudnak működőképessé tekeredni</a:t>
            </a:r>
            <a:r>
              <a:rPr lang="hu-HU" sz="2400" dirty="0" smtClean="0"/>
              <a:t>:</a:t>
            </a:r>
          </a:p>
          <a:p>
            <a:r>
              <a:rPr lang="hu-HU" sz="2400" dirty="0" err="1" smtClean="0"/>
              <a:t>Lipoprotein</a:t>
            </a:r>
            <a:r>
              <a:rPr lang="hu-HU" sz="2400" dirty="0" smtClean="0"/>
              <a:t> </a:t>
            </a:r>
            <a:r>
              <a:rPr lang="hu-HU" sz="2400" dirty="0" err="1" smtClean="0"/>
              <a:t>lipáz</a:t>
            </a:r>
            <a:r>
              <a:rPr lang="hu-HU" sz="2400" dirty="0" smtClean="0"/>
              <a:t> (</a:t>
            </a:r>
            <a:r>
              <a:rPr lang="hu-HU" sz="2400" dirty="0" err="1" smtClean="0"/>
              <a:t>hiperkilomikronémia</a:t>
            </a:r>
            <a:r>
              <a:rPr lang="hu-HU" sz="2400" dirty="0" smtClean="0"/>
              <a:t>)</a:t>
            </a:r>
          </a:p>
          <a:p>
            <a:r>
              <a:rPr lang="hu-HU" sz="2400" dirty="0" smtClean="0"/>
              <a:t>VIII faktor (</a:t>
            </a:r>
            <a:r>
              <a:rPr lang="hu-HU" sz="2400" dirty="0" err="1" smtClean="0"/>
              <a:t>hemofília</a:t>
            </a:r>
            <a:r>
              <a:rPr lang="hu-HU" sz="2400" dirty="0" smtClean="0"/>
              <a:t>)</a:t>
            </a:r>
          </a:p>
          <a:p>
            <a:r>
              <a:rPr lang="hu-HU" sz="2400" dirty="0" err="1" smtClean="0"/>
              <a:t>LDL-receptor</a:t>
            </a:r>
            <a:r>
              <a:rPr lang="hu-HU" sz="2400" dirty="0" smtClean="0"/>
              <a:t> (</a:t>
            </a:r>
            <a:r>
              <a:rPr lang="hu-HU" sz="2400" dirty="0" err="1" smtClean="0"/>
              <a:t>hiperkoleszterinémia</a:t>
            </a:r>
            <a:r>
              <a:rPr lang="hu-HU" sz="2400" dirty="0" smtClean="0"/>
              <a:t>)</a:t>
            </a:r>
          </a:p>
          <a:p>
            <a:r>
              <a:rPr lang="hu-HU" sz="2400" dirty="0" smtClean="0"/>
              <a:t>α1 </a:t>
            </a:r>
            <a:r>
              <a:rPr lang="hu-HU" sz="2400" dirty="0" err="1" smtClean="0"/>
              <a:t>antitripszin</a:t>
            </a:r>
            <a:r>
              <a:rPr lang="hu-HU" sz="2400" dirty="0" smtClean="0"/>
              <a:t> </a:t>
            </a:r>
            <a:r>
              <a:rPr lang="hu-HU" sz="2400" dirty="0" err="1" smtClean="0"/>
              <a:t>deficiencia</a:t>
            </a:r>
            <a:r>
              <a:rPr lang="hu-HU" sz="2400" dirty="0" smtClean="0"/>
              <a:t> (tüdőbetegség)</a:t>
            </a:r>
            <a:endParaRPr lang="hu-HU" sz="2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539552" y="5013176"/>
            <a:ext cx="46381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u="sng" dirty="0" err="1" smtClean="0"/>
              <a:t>Aggregálódó</a:t>
            </a:r>
            <a:r>
              <a:rPr lang="hu-HU" sz="2400" u="sng" dirty="0" smtClean="0"/>
              <a:t> mutáns fehérjék</a:t>
            </a:r>
            <a:r>
              <a:rPr lang="hu-HU" sz="2400" dirty="0" smtClean="0"/>
              <a:t>:</a:t>
            </a:r>
          </a:p>
          <a:p>
            <a:r>
              <a:rPr lang="hu-HU" sz="2400" dirty="0" smtClean="0"/>
              <a:t>Főleg </a:t>
            </a:r>
            <a:r>
              <a:rPr lang="hu-HU" sz="2400" dirty="0" err="1" smtClean="0"/>
              <a:t>neurodegeneratív</a:t>
            </a:r>
            <a:r>
              <a:rPr lang="hu-HU" sz="2400" dirty="0" smtClean="0"/>
              <a:t> betegségek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539552" y="6021288"/>
            <a:ext cx="7417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u="sng" dirty="0" smtClean="0"/>
              <a:t>Szerzett betegségek</a:t>
            </a:r>
            <a:r>
              <a:rPr lang="hu-HU" sz="2400" dirty="0" smtClean="0"/>
              <a:t>: Daganatok, elhízás (anyagcserezavar)</a:t>
            </a:r>
            <a:endParaRPr lang="hu-HU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75856" y="260648"/>
            <a:ext cx="2155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err="1" smtClean="0"/>
              <a:t>Amiloidózis</a:t>
            </a:r>
            <a:endParaRPr lang="hu-HU" sz="32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827584" y="1556792"/>
            <a:ext cx="7139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hu-HU" sz="2400" dirty="0" smtClean="0"/>
              <a:t>oldhatatlan </a:t>
            </a:r>
            <a:r>
              <a:rPr lang="hu-HU" sz="2400" dirty="0" err="1" smtClean="0"/>
              <a:t>plakkok</a:t>
            </a:r>
            <a:r>
              <a:rPr lang="hu-HU" sz="2400" dirty="0" smtClean="0"/>
              <a:t>, irreverzibilis </a:t>
            </a:r>
            <a:r>
              <a:rPr lang="hu-HU" sz="2400" dirty="0" err="1" smtClean="0"/>
              <a:t>fehérjeaggregátumok</a:t>
            </a:r>
            <a:endParaRPr lang="hu-HU" sz="2400" dirty="0" smtClean="0"/>
          </a:p>
        </p:txBody>
      </p:sp>
      <p:sp>
        <p:nvSpPr>
          <p:cNvPr id="4" name="Szövegdoboz 3"/>
          <p:cNvSpPr txBox="1"/>
          <p:nvPr/>
        </p:nvSpPr>
        <p:spPr>
          <a:xfrm>
            <a:off x="755576" y="2420888"/>
            <a:ext cx="776776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hu-HU" sz="2400" dirty="0" smtClean="0"/>
              <a:t> mutáció: örökletes (főleg időseknél, ritkán fiataloknál)</a:t>
            </a:r>
          </a:p>
          <a:p>
            <a:pPr>
              <a:buFontTx/>
              <a:buChar char="-"/>
            </a:pPr>
            <a:r>
              <a:rPr lang="hu-HU" sz="2400" dirty="0" smtClean="0"/>
              <a:t> szerzett: ismeretlen ok, letekeredik, </a:t>
            </a:r>
            <a:r>
              <a:rPr lang="hu-HU" sz="2400" dirty="0" err="1" smtClean="0"/>
              <a:t>aggregálódik</a:t>
            </a:r>
            <a:r>
              <a:rPr lang="hu-HU" sz="2400" dirty="0" smtClean="0"/>
              <a:t> a fehérje</a:t>
            </a:r>
          </a:p>
          <a:p>
            <a:r>
              <a:rPr lang="hu-HU" sz="2400" dirty="0" smtClean="0"/>
              <a:t>(szórványos, korral nő a valószínűség (100 év felett 70%)</a:t>
            </a:r>
          </a:p>
          <a:p>
            <a:pPr>
              <a:buFontTx/>
              <a:buChar char="-"/>
            </a:pPr>
            <a:r>
              <a:rPr lang="hu-HU" sz="2400" dirty="0" smtClean="0"/>
              <a:t> indukált: </a:t>
            </a:r>
            <a:r>
              <a:rPr lang="hu-HU" sz="2400" dirty="0" err="1" smtClean="0"/>
              <a:t>fehérjeaggregátumokhoz</a:t>
            </a:r>
            <a:r>
              <a:rPr lang="hu-HU" sz="2400" dirty="0" smtClean="0"/>
              <a:t> más, egészséges fehérjék</a:t>
            </a:r>
          </a:p>
          <a:p>
            <a:r>
              <a:rPr lang="hu-HU" sz="2400" dirty="0" smtClean="0"/>
              <a:t>tapadnak („fertőzés”, </a:t>
            </a:r>
            <a:r>
              <a:rPr lang="hu-HU" sz="2400" dirty="0" err="1" smtClean="0"/>
              <a:t>prionbetegség</a:t>
            </a:r>
            <a:r>
              <a:rPr lang="hu-HU" sz="2400" dirty="0" smtClean="0"/>
              <a:t>)</a:t>
            </a:r>
            <a:endParaRPr lang="hu-HU" sz="2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755576" y="4869160"/>
            <a:ext cx="79965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hu-HU" sz="2400" dirty="0" smtClean="0"/>
              <a:t> szisztémás </a:t>
            </a:r>
            <a:r>
              <a:rPr lang="hu-HU" sz="2400" dirty="0" err="1" smtClean="0"/>
              <a:t>amiloidózis</a:t>
            </a:r>
            <a:r>
              <a:rPr lang="hu-HU" sz="2400" dirty="0" smtClean="0"/>
              <a:t>: számos szövetet érint</a:t>
            </a:r>
          </a:p>
          <a:p>
            <a:pPr>
              <a:buFontTx/>
              <a:buChar char="-"/>
            </a:pPr>
            <a:r>
              <a:rPr lang="hu-HU" sz="2400" dirty="0" smtClean="0"/>
              <a:t> </a:t>
            </a:r>
            <a:r>
              <a:rPr lang="hu-HU" sz="2400" dirty="0" err="1" smtClean="0"/>
              <a:t>szövetspecifikus</a:t>
            </a:r>
            <a:r>
              <a:rPr lang="hu-HU" sz="2400" dirty="0" smtClean="0"/>
              <a:t> </a:t>
            </a:r>
            <a:r>
              <a:rPr lang="hu-HU" sz="2400" dirty="0" err="1" smtClean="0"/>
              <a:t>amiloidózis</a:t>
            </a:r>
            <a:r>
              <a:rPr lang="hu-HU" sz="2400" dirty="0" smtClean="0"/>
              <a:t>: pl. </a:t>
            </a:r>
            <a:r>
              <a:rPr lang="hu-HU" sz="2400" dirty="0" err="1" smtClean="0"/>
              <a:t>neurodegeneratív</a:t>
            </a:r>
            <a:r>
              <a:rPr lang="hu-HU" sz="2400" dirty="0" smtClean="0"/>
              <a:t> betegségek</a:t>
            </a:r>
            <a:endParaRPr lang="hu-HU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000364" y="285728"/>
            <a:ext cx="25737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err="1" smtClean="0"/>
              <a:t>Amiloidózisok</a:t>
            </a:r>
            <a:endParaRPr lang="hu-HU" sz="32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241883" y="1214422"/>
            <a:ext cx="890211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u="sng" dirty="0" smtClean="0"/>
              <a:t>Alzheimer-kór</a:t>
            </a:r>
            <a:r>
              <a:rPr lang="hu-HU" sz="2400" dirty="0" smtClean="0"/>
              <a:t>: </a:t>
            </a:r>
          </a:p>
          <a:p>
            <a:r>
              <a:rPr lang="hu-HU" sz="2400" dirty="0" err="1" smtClean="0"/>
              <a:t>Preszenilin</a:t>
            </a:r>
            <a:r>
              <a:rPr lang="hu-HU" sz="2400" dirty="0" smtClean="0"/>
              <a:t> v. APP mutáció: </a:t>
            </a:r>
            <a:r>
              <a:rPr lang="hu-HU" sz="2400" dirty="0" err="1" smtClean="0"/>
              <a:t>Amiloid</a:t>
            </a:r>
            <a:r>
              <a:rPr lang="hu-HU" sz="2400" dirty="0" smtClean="0"/>
              <a:t> </a:t>
            </a:r>
            <a:r>
              <a:rPr lang="el-GR" sz="2400" dirty="0" smtClean="0"/>
              <a:t>β</a:t>
            </a:r>
            <a:r>
              <a:rPr lang="hu-HU" sz="2400" dirty="0" smtClean="0"/>
              <a:t> </a:t>
            </a:r>
            <a:r>
              <a:rPr lang="hu-HU" sz="2400" dirty="0" err="1" smtClean="0"/>
              <a:t>plakkok</a:t>
            </a:r>
            <a:r>
              <a:rPr lang="hu-HU" sz="2400" dirty="0" smtClean="0"/>
              <a:t>, </a:t>
            </a:r>
            <a:r>
              <a:rPr lang="hu-HU" sz="2400" dirty="0" err="1" smtClean="0"/>
              <a:t>Tau</a:t>
            </a:r>
            <a:r>
              <a:rPr lang="hu-HU" sz="2400" dirty="0" smtClean="0"/>
              <a:t> </a:t>
            </a:r>
            <a:r>
              <a:rPr lang="hu-HU" sz="2400" dirty="0" err="1" smtClean="0"/>
              <a:t>aggregáció</a:t>
            </a:r>
            <a:endParaRPr lang="hu-HU" sz="2400" dirty="0" smtClean="0"/>
          </a:p>
          <a:p>
            <a:endParaRPr lang="hu-HU" sz="2400" dirty="0" smtClean="0"/>
          </a:p>
          <a:p>
            <a:r>
              <a:rPr lang="hu-HU" sz="2400" u="sng" dirty="0" smtClean="0"/>
              <a:t>Parkinson-kór</a:t>
            </a:r>
            <a:r>
              <a:rPr lang="hu-HU" sz="2400" dirty="0" smtClean="0"/>
              <a:t>:</a:t>
            </a:r>
          </a:p>
          <a:p>
            <a:r>
              <a:rPr lang="hu-HU" sz="2400" dirty="0" err="1" smtClean="0"/>
              <a:t>α-szinuklein</a:t>
            </a:r>
            <a:r>
              <a:rPr lang="hu-HU" sz="2400" dirty="0" smtClean="0"/>
              <a:t> mutáció, </a:t>
            </a:r>
            <a:r>
              <a:rPr lang="hu-HU" sz="2400" dirty="0" err="1" smtClean="0"/>
              <a:t>Lewy-testek</a:t>
            </a:r>
            <a:endParaRPr lang="hu-HU" sz="2400" dirty="0" smtClean="0"/>
          </a:p>
          <a:p>
            <a:endParaRPr lang="hu-HU" sz="2400" dirty="0" smtClean="0"/>
          </a:p>
          <a:p>
            <a:r>
              <a:rPr lang="hu-HU" sz="2400" u="sng" dirty="0" smtClean="0"/>
              <a:t>Huntington-kór</a:t>
            </a:r>
            <a:r>
              <a:rPr lang="hu-HU" sz="2400" dirty="0" smtClean="0"/>
              <a:t>:</a:t>
            </a:r>
          </a:p>
          <a:p>
            <a:r>
              <a:rPr lang="hu-HU" sz="2400" dirty="0" err="1" smtClean="0"/>
              <a:t>Poliglutamin</a:t>
            </a:r>
            <a:r>
              <a:rPr lang="hu-HU" sz="2400" dirty="0" smtClean="0"/>
              <a:t> betegség, </a:t>
            </a:r>
            <a:r>
              <a:rPr lang="hu-HU" sz="2400" dirty="0" err="1" smtClean="0"/>
              <a:t>huntingtin</a:t>
            </a:r>
            <a:r>
              <a:rPr lang="hu-HU" sz="2400" dirty="0" smtClean="0"/>
              <a:t> mutáció, sok CAG </a:t>
            </a:r>
            <a:r>
              <a:rPr lang="hu-HU" sz="2400" dirty="0" err="1" smtClean="0"/>
              <a:t>kodon</a:t>
            </a:r>
            <a:r>
              <a:rPr lang="hu-HU" sz="2400" dirty="0" smtClean="0"/>
              <a:t>,</a:t>
            </a:r>
          </a:p>
          <a:p>
            <a:r>
              <a:rPr lang="hu-HU" sz="2400" dirty="0" smtClean="0"/>
              <a:t>30 felett </a:t>
            </a:r>
            <a:r>
              <a:rPr lang="el-GR" sz="2400" dirty="0" smtClean="0"/>
              <a:t>β</a:t>
            </a:r>
            <a:r>
              <a:rPr lang="hu-HU" sz="2400" dirty="0" err="1" smtClean="0"/>
              <a:t>-redő</a:t>
            </a:r>
            <a:endParaRPr lang="hu-HU" sz="2400" dirty="0" smtClean="0"/>
          </a:p>
          <a:p>
            <a:r>
              <a:rPr lang="hu-HU" sz="2400" dirty="0" smtClean="0"/>
              <a:t>Generációról generációra növekszik</a:t>
            </a:r>
          </a:p>
          <a:p>
            <a:endParaRPr lang="hu-HU" sz="2400" dirty="0" smtClean="0"/>
          </a:p>
          <a:p>
            <a:r>
              <a:rPr lang="hu-HU" sz="2400" u="sng" dirty="0" err="1" smtClean="0"/>
              <a:t>Prion-betegségek</a:t>
            </a:r>
            <a:r>
              <a:rPr lang="hu-HU" sz="2400" dirty="0" smtClean="0"/>
              <a:t>:</a:t>
            </a:r>
          </a:p>
          <a:p>
            <a:r>
              <a:rPr lang="hu-HU" sz="2400" dirty="0" err="1" smtClean="0"/>
              <a:t>Creuzfeld-Jacob</a:t>
            </a:r>
            <a:r>
              <a:rPr lang="hu-HU" sz="2400" dirty="0" smtClean="0"/>
              <a:t> kór, </a:t>
            </a:r>
            <a:r>
              <a:rPr lang="hu-HU" sz="2400" dirty="0" err="1" smtClean="0"/>
              <a:t>kergemarha-kór</a:t>
            </a:r>
            <a:r>
              <a:rPr lang="hu-HU" sz="2400" dirty="0" smtClean="0"/>
              <a:t>, nevetőhalál, halálos álmatlanság</a:t>
            </a:r>
          </a:p>
          <a:p>
            <a:r>
              <a:rPr lang="hu-HU" sz="2400" dirty="0" smtClean="0"/>
              <a:t>Csak a fehérje „szaporodik” </a:t>
            </a:r>
            <a:endParaRPr lang="hu-H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700338" y="260350"/>
            <a:ext cx="3671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/>
              <a:t>Sejthalál</a:t>
            </a:r>
            <a:endParaRPr lang="en-US" sz="2800" b="1"/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323850" y="1747838"/>
            <a:ext cx="4392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Programozott sejthalál: apoptózis</a:t>
            </a:r>
            <a:endParaRPr lang="en-US"/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6443663" y="1747838"/>
            <a:ext cx="1512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Nekrózis</a:t>
            </a:r>
            <a:endParaRPr lang="en-US"/>
          </a:p>
        </p:txBody>
      </p:sp>
      <p:sp>
        <p:nvSpPr>
          <p:cNvPr id="5125" name="Line 7"/>
          <p:cNvSpPr>
            <a:spLocks noChangeShapeType="1"/>
          </p:cNvSpPr>
          <p:nvPr/>
        </p:nvSpPr>
        <p:spPr bwMode="auto">
          <a:xfrm flipH="1">
            <a:off x="3419475" y="836613"/>
            <a:ext cx="647700" cy="938212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126" name="Line 8"/>
          <p:cNvSpPr>
            <a:spLocks noChangeShapeType="1"/>
          </p:cNvSpPr>
          <p:nvPr/>
        </p:nvSpPr>
        <p:spPr bwMode="auto">
          <a:xfrm>
            <a:off x="5148263" y="765175"/>
            <a:ext cx="1295400" cy="1008063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395288" y="3854450"/>
            <a:ext cx="83058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/>
              <a:t>Apoptózis: lehull (falevél, virágszirom)</a:t>
            </a:r>
          </a:p>
          <a:p>
            <a:pPr eaLnBrk="0" hangingPunct="0">
              <a:spcBef>
                <a:spcPct val="50000"/>
              </a:spcBef>
            </a:pPr>
            <a:r>
              <a:rPr lang="hu-HU"/>
              <a:t>Mértéke igen nagy lehet, pl.: a fejlődő gerinces szervezetben a kialakuló idegsejtek fele nem sokkal a kialakulásukat követően apoptotizál.</a:t>
            </a:r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323850" y="2900363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b="1"/>
              <a:t>Programozott sejthalál, Apoptózis</a:t>
            </a:r>
            <a:endParaRPr lang="en-GB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apopto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4414838"/>
            <a:ext cx="7848600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23850" y="260350"/>
            <a:ext cx="84963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hu-HU"/>
              <a:t>A sejt zsugorodik, felszíne felhólyagosodik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hu-HU"/>
              <a:t>Magja kisebbedik, kromatinállománya kondenzálódik</a:t>
            </a:r>
            <a:endParaRPr lang="en-US"/>
          </a:p>
        </p:txBody>
      </p:sp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3203575" y="1268413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2771775" y="1628775"/>
            <a:ext cx="583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3. Sejtmaghártya redőződik, majd feltöredezik</a:t>
            </a:r>
            <a:endParaRPr lang="en-US"/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323850" y="2276475"/>
            <a:ext cx="849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Közben a sejtmembrán és az organellumok épen maradnak</a:t>
            </a:r>
            <a:endParaRPr lang="en-US"/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323850" y="3213100"/>
            <a:ext cx="835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4. Sejtmembránnal határolt apoptotikus testekre esnek szét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Apoptosi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1089025"/>
            <a:ext cx="4392613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323850" y="260350"/>
            <a:ext cx="8496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Az apoptitikus testek tápanyagul szolgálnak: makrofágok, szomszédos sejtek kebelezik be</a:t>
            </a:r>
            <a:endParaRPr lang="en-US"/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250825" y="1412875"/>
            <a:ext cx="424973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A sejtmembrán végig ép marad</a:t>
            </a:r>
          </a:p>
          <a:p>
            <a:pPr>
              <a:spcBef>
                <a:spcPct val="50000"/>
              </a:spcBef>
            </a:pPr>
            <a:endParaRPr lang="hu-HU"/>
          </a:p>
          <a:p>
            <a:pPr>
              <a:spcBef>
                <a:spcPct val="50000"/>
              </a:spcBef>
            </a:pPr>
            <a:r>
              <a:rPr lang="hu-HU"/>
              <a:t>Makromolekulák nem jutnak ki</a:t>
            </a:r>
          </a:p>
          <a:p>
            <a:pPr>
              <a:spcBef>
                <a:spcPct val="50000"/>
              </a:spcBef>
            </a:pPr>
            <a:endParaRPr lang="hu-HU"/>
          </a:p>
          <a:p>
            <a:pPr>
              <a:spcBef>
                <a:spcPct val="50000"/>
              </a:spcBef>
            </a:pPr>
            <a:r>
              <a:rPr lang="hu-HU"/>
              <a:t>Nincs gyulladásos reakció</a:t>
            </a:r>
            <a:endParaRPr lang="en-US"/>
          </a:p>
        </p:txBody>
      </p:sp>
      <p:sp>
        <p:nvSpPr>
          <p:cNvPr id="7173" name="Line 7"/>
          <p:cNvSpPr>
            <a:spLocks noChangeShapeType="1"/>
          </p:cNvSpPr>
          <p:nvPr/>
        </p:nvSpPr>
        <p:spPr bwMode="auto">
          <a:xfrm>
            <a:off x="2124075" y="1844675"/>
            <a:ext cx="0" cy="720725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7174" name="Line 9"/>
          <p:cNvSpPr>
            <a:spLocks noChangeShapeType="1"/>
          </p:cNvSpPr>
          <p:nvPr/>
        </p:nvSpPr>
        <p:spPr bwMode="auto">
          <a:xfrm>
            <a:off x="2124075" y="2924175"/>
            <a:ext cx="0" cy="720725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755650" y="4508500"/>
            <a:ext cx="37449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hu-HU"/>
              <a:t>aktív (energiaigényes)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hu-HU"/>
              <a:t>gyors (néhány óra)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hu-HU"/>
              <a:t>csendes (gyulladásmentes)</a:t>
            </a:r>
            <a:endParaRPr lang="en-US"/>
          </a:p>
        </p:txBody>
      </p:sp>
      <p:sp>
        <p:nvSpPr>
          <p:cNvPr id="7176" name="Text Box 11"/>
          <p:cNvSpPr txBox="1">
            <a:spLocks noChangeArrowheads="1"/>
          </p:cNvSpPr>
          <p:nvPr/>
        </p:nvSpPr>
        <p:spPr bwMode="auto">
          <a:xfrm>
            <a:off x="468313" y="6165850"/>
            <a:ext cx="8281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Típusosan egyes sejteket érint – a környező sejtek épen maradnak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2771775" y="260350"/>
            <a:ext cx="3600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/>
              <a:t>Nekrózis</a:t>
            </a:r>
            <a:endParaRPr lang="en-US" sz="2800" b="1"/>
          </a:p>
        </p:txBody>
      </p:sp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323850" y="908050"/>
            <a:ext cx="820896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Nekrózis: görög szó, pusztulás, megölés</a:t>
            </a:r>
          </a:p>
          <a:p>
            <a:pPr>
              <a:spcBef>
                <a:spcPct val="50000"/>
              </a:spcBef>
            </a:pPr>
            <a:r>
              <a:rPr lang="hu-HU"/>
              <a:t>Passzív, mindig patológiás folyamat. (Fiziológiásan sohasem fordul elő!)</a:t>
            </a:r>
          </a:p>
          <a:p>
            <a:pPr>
              <a:spcBef>
                <a:spcPct val="50000"/>
              </a:spcBef>
            </a:pPr>
            <a:r>
              <a:rPr lang="hu-HU"/>
              <a:t>Általában erőteljes behatások váltják ki az igen erőteljes, tömeges sejtelhalást.</a:t>
            </a:r>
          </a:p>
          <a:p>
            <a:pPr>
              <a:spcBef>
                <a:spcPct val="50000"/>
              </a:spcBef>
            </a:pPr>
            <a:endParaRPr lang="hu-HU"/>
          </a:p>
          <a:p>
            <a:pPr>
              <a:spcBef>
                <a:spcPct val="50000"/>
              </a:spcBef>
              <a:buFontTx/>
              <a:buChar char="-"/>
            </a:pPr>
            <a:r>
              <a:rPr lang="hu-HU"/>
              <a:t>Isémia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hu-HU"/>
              <a:t>Fizikai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hu-HU"/>
              <a:t>Toxikus ártalmak</a:t>
            </a:r>
            <a:endParaRPr lang="en-US"/>
          </a:p>
        </p:txBody>
      </p:sp>
      <p:sp>
        <p:nvSpPr>
          <p:cNvPr id="8196" name="AutoShape 8"/>
          <p:cNvSpPr>
            <a:spLocks/>
          </p:cNvSpPr>
          <p:nvPr/>
        </p:nvSpPr>
        <p:spPr bwMode="auto">
          <a:xfrm>
            <a:off x="2771775" y="3644900"/>
            <a:ext cx="144463" cy="1655763"/>
          </a:xfrm>
          <a:prstGeom prst="rightBrace">
            <a:avLst>
              <a:gd name="adj1" fmla="val 9551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 flipH="1">
            <a:off x="3059113" y="2781300"/>
            <a:ext cx="433387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Ross2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188913"/>
            <a:ext cx="2678113" cy="650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323850" y="404813"/>
            <a:ext cx="44640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Jellemzői: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hu-HU"/>
              <a:t>Sejt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hu-HU"/>
              <a:t>Sejtmag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hu-HU"/>
              <a:t>Organellumok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hu-HU"/>
              <a:t>Lizoszómák szétesése</a:t>
            </a:r>
            <a:endParaRPr lang="en-US"/>
          </a:p>
        </p:txBody>
      </p:sp>
      <p:sp>
        <p:nvSpPr>
          <p:cNvPr id="9220" name="AutoShape 6"/>
          <p:cNvSpPr>
            <a:spLocks/>
          </p:cNvSpPr>
          <p:nvPr/>
        </p:nvSpPr>
        <p:spPr bwMode="auto">
          <a:xfrm>
            <a:off x="2339975" y="981075"/>
            <a:ext cx="215900" cy="1368425"/>
          </a:xfrm>
          <a:prstGeom prst="rightBrace">
            <a:avLst>
              <a:gd name="adj1" fmla="val 5281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2555875" y="1412875"/>
            <a:ext cx="143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duzzadása</a:t>
            </a:r>
            <a:endParaRPr lang="en-US"/>
          </a:p>
        </p:txBody>
      </p:sp>
      <p:sp>
        <p:nvSpPr>
          <p:cNvPr id="9222" name="Line 9"/>
          <p:cNvSpPr>
            <a:spLocks noChangeShapeType="1"/>
          </p:cNvSpPr>
          <p:nvPr/>
        </p:nvSpPr>
        <p:spPr bwMode="auto">
          <a:xfrm>
            <a:off x="3492500" y="1916113"/>
            <a:ext cx="287338" cy="1728787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9223" name="Line 10"/>
          <p:cNvSpPr>
            <a:spLocks noChangeShapeType="1"/>
          </p:cNvSpPr>
          <p:nvPr/>
        </p:nvSpPr>
        <p:spPr bwMode="auto">
          <a:xfrm>
            <a:off x="2555875" y="2997200"/>
            <a:ext cx="1152525" cy="719138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9224" name="Text Box 11"/>
          <p:cNvSpPr txBox="1">
            <a:spLocks noChangeArrowheads="1"/>
          </p:cNvSpPr>
          <p:nvPr/>
        </p:nvSpPr>
        <p:spPr bwMode="auto">
          <a:xfrm>
            <a:off x="1763713" y="3644900"/>
            <a:ext cx="360045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az egész sejt kontrollálatlan szétesése</a:t>
            </a:r>
          </a:p>
          <a:p>
            <a:pPr>
              <a:spcBef>
                <a:spcPct val="50000"/>
              </a:spcBef>
            </a:pPr>
            <a:r>
              <a:rPr lang="hu-HU"/>
              <a:t>A sejttartalom igen gyorsan kiáramlik</a:t>
            </a:r>
            <a:endParaRPr lang="en-US"/>
          </a:p>
        </p:txBody>
      </p:sp>
      <p:sp>
        <p:nvSpPr>
          <p:cNvPr id="9225" name="Line 12"/>
          <p:cNvSpPr>
            <a:spLocks noChangeShapeType="1"/>
          </p:cNvSpPr>
          <p:nvPr/>
        </p:nvSpPr>
        <p:spPr bwMode="auto">
          <a:xfrm>
            <a:off x="2411413" y="5300663"/>
            <a:ext cx="0" cy="720725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9226" name="Text Box 13"/>
          <p:cNvSpPr txBox="1">
            <a:spLocks noChangeArrowheads="1"/>
          </p:cNvSpPr>
          <p:nvPr/>
        </p:nvSpPr>
        <p:spPr bwMode="auto">
          <a:xfrm>
            <a:off x="1692275" y="6092825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Gyulladás</a:t>
            </a:r>
            <a:endParaRPr lang="en-US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468313" y="333375"/>
            <a:ext cx="82073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Mikor következik be a sejt halála?</a:t>
            </a:r>
          </a:p>
          <a:p>
            <a:pPr>
              <a:spcBef>
                <a:spcPct val="50000"/>
              </a:spcBef>
            </a:pPr>
            <a:r>
              <a:rPr lang="hu-HU" b="1"/>
              <a:t>Mi a „point of no return”?</a:t>
            </a:r>
          </a:p>
          <a:p>
            <a:pPr>
              <a:spcBef>
                <a:spcPct val="50000"/>
              </a:spcBef>
            </a:pPr>
            <a:r>
              <a:rPr lang="hu-HU"/>
              <a:t>Különböző morfológiai, biokémiai kritériumok</a:t>
            </a:r>
          </a:p>
          <a:p>
            <a:pPr>
              <a:spcBef>
                <a:spcPct val="50000"/>
              </a:spcBef>
            </a:pPr>
            <a:r>
              <a:rPr lang="hu-HU"/>
              <a:t>Pl.: a mitokondriális külső membrán permeabilitásának fokozódása</a:t>
            </a:r>
          </a:p>
          <a:p>
            <a:pPr>
              <a:spcBef>
                <a:spcPct val="50000"/>
              </a:spcBef>
            </a:pPr>
            <a:r>
              <a:rPr lang="hu-HU" b="1"/>
              <a:t>Egyértelmű válasz nehezen adható.</a:t>
            </a:r>
            <a:endParaRPr lang="en-US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1865</TotalTime>
  <Words>1150</Words>
  <Application>Microsoft Office PowerPoint</Application>
  <PresentationFormat>Diavetítés a képernyőre (4:3 oldalarány)</PresentationFormat>
  <Paragraphs>234</Paragraphs>
  <Slides>35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35</vt:i4>
      </vt:variant>
    </vt:vector>
  </HeadingPairs>
  <TitlesOfParts>
    <vt:vector size="36" baseType="lpstr">
      <vt:lpstr>Alapértelmezett terv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</vt:vector>
  </TitlesOfParts>
  <Company>BME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szarka</dc:creator>
  <cp:lastModifiedBy>Livius</cp:lastModifiedBy>
  <cp:revision>172</cp:revision>
  <dcterms:created xsi:type="dcterms:W3CDTF">2005-09-23T08:05:36Z</dcterms:created>
  <dcterms:modified xsi:type="dcterms:W3CDTF">2019-03-26T22:13:17Z</dcterms:modified>
</cp:coreProperties>
</file>