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256" r:id="rId2"/>
    <p:sldId id="259" r:id="rId3"/>
    <p:sldId id="257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77" r:id="rId13"/>
    <p:sldId id="299" r:id="rId14"/>
    <p:sldId id="278" r:id="rId15"/>
    <p:sldId id="267" r:id="rId16"/>
    <p:sldId id="268" r:id="rId17"/>
    <p:sldId id="269" r:id="rId18"/>
    <p:sldId id="270" r:id="rId19"/>
    <p:sldId id="271" r:id="rId20"/>
    <p:sldId id="273" r:id="rId21"/>
    <p:sldId id="276" r:id="rId22"/>
    <p:sldId id="29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Világos stílus 1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Világos stílus 3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006F6-89DE-4D1D-84FE-A75C0254E055}" type="datetimeFigureOut">
              <a:rPr lang="hu-HU" smtClean="0"/>
              <a:t>2015.04.14.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BB17E-64C8-41CC-A8E4-FAEB189DE8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38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BB17E-64C8-41CC-A8E4-FAEB189DE8EB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4452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BB17E-64C8-41CC-A8E4-FAEB189DE8EB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3380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71C7-132D-4969-9B5C-45D4E864F949}" type="datetime1">
              <a:rPr lang="hu-HU" smtClean="0"/>
              <a:t>2015.04.14.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AC34-E04F-4DF9-B47D-DCD233611D5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985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1CDF-96A3-4830-BC2C-BED2BFE7100D}" type="datetime1">
              <a:rPr lang="hu-HU" smtClean="0"/>
              <a:t>2015.04.14.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AC34-E04F-4DF9-B47D-DCD233611D5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938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7591-C6F9-4361-BA1A-7AF2F0345015}" type="datetime1">
              <a:rPr lang="hu-HU" smtClean="0"/>
              <a:t>2015.04.14.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AC34-E04F-4DF9-B47D-DCD233611D5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639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BA85-0C45-42DF-98AF-7B581FDC5179}" type="datetime1">
              <a:rPr lang="hu-HU" smtClean="0"/>
              <a:t>2015.04.14.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AC34-E04F-4DF9-B47D-DCD233611D5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123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F559-54AC-4B6F-AB3F-54BBB9523DD9}" type="datetime1">
              <a:rPr lang="hu-HU" smtClean="0"/>
              <a:t>2015.04.14.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AC34-E04F-4DF9-B47D-DCD233611D5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0921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FD02-1054-4814-9860-977FD574149F}" type="datetime1">
              <a:rPr lang="hu-HU" smtClean="0"/>
              <a:t>2015.04.14.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AC34-E04F-4DF9-B47D-DCD233611D5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048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24A4-08D7-4641-9079-277E108E2CD7}" type="datetime1">
              <a:rPr lang="hu-HU" smtClean="0"/>
              <a:t>2015.04.14.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AC34-E04F-4DF9-B47D-DCD233611D5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522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3DE2-6AE5-485E-9F75-2BA7EFC5D2DE}" type="datetime1">
              <a:rPr lang="hu-HU" smtClean="0"/>
              <a:t>2015.04.14.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AC34-E04F-4DF9-B47D-DCD233611D5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224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A3642-EEFE-4656-9BCE-2AA67824ED4C}" type="datetime1">
              <a:rPr lang="hu-HU" smtClean="0"/>
              <a:t>2015.04.14.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AC34-E04F-4DF9-B47D-DCD233611D5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503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76D-CD5A-4C29-BC82-583058AD32D7}" type="datetime1">
              <a:rPr lang="hu-HU" smtClean="0"/>
              <a:t>2015.04.14.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AC34-E04F-4DF9-B47D-DCD233611D5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78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2484-850D-4257-88EF-EDED2782176A}" type="datetime1">
              <a:rPr lang="hu-HU" smtClean="0"/>
              <a:t>2015.04.14.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AC34-E04F-4DF9-B47D-DCD233611D5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720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accent3">
                <a:lumMod val="10000"/>
                <a:lumOff val="90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018FD-AA9B-4597-A721-380A6DC66455}" type="datetime1">
              <a:rPr lang="hu-HU" smtClean="0"/>
              <a:t>2015.04.14.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0AC34-E04F-4DF9-B47D-DCD233611D5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884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66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Bioszenzorok</a:t>
            </a:r>
            <a:endParaRPr lang="hu-HU" sz="6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355976" y="3861048"/>
            <a:ext cx="4770376" cy="1752600"/>
          </a:xfrm>
        </p:spPr>
        <p:txBody>
          <a:bodyPr>
            <a:normAutofit fontScale="92500"/>
          </a:bodyPr>
          <a:lstStyle/>
          <a:p>
            <a:pPr algn="l"/>
            <a:r>
              <a:rPr lang="hu-HU" dirty="0" smtClean="0">
                <a:solidFill>
                  <a:schemeClr val="tx1"/>
                </a:solidFill>
                <a:latin typeface="Century Schoolbook" pitchFamily="18" charset="0"/>
              </a:rPr>
              <a:t>Készítette:</a:t>
            </a:r>
          </a:p>
          <a:p>
            <a:pPr marL="1980000" algn="l"/>
            <a:r>
              <a:rPr lang="hu-HU" dirty="0" smtClean="0">
                <a:solidFill>
                  <a:schemeClr val="tx1"/>
                </a:solidFill>
                <a:latin typeface="Century Schoolbook" pitchFamily="18" charset="0"/>
              </a:rPr>
              <a:t>Molnár Zsófia</a:t>
            </a:r>
          </a:p>
          <a:p>
            <a:pPr marL="1980000" algn="l"/>
            <a:r>
              <a:rPr lang="hu-HU" dirty="0" smtClean="0">
                <a:solidFill>
                  <a:schemeClr val="tx1"/>
                </a:solidFill>
                <a:latin typeface="Century Schoolbook" pitchFamily="18" charset="0"/>
              </a:rPr>
              <a:t>Varga Zsófia</a:t>
            </a:r>
            <a:endParaRPr lang="hu-HU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339752" y="5949280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latin typeface="Century Schoolbook" pitchFamily="18" charset="0"/>
              </a:rPr>
              <a:t>2015. április 14.</a:t>
            </a:r>
            <a:endParaRPr lang="hu-HU" sz="2400" dirty="0">
              <a:latin typeface="Century Schoolbook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859" y="476672"/>
            <a:ext cx="397028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hu-H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FIA rendszer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79512" y="980728"/>
            <a:ext cx="878497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200" dirty="0" smtClean="0">
                <a:latin typeface="Century Schoolbook" pitchFamily="18" charset="0"/>
              </a:rPr>
              <a:t>Fermentáció folyamatos monitorozása megvalósítható vele.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200" dirty="0" smtClean="0">
                <a:latin typeface="Century Schoolbook" pitchFamily="18" charset="0"/>
              </a:rPr>
              <a:t>Minta injektálása mozgó hordozó áramba, mely folyamatosan halad a detektor felé.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200" dirty="0" smtClean="0">
                <a:latin typeface="Century Schoolbook" pitchFamily="18" charset="0"/>
              </a:rPr>
              <a:t>Minta mennyisége 25-50 </a:t>
            </a:r>
            <a:r>
              <a:rPr lang="el-GR" sz="2200" dirty="0" smtClean="0">
                <a:latin typeface="Century Schoolbook" pitchFamily="18" charset="0"/>
              </a:rPr>
              <a:t>μ</a:t>
            </a:r>
            <a:r>
              <a:rPr lang="hu-HU" sz="2200" dirty="0" smtClean="0">
                <a:latin typeface="Century Schoolbook" pitchFamily="18" charset="0"/>
              </a:rPr>
              <a:t>l, mozgó fázis áramlási sebessége: ~1,6 ml/min. 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hu-HU" sz="2200" dirty="0" smtClean="0">
                <a:latin typeface="Century Schoolbook" pitchFamily="18" charset="0"/>
              </a:rPr>
              <a:t>Előnyei: </a:t>
            </a:r>
            <a:r>
              <a:rPr lang="hu-HU" sz="2200" dirty="0" smtClean="0">
                <a:latin typeface="Cambria Math"/>
                <a:ea typeface="Cambria Math"/>
              </a:rPr>
              <a:t>‒  </a:t>
            </a:r>
            <a:r>
              <a:rPr lang="hu-HU" sz="2200" dirty="0" err="1" smtClean="0">
                <a:latin typeface="Cambria Math"/>
                <a:ea typeface="Cambria Math"/>
              </a:rPr>
              <a:t>kontainment</a:t>
            </a:r>
            <a:r>
              <a:rPr lang="hu-HU" sz="2200" dirty="0" smtClean="0">
                <a:latin typeface="Cambria Math"/>
                <a:ea typeface="Cambria Math"/>
              </a:rPr>
              <a:t> veszélye csökken (nincs szükség steril</a:t>
            </a:r>
          </a:p>
          <a:p>
            <a:pPr marL="1710000"/>
            <a:r>
              <a:rPr lang="hu-HU" sz="2200" dirty="0" smtClean="0">
                <a:latin typeface="Cambria Math"/>
                <a:ea typeface="Cambria Math"/>
              </a:rPr>
              <a:t> szenzorra)</a:t>
            </a:r>
            <a:endParaRPr lang="hu-HU" sz="2200" dirty="0" smtClean="0">
              <a:latin typeface="Century Schoolbook" pitchFamily="18" charset="0"/>
            </a:endParaRPr>
          </a:p>
          <a:p>
            <a:pPr marL="1800000" indent="-342900">
              <a:buFont typeface="Cambria Math" pitchFamily="18" charset="0"/>
              <a:buChar char="‒"/>
            </a:pPr>
            <a:r>
              <a:rPr lang="hu-HU" sz="2200" dirty="0">
                <a:latin typeface="Cambria Math"/>
                <a:ea typeface="Cambria Math"/>
              </a:rPr>
              <a:t>r</a:t>
            </a:r>
            <a:r>
              <a:rPr lang="hu-HU" sz="2200" dirty="0" smtClean="0">
                <a:latin typeface="Cambria Math"/>
                <a:ea typeface="Cambria Math"/>
              </a:rPr>
              <a:t>övid válaszadási idő (néhány perc)</a:t>
            </a:r>
          </a:p>
          <a:p>
            <a:pPr marL="1800000" indent="-342900">
              <a:buFont typeface="Cambria Math" pitchFamily="18" charset="0"/>
              <a:buChar char="‒"/>
            </a:pPr>
            <a:r>
              <a:rPr lang="hu-HU" sz="2200" dirty="0">
                <a:latin typeface="Cambria Math"/>
                <a:ea typeface="Cambria Math"/>
              </a:rPr>
              <a:t>e</a:t>
            </a:r>
            <a:r>
              <a:rPr lang="hu-HU" sz="2200" dirty="0" smtClean="0">
                <a:latin typeface="Cambria Math"/>
                <a:ea typeface="Cambria Math"/>
              </a:rPr>
              <a:t>gyszerre több komponens monitorozható</a:t>
            </a:r>
          </a:p>
          <a:p>
            <a:pPr marL="1800000" indent="-342900">
              <a:buFont typeface="Cambria Math" pitchFamily="18" charset="0"/>
              <a:buChar char="‒"/>
            </a:pPr>
            <a:r>
              <a:rPr lang="hu-HU" sz="2200" dirty="0">
                <a:latin typeface="Cambria Math"/>
                <a:ea typeface="Cambria Math"/>
              </a:rPr>
              <a:t>k</a:t>
            </a:r>
            <a:r>
              <a:rPr lang="hu-HU" sz="2200" dirty="0" smtClean="0">
                <a:latin typeface="Cambria Math"/>
                <a:ea typeface="Cambria Math"/>
              </a:rPr>
              <a:t>is mintatérfogat</a:t>
            </a:r>
          </a:p>
          <a:p>
            <a:pPr marL="3420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hu-HU" sz="2200" dirty="0" smtClean="0">
                <a:latin typeface="Cambria Math"/>
                <a:ea typeface="Cambria Math"/>
              </a:rPr>
              <a:t>Hátrányai: ‒   szűrőmembrán  eltömődhet</a:t>
            </a:r>
          </a:p>
          <a:p>
            <a:pPr marL="1980000" indent="-324000">
              <a:buFont typeface="Cambria Math" pitchFamily="18" charset="0"/>
              <a:buChar char="‒"/>
            </a:pPr>
            <a:r>
              <a:rPr lang="hu-HU" sz="2200" dirty="0">
                <a:latin typeface="Cambria Math"/>
                <a:ea typeface="Cambria Math"/>
              </a:rPr>
              <a:t>m</a:t>
            </a:r>
            <a:r>
              <a:rPr lang="hu-HU" sz="2200" dirty="0" smtClean="0">
                <a:latin typeface="Cambria Math"/>
                <a:ea typeface="Cambria Math"/>
              </a:rPr>
              <a:t>inta hígítása</a:t>
            </a:r>
          </a:p>
          <a:p>
            <a:pPr marL="1980000" indent="-324000">
              <a:buFont typeface="Cambria Math" pitchFamily="18" charset="0"/>
              <a:buChar char="‒"/>
            </a:pPr>
            <a:r>
              <a:rPr lang="hu-HU" sz="2200" dirty="0" smtClean="0">
                <a:latin typeface="Cambria Math"/>
                <a:ea typeface="Cambria Math"/>
              </a:rPr>
              <a:t>pH-állítás</a:t>
            </a:r>
          </a:p>
          <a:p>
            <a:pPr marL="1980000" indent="-324000">
              <a:buFont typeface="Cambria Math" pitchFamily="18" charset="0"/>
              <a:buChar char="‒"/>
            </a:pPr>
            <a:r>
              <a:rPr lang="hu-HU" sz="2200" dirty="0">
                <a:latin typeface="Cambria Math"/>
                <a:ea typeface="Cambria Math"/>
              </a:rPr>
              <a:t>i</a:t>
            </a:r>
            <a:r>
              <a:rPr lang="hu-HU" sz="2200" dirty="0" smtClean="0">
                <a:latin typeface="Cambria Math"/>
                <a:ea typeface="Cambria Math"/>
              </a:rPr>
              <a:t>dőkésés,  </a:t>
            </a:r>
            <a:r>
              <a:rPr lang="hu-HU" sz="2200" dirty="0" err="1" smtClean="0">
                <a:latin typeface="Cambria Math"/>
                <a:ea typeface="Cambria Math"/>
              </a:rPr>
              <a:t>deaktiváció</a:t>
            </a:r>
            <a:endParaRPr lang="hu-HU" sz="2200" dirty="0" smtClean="0">
              <a:latin typeface="Cambria Math"/>
              <a:ea typeface="Cambria Math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AC34-E04F-4DF9-B47D-DCD233611D5B}" type="slidenum">
              <a:rPr lang="hu-HU" sz="2400" smtClean="0"/>
              <a:pPr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244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hu-H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FIA </a:t>
            </a:r>
            <a:r>
              <a:rPr lang="hu-H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rendszer a gyakorlatban</a:t>
            </a:r>
            <a:endParaRPr lang="hu-H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2132856"/>
            <a:ext cx="646747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0" y="119675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>
                <a:latin typeface="Century Schoolbook" pitchFamily="18" charset="0"/>
              </a:rPr>
              <a:t>On-line glükóz monitorozás </a:t>
            </a:r>
            <a:r>
              <a:rPr lang="hu-HU" sz="2200" i="1" dirty="0" smtClean="0">
                <a:latin typeface="Century Schoolbook" pitchFamily="18" charset="0"/>
              </a:rPr>
              <a:t>Candida </a:t>
            </a:r>
            <a:r>
              <a:rPr lang="hu-HU" sz="2200" i="1" dirty="0" err="1" smtClean="0">
                <a:latin typeface="Century Schoolbook" pitchFamily="18" charset="0"/>
              </a:rPr>
              <a:t>rugosa</a:t>
            </a:r>
            <a:r>
              <a:rPr lang="hu-HU" sz="2200" dirty="0" smtClean="0">
                <a:latin typeface="Century Schoolbook" pitchFamily="18" charset="0"/>
              </a:rPr>
              <a:t> szakaszos fermentációjában.</a:t>
            </a:r>
            <a:endParaRPr lang="hu-HU" sz="2200" dirty="0">
              <a:latin typeface="Century Schoolbook" pitchFamily="18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AC34-E04F-4DF9-B47D-DCD233611D5B}" type="slidenum">
              <a:rPr lang="hu-HU" sz="2400" smtClean="0"/>
              <a:pPr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9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hu-H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FIA rendszer a gyakorlatban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AC34-E04F-4DF9-B47D-DCD233611D5B}" type="slidenum">
              <a:rPr lang="hu-HU" sz="2400" smtClean="0"/>
              <a:pPr/>
              <a:t>12</a:t>
            </a:fld>
            <a:endParaRPr lang="hu-H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908720"/>
            <a:ext cx="7515225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66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hu-H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FIA rendszer a gyakorlatban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AC34-E04F-4DF9-B47D-DCD233611D5B}" type="slidenum">
              <a:rPr lang="hu-HU" sz="2400" smtClean="0"/>
              <a:pPr/>
              <a:t>13</a:t>
            </a:fld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1196752"/>
            <a:ext cx="368617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38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hu-H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FIA rendszer a gyakorlatban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AC34-E04F-4DF9-B47D-DCD233611D5B}" type="slidenum">
              <a:rPr lang="hu-HU" sz="2400" smtClean="0"/>
              <a:pPr/>
              <a:t>14</a:t>
            </a:fld>
            <a:endParaRPr lang="hu-H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587" y="1700808"/>
            <a:ext cx="4956447" cy="12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170" y="2924808"/>
            <a:ext cx="4661280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755576" y="3789040"/>
            <a:ext cx="8064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>
                <a:latin typeface="Century Schoolbook" pitchFamily="18" charset="0"/>
              </a:rPr>
              <a:t>Alkalmazott detektor-rendszer: Clark típusú elektród.</a:t>
            </a:r>
          </a:p>
          <a:p>
            <a:r>
              <a:rPr lang="hu-HU" sz="2200" dirty="0" smtClean="0">
                <a:latin typeface="Century Schoolbook" pitchFamily="18" charset="0"/>
              </a:rPr>
              <a:t>Enzimrögzítés: keresztkötéssel celofán membránon </a:t>
            </a:r>
            <a:r>
              <a:rPr lang="hu-HU" sz="2200" dirty="0" err="1" smtClean="0">
                <a:latin typeface="Century Schoolbook" pitchFamily="18" charset="0"/>
              </a:rPr>
              <a:t>glutáraldehiddel</a:t>
            </a:r>
            <a:r>
              <a:rPr lang="hu-HU" sz="2200" dirty="0" smtClean="0">
                <a:latin typeface="Century Schoolbook" pitchFamily="18" charset="0"/>
              </a:rPr>
              <a:t>, zselatin jelenlétében.</a:t>
            </a:r>
            <a:endParaRPr lang="hu-HU" sz="2200" dirty="0">
              <a:latin typeface="Century Schoolbook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75556" y="1125324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>
                <a:latin typeface="Century Schoolbook" pitchFamily="18" charset="0"/>
              </a:rPr>
              <a:t>Glükóz és tejsav követése tejsav fermentáció során.</a:t>
            </a:r>
            <a:endParaRPr lang="hu-HU" sz="2200" dirty="0">
              <a:latin typeface="Century Schoolbook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157192"/>
            <a:ext cx="3312368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5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hu-H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Alkalmazott biológiai érzékelő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251520" y="1124744"/>
            <a:ext cx="864096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200" dirty="0" smtClean="0">
                <a:latin typeface="Century Schoolbook" pitchFamily="18" charset="0"/>
              </a:rPr>
              <a:t>Leggyakrabban alkalmazott: enzim és a mikroorganizmus.</a:t>
            </a:r>
          </a:p>
          <a:p>
            <a:pPr>
              <a:spcAft>
                <a:spcPts val="1200"/>
              </a:spcAft>
            </a:pPr>
            <a:r>
              <a:rPr lang="hu-HU" sz="2200" u="sng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Enzim</a:t>
            </a:r>
            <a:r>
              <a:rPr lang="hu-HU" sz="2200" dirty="0" smtClean="0">
                <a:latin typeface="Century Schoolbook" pitchFamily="18" charset="0"/>
              </a:rPr>
              <a:t>: nagy </a:t>
            </a:r>
            <a:r>
              <a:rPr lang="hu-HU" sz="2200" dirty="0" err="1" smtClean="0">
                <a:latin typeface="Century Schoolbook" pitchFamily="18" charset="0"/>
              </a:rPr>
              <a:t>specificitás</a:t>
            </a:r>
            <a:r>
              <a:rPr lang="hu-HU" sz="2200" dirty="0" smtClean="0">
                <a:latin typeface="Century Schoolbook" pitchFamily="18" charset="0"/>
              </a:rPr>
              <a:t> ↔ </a:t>
            </a:r>
            <a:r>
              <a:rPr lang="hu-HU" sz="2200" dirty="0" err="1" smtClean="0">
                <a:latin typeface="Century Schoolbook" pitchFamily="18" charset="0"/>
              </a:rPr>
              <a:t>kofaktor</a:t>
            </a:r>
            <a:r>
              <a:rPr lang="hu-HU" sz="2200" dirty="0" smtClean="0">
                <a:latin typeface="Century Schoolbook" pitchFamily="18" charset="0"/>
              </a:rPr>
              <a:t>/ koenzim igény</a:t>
            </a:r>
          </a:p>
          <a:p>
            <a:r>
              <a:rPr lang="hu-HU" sz="2200" u="sng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Mikroorganizmus</a:t>
            </a:r>
            <a:r>
              <a:rPr lang="hu-HU" sz="2200" dirty="0" smtClean="0">
                <a:latin typeface="Century Schoolbook" pitchFamily="18" charset="0"/>
              </a:rPr>
              <a:t>: sok enzim és </a:t>
            </a:r>
            <a:r>
              <a:rPr lang="hu-HU" sz="2200" dirty="0" err="1" smtClean="0">
                <a:latin typeface="Century Schoolbook" pitchFamily="18" charset="0"/>
              </a:rPr>
              <a:t>kofaktorok</a:t>
            </a:r>
            <a:r>
              <a:rPr lang="hu-HU" sz="2200" dirty="0" smtClean="0">
                <a:latin typeface="Century Schoolbook" pitchFamily="18" charset="0"/>
              </a:rPr>
              <a:t> együtt a sejtben → sokféle anyag detektálható ↔ szelektivitás csökken</a:t>
            </a:r>
          </a:p>
          <a:p>
            <a:pPr marL="360000"/>
            <a:r>
              <a:rPr lang="hu-HU" sz="2200" dirty="0" smtClean="0">
                <a:latin typeface="Century Schoolbook" pitchFamily="18" charset="0"/>
              </a:rPr>
              <a:t>→ fejlesztések: molekuláris biológia, </a:t>
            </a:r>
            <a:r>
              <a:rPr lang="hu-HU" sz="2200" dirty="0" err="1" smtClean="0">
                <a:latin typeface="Century Schoolbook" pitchFamily="18" charset="0"/>
              </a:rPr>
              <a:t>rekombináns</a:t>
            </a:r>
            <a:r>
              <a:rPr lang="hu-HU" sz="2200" dirty="0" smtClean="0">
                <a:latin typeface="Century Schoolbook" pitchFamily="18" charset="0"/>
              </a:rPr>
              <a:t> DNS technológia</a:t>
            </a:r>
          </a:p>
          <a:p>
            <a:r>
              <a:rPr lang="hu-HU" sz="2200" dirty="0" smtClean="0">
                <a:latin typeface="Century Schoolbook" pitchFamily="18" charset="0"/>
              </a:rPr>
              <a:t>Alkalmazás kívánalmai: −  hosszú életidő</a:t>
            </a:r>
          </a:p>
          <a:p>
            <a:pPr marL="3528000" indent="-324000">
              <a:buFont typeface="Century Schoolbook" pitchFamily="18" charset="0"/>
              <a:buChar char="−"/>
            </a:pPr>
            <a:r>
              <a:rPr lang="hu-HU" sz="2200" dirty="0" smtClean="0">
                <a:latin typeface="Century Schoolbook" pitchFamily="18" charset="0"/>
              </a:rPr>
              <a:t>működési stabilitás</a:t>
            </a:r>
          </a:p>
          <a:p>
            <a:pPr marL="3528000" indent="-324000">
              <a:spcAft>
                <a:spcPts val="1200"/>
              </a:spcAft>
              <a:buFont typeface="Century Schoolbook" pitchFamily="18" charset="0"/>
              <a:buChar char="−"/>
            </a:pPr>
            <a:r>
              <a:rPr lang="hu-HU" sz="2200" dirty="0" smtClean="0">
                <a:latin typeface="Century Schoolbook" pitchFamily="18" charset="0"/>
              </a:rPr>
              <a:t>jelátviteli egységhez közel</a:t>
            </a:r>
          </a:p>
          <a:p>
            <a:pPr indent="-324000" algn="ctr"/>
            <a:r>
              <a:rPr lang="hu-HU" sz="2200" dirty="0" smtClean="0">
                <a:latin typeface="Century Schoolbook" pitchFamily="18" charset="0"/>
              </a:rPr>
              <a:t>Megoldás: </a:t>
            </a:r>
            <a:r>
              <a:rPr lang="hu-HU" sz="2400" u="sng" dirty="0" smtClean="0">
                <a:solidFill>
                  <a:srgbClr val="00B050"/>
                </a:solidFill>
                <a:latin typeface="Century Schoolbook" pitchFamily="18" charset="0"/>
              </a:rPr>
              <a:t>immobilizálás</a:t>
            </a:r>
            <a:endParaRPr lang="hu-HU" sz="2400" u="sng" dirty="0">
              <a:solidFill>
                <a:srgbClr val="00B050"/>
              </a:solidFill>
              <a:latin typeface="Century Schoolbook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flipH="1">
            <a:off x="3491880" y="5054097"/>
            <a:ext cx="720080" cy="576064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6300192" y="5040000"/>
            <a:ext cx="864096" cy="504056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2527446" y="5642383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latin typeface="Century Schoolbook" pitchFamily="18" charset="0"/>
              </a:rPr>
              <a:t>fizikai</a:t>
            </a:r>
            <a:endParaRPr lang="hu-HU" sz="2400" dirty="0">
              <a:latin typeface="Century Schoolbook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277339" y="5630161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latin typeface="Century Schoolbook" pitchFamily="18" charset="0"/>
              </a:rPr>
              <a:t>kémiai</a:t>
            </a:r>
            <a:endParaRPr lang="hu-HU" sz="2400" dirty="0">
              <a:latin typeface="Century Schoolbook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AC34-E04F-4DF9-B47D-DCD233611D5B}" type="slidenum">
              <a:rPr lang="hu-HU" sz="2400" smtClean="0"/>
              <a:pPr/>
              <a:t>15</a:t>
            </a:fld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403648" y="6104048"/>
            <a:ext cx="6336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>
                <a:latin typeface="Century Schoolbook" pitchFamily="18" charset="0"/>
              </a:rPr>
              <a:t>Immobilizáció hatásai!</a:t>
            </a:r>
            <a:endParaRPr lang="hu-HU" sz="22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32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hu-H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Gélbe zárás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79512" y="1124744"/>
            <a:ext cx="878497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400" u="sng" dirty="0" err="1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Gélképző</a:t>
            </a:r>
            <a:r>
              <a:rPr lang="hu-HU" sz="2400" u="sng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 polimerek</a:t>
            </a:r>
            <a:r>
              <a:rPr lang="hu-HU" sz="2200" dirty="0" smtClean="0">
                <a:latin typeface="Century Schoolbook" pitchFamily="18" charset="0"/>
              </a:rPr>
              <a:t>: </a:t>
            </a:r>
            <a:r>
              <a:rPr lang="hu-HU" sz="2200" dirty="0" err="1" smtClean="0">
                <a:latin typeface="Century Schoolbook" pitchFamily="18" charset="0"/>
              </a:rPr>
              <a:t>alginát</a:t>
            </a:r>
            <a:r>
              <a:rPr lang="hu-HU" sz="2200" dirty="0" smtClean="0">
                <a:latin typeface="Century Schoolbook" pitchFamily="18" charset="0"/>
              </a:rPr>
              <a:t>, zselatin, </a:t>
            </a:r>
            <a:r>
              <a:rPr lang="hu-HU" sz="2200" dirty="0" err="1" smtClean="0">
                <a:latin typeface="Century Schoolbook" pitchFamily="18" charset="0"/>
              </a:rPr>
              <a:t>poliakrilamid</a:t>
            </a:r>
            <a:r>
              <a:rPr lang="hu-HU" sz="2200" dirty="0" smtClean="0">
                <a:latin typeface="Century Schoolbook" pitchFamily="18" charset="0"/>
              </a:rPr>
              <a:t>, </a:t>
            </a:r>
            <a:r>
              <a:rPr lang="hu-HU" sz="2200" dirty="0" err="1" smtClean="0">
                <a:latin typeface="Century Schoolbook" pitchFamily="18" charset="0"/>
              </a:rPr>
              <a:t>agaróz</a:t>
            </a:r>
            <a:r>
              <a:rPr lang="hu-HU" sz="2200" dirty="0" smtClean="0">
                <a:latin typeface="Century Schoolbook" pitchFamily="18" charset="0"/>
              </a:rPr>
              <a:t>,</a:t>
            </a:r>
            <a:r>
              <a:rPr lang="hu-HU" sz="2200" dirty="0" err="1" smtClean="0">
                <a:latin typeface="Century Schoolbook" pitchFamily="18" charset="0"/>
              </a:rPr>
              <a:t>kitozán</a:t>
            </a:r>
            <a:r>
              <a:rPr lang="hu-HU" sz="2200" dirty="0" smtClean="0">
                <a:latin typeface="Century Schoolbook" pitchFamily="18" charset="0"/>
              </a:rPr>
              <a:t>, kollagén, </a:t>
            </a:r>
            <a:r>
              <a:rPr lang="hu-HU" sz="2200" dirty="0" err="1" smtClean="0">
                <a:latin typeface="Century Schoolbook" pitchFamily="18" charset="0"/>
              </a:rPr>
              <a:t>poliakrilamid</a:t>
            </a:r>
            <a:r>
              <a:rPr lang="hu-HU" sz="2200" dirty="0" smtClean="0">
                <a:latin typeface="Century Schoolbook" pitchFamily="18" charset="0"/>
              </a:rPr>
              <a:t>, </a:t>
            </a:r>
            <a:r>
              <a:rPr lang="hu-HU" sz="2200" dirty="0" err="1" smtClean="0">
                <a:latin typeface="Century Schoolbook" pitchFamily="18" charset="0"/>
              </a:rPr>
              <a:t>polivinilalkohol</a:t>
            </a:r>
            <a:r>
              <a:rPr lang="hu-HU" sz="2200" dirty="0" smtClean="0">
                <a:latin typeface="Century Schoolbook" pitchFamily="18" charset="0"/>
              </a:rPr>
              <a:t>, </a:t>
            </a:r>
            <a:r>
              <a:rPr lang="hu-HU" sz="2200" dirty="0" err="1" smtClean="0">
                <a:latin typeface="Century Schoolbook" pitchFamily="18" charset="0"/>
              </a:rPr>
              <a:t>poli</a:t>
            </a:r>
            <a:r>
              <a:rPr lang="hu-HU" sz="2200" dirty="0" smtClean="0">
                <a:latin typeface="Century Schoolbook" pitchFamily="18" charset="0"/>
              </a:rPr>
              <a:t>(</a:t>
            </a:r>
            <a:r>
              <a:rPr lang="hu-HU" sz="2200" dirty="0" err="1" smtClean="0">
                <a:latin typeface="Century Schoolbook" pitchFamily="18" charset="0"/>
              </a:rPr>
              <a:t>etilénglikol</a:t>
            </a:r>
            <a:r>
              <a:rPr lang="hu-HU" sz="2200" dirty="0" smtClean="0">
                <a:latin typeface="Century Schoolbook" pitchFamily="18" charset="0"/>
              </a:rPr>
              <a:t>), poliuretán.</a:t>
            </a:r>
          </a:p>
          <a:p>
            <a:r>
              <a:rPr lang="hu-HU" sz="2200" dirty="0" smtClean="0">
                <a:latin typeface="Century Schoolbook" pitchFamily="18" charset="0"/>
              </a:rPr>
              <a:t>Előny:  bármely enzim esetén , illetve életképes sejtek esetén is jól</a:t>
            </a:r>
          </a:p>
          <a:p>
            <a:pPr marL="972000">
              <a:spcAft>
                <a:spcPts val="1200"/>
              </a:spcAft>
            </a:pPr>
            <a:r>
              <a:rPr lang="hu-HU" sz="2200" dirty="0" smtClean="0">
                <a:latin typeface="Century Schoolbook" pitchFamily="18" charset="0"/>
              </a:rPr>
              <a:t>alkalmazható</a:t>
            </a:r>
          </a:p>
          <a:p>
            <a:pPr indent="-324000"/>
            <a:r>
              <a:rPr lang="hu-HU" sz="2200" dirty="0" smtClean="0">
                <a:latin typeface="Century Schoolbook" pitchFamily="18" charset="0"/>
              </a:rPr>
              <a:t>Hátrány: −  diffúziós ellenállás megnő</a:t>
            </a:r>
          </a:p>
          <a:p>
            <a:pPr marL="1584000" indent="-342000">
              <a:buFont typeface="Century Schoolbook" pitchFamily="18" charset="0"/>
              <a:buChar char="−"/>
            </a:pPr>
            <a:r>
              <a:rPr lang="hu-HU" sz="2200" dirty="0" smtClean="0">
                <a:latin typeface="Century Schoolbook" pitchFamily="18" charset="0"/>
              </a:rPr>
              <a:t>érzékenység csökken</a:t>
            </a:r>
          </a:p>
          <a:p>
            <a:pPr marL="1584000" indent="-342000">
              <a:buFont typeface="Century Schoolbook" pitchFamily="18" charset="0"/>
              <a:buChar char="−"/>
            </a:pPr>
            <a:r>
              <a:rPr lang="hu-HU" sz="2200" dirty="0" smtClean="0">
                <a:latin typeface="Century Schoolbook" pitchFamily="18" charset="0"/>
              </a:rPr>
              <a:t>detektálási határ nő</a:t>
            </a:r>
          </a:p>
          <a:p>
            <a:pPr marL="1584000" indent="-342000">
              <a:buFont typeface="Century Schoolbook" pitchFamily="18" charset="0"/>
              <a:buChar char="−"/>
            </a:pPr>
            <a:r>
              <a:rPr lang="hu-HU" sz="2200" dirty="0" smtClean="0">
                <a:latin typeface="Century Schoolbook" pitchFamily="18" charset="0"/>
              </a:rPr>
              <a:t>enzimaktivitás-vesztés (pórusméret eloszlás)</a:t>
            </a:r>
          </a:p>
          <a:p>
            <a:pPr marL="1584000" indent="-342000">
              <a:spcAft>
                <a:spcPts val="1200"/>
              </a:spcAft>
              <a:buFont typeface="Century Schoolbook" pitchFamily="18" charset="0"/>
              <a:buChar char="−"/>
            </a:pPr>
            <a:r>
              <a:rPr lang="hu-HU" sz="2200" dirty="0" err="1" smtClean="0">
                <a:latin typeface="Century Schoolbook" pitchFamily="18" charset="0"/>
              </a:rPr>
              <a:t>ionerősségfüggő</a:t>
            </a:r>
            <a:r>
              <a:rPr lang="hu-HU" sz="2200" dirty="0" smtClean="0">
                <a:latin typeface="Century Schoolbook" pitchFamily="18" charset="0"/>
              </a:rPr>
              <a:t> a polimer duzzadása/zsugorodása</a:t>
            </a:r>
          </a:p>
          <a:p>
            <a:pPr indent="-324000"/>
            <a:r>
              <a:rPr lang="hu-HU" sz="2200" dirty="0" smtClean="0">
                <a:latin typeface="Century Schoolbook" pitchFamily="18" charset="0"/>
              </a:rPr>
              <a:t>Egyszerűbb megoldás: vékony </a:t>
            </a:r>
            <a:r>
              <a:rPr lang="hu-HU" sz="2200" dirty="0" err="1" smtClean="0">
                <a:latin typeface="Century Schoolbook" pitchFamily="18" charset="0"/>
              </a:rPr>
              <a:t>szemipermeábilis</a:t>
            </a:r>
            <a:r>
              <a:rPr lang="hu-HU" sz="2200" dirty="0" smtClean="0">
                <a:latin typeface="Century Schoolbook" pitchFamily="18" charset="0"/>
              </a:rPr>
              <a:t> membránnal az elektród felületéhez közel tartva (dialízis membrán, szűrőmembrán).</a:t>
            </a:r>
            <a:endParaRPr lang="hu-HU" sz="2200" dirty="0">
              <a:latin typeface="Century Schoolbook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AC34-E04F-4DF9-B47D-DCD233611D5B}" type="slidenum">
              <a:rPr lang="hu-HU" sz="2400" smtClean="0"/>
              <a:pPr/>
              <a:t>16</a:t>
            </a:fld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85688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hu-H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Adszorpció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323528" y="980728"/>
            <a:ext cx="849694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hu-HU" sz="2200" dirty="0" smtClean="0">
                <a:latin typeface="Century Schoolbook" pitchFamily="18" charset="0"/>
              </a:rPr>
              <a:t>Előnyök: −  nem igényel reagens hozzáadást</a:t>
            </a:r>
          </a:p>
          <a:p>
            <a:pPr marL="1512000" indent="-324000">
              <a:lnSpc>
                <a:spcPct val="125000"/>
              </a:lnSpc>
              <a:buFont typeface="Century Schoolbook" pitchFamily="18" charset="0"/>
              <a:buChar char="−"/>
            </a:pPr>
            <a:r>
              <a:rPr lang="hu-HU" sz="2200" dirty="0" smtClean="0">
                <a:latin typeface="Century Schoolbook" pitchFamily="18" charset="0"/>
              </a:rPr>
              <a:t>felületek minimális aktiválást igényelnek</a:t>
            </a:r>
          </a:p>
          <a:p>
            <a:pPr marL="1512000" indent="-324000">
              <a:lnSpc>
                <a:spcPct val="125000"/>
              </a:lnSpc>
              <a:spcAft>
                <a:spcPts val="1200"/>
              </a:spcAft>
              <a:buFont typeface="Century Schoolbook" pitchFamily="18" charset="0"/>
              <a:buChar char="−"/>
            </a:pPr>
            <a:r>
              <a:rPr lang="hu-HU" sz="2200" dirty="0" smtClean="0">
                <a:latin typeface="Century Schoolbook" pitchFamily="18" charset="0"/>
              </a:rPr>
              <a:t>nincs kovalens kötés a biológiai anyag és a felület között → natív szerkezet megőrizhető, életképes sejtet kevésbé zavarja</a:t>
            </a:r>
          </a:p>
          <a:p>
            <a:pPr indent="-324000">
              <a:lnSpc>
                <a:spcPct val="125000"/>
              </a:lnSpc>
            </a:pPr>
            <a:r>
              <a:rPr lang="hu-HU" sz="2200" dirty="0" smtClean="0">
                <a:latin typeface="Century Schoolbook" pitchFamily="18" charset="0"/>
              </a:rPr>
              <a:t>Hátrányok:  −  gyenge kölcsönhatások (ionos, poláris, hidrofób,</a:t>
            </a:r>
          </a:p>
          <a:p>
            <a:pPr marL="2268000" indent="-324000">
              <a:lnSpc>
                <a:spcPct val="125000"/>
              </a:lnSpc>
            </a:pPr>
            <a:r>
              <a:rPr lang="hu-HU" sz="2200" dirty="0" smtClean="0">
                <a:latin typeface="Century Schoolbook" pitchFamily="18" charset="0"/>
              </a:rPr>
              <a:t>hidrogén-híd)</a:t>
            </a:r>
          </a:p>
          <a:p>
            <a:pPr marL="1944000" indent="-324000">
              <a:lnSpc>
                <a:spcPct val="125000"/>
              </a:lnSpc>
              <a:buFont typeface="Century Schoolbook" pitchFamily="18" charset="0"/>
              <a:buChar char="−"/>
            </a:pPr>
            <a:r>
              <a:rPr lang="hu-HU" sz="2200" dirty="0" smtClean="0">
                <a:latin typeface="Century Schoolbook" pitchFamily="18" charset="0"/>
              </a:rPr>
              <a:t>környezeti tényezőkre (pH, T, ionerősség,) érzékenység</a:t>
            </a:r>
          </a:p>
          <a:p>
            <a:pPr marL="1944000" indent="-324000">
              <a:lnSpc>
                <a:spcPct val="125000"/>
              </a:lnSpc>
              <a:spcAft>
                <a:spcPts val="1200"/>
              </a:spcAft>
              <a:buFont typeface="Century Schoolbook" pitchFamily="18" charset="0"/>
              <a:buChar char="−"/>
            </a:pPr>
            <a:r>
              <a:rPr lang="hu-HU" sz="2200" dirty="0" smtClean="0">
                <a:latin typeface="Century Schoolbook" pitchFamily="18" charset="0"/>
              </a:rPr>
              <a:t>reverzibilis  → stabilitási problémák</a:t>
            </a:r>
          </a:p>
          <a:p>
            <a:pPr indent="-324000">
              <a:lnSpc>
                <a:spcPct val="125000"/>
              </a:lnSpc>
            </a:pPr>
            <a:r>
              <a:rPr lang="hu-HU" sz="2200" dirty="0" smtClean="0">
                <a:latin typeface="Century Schoolbook" pitchFamily="18" charset="0"/>
              </a:rPr>
              <a:t>       → Egyszerűsége miatt gyakran alkalmazott, egyszer</a:t>
            </a:r>
          </a:p>
          <a:p>
            <a:pPr marL="1260000" indent="-324000">
              <a:lnSpc>
                <a:spcPct val="125000"/>
              </a:lnSpc>
            </a:pPr>
            <a:r>
              <a:rPr lang="hu-HU" sz="2200" dirty="0" smtClean="0">
                <a:latin typeface="Century Schoolbook" pitchFamily="18" charset="0"/>
              </a:rPr>
              <a:t>használatos </a:t>
            </a:r>
            <a:r>
              <a:rPr lang="hu-HU" sz="2200" dirty="0" err="1" smtClean="0">
                <a:latin typeface="Century Schoolbook" pitchFamily="18" charset="0"/>
              </a:rPr>
              <a:t>bioszenzoroknál</a:t>
            </a:r>
            <a:r>
              <a:rPr lang="hu-HU" sz="2200" dirty="0" smtClean="0">
                <a:latin typeface="Century Schoolbook" pitchFamily="18" charset="0"/>
              </a:rPr>
              <a:t> gazdaságos.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AC34-E04F-4DF9-B47D-DCD233611D5B}" type="slidenum">
              <a:rPr lang="hu-HU" sz="2400" smtClean="0"/>
              <a:pPr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7199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hu-H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Kovalens kötéssel I.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323528" y="1052736"/>
            <a:ext cx="8496944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hu-HU" sz="2200" dirty="0" smtClean="0">
                <a:latin typeface="Century Schoolbook" pitchFamily="18" charset="0"/>
              </a:rPr>
              <a:t>Irreverzibilis, stabil módszer → elsőrendű kötés.</a:t>
            </a:r>
          </a:p>
          <a:p>
            <a:pPr>
              <a:lnSpc>
                <a:spcPct val="125000"/>
              </a:lnSpc>
            </a:pPr>
            <a:r>
              <a:rPr lang="hu-HU" sz="2200" dirty="0" smtClean="0">
                <a:latin typeface="Century Schoolbook" pitchFamily="18" charset="0"/>
              </a:rPr>
              <a:t>Kétlépéses folyamat: 1.  felület aktiválása</a:t>
            </a:r>
          </a:p>
          <a:p>
            <a:pPr marL="2772000">
              <a:lnSpc>
                <a:spcPct val="125000"/>
              </a:lnSpc>
            </a:pPr>
            <a:r>
              <a:rPr lang="hu-HU" sz="2200" dirty="0" smtClean="0">
                <a:latin typeface="Century Schoolbook" pitchFamily="18" charset="0"/>
              </a:rPr>
              <a:t>2.  aktivált felületre rögzítés</a:t>
            </a:r>
            <a:endParaRPr lang="hu-HU" sz="2200" dirty="0">
              <a:latin typeface="Century Schoolbook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52061" y="2426053"/>
            <a:ext cx="8496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u="dashLong" dirty="0" smtClean="0">
                <a:latin typeface="Century Schoolbook" pitchFamily="18" charset="0"/>
              </a:rPr>
              <a:t>I.  Rögzítés fémelektródra</a:t>
            </a:r>
            <a:endParaRPr lang="hu-HU" sz="2200" u="dashLong" dirty="0">
              <a:latin typeface="Century Schoolbook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95536" y="2865853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>
                <a:latin typeface="Century Schoolbook" pitchFamily="18" charset="0"/>
              </a:rPr>
              <a:t>Önmagában a fémfelület nem aktív → pl. </a:t>
            </a:r>
            <a:r>
              <a:rPr lang="hu-HU" sz="2200" dirty="0" err="1" smtClean="0">
                <a:latin typeface="Century Schoolbook" pitchFamily="18" charset="0"/>
              </a:rPr>
              <a:t>propil-amino-szilánnal</a:t>
            </a:r>
            <a:r>
              <a:rPr lang="hu-HU" sz="2200" dirty="0" smtClean="0">
                <a:latin typeface="Century Schoolbook" pitchFamily="18" charset="0"/>
              </a:rPr>
              <a:t> aktiválás [(CH</a:t>
            </a:r>
            <a:r>
              <a:rPr lang="hu-HU" sz="2200" baseline="-25000" dirty="0" smtClean="0">
                <a:latin typeface="Century Schoolbook" pitchFamily="18" charset="0"/>
              </a:rPr>
              <a:t>3</a:t>
            </a:r>
            <a:r>
              <a:rPr lang="hu-HU" sz="2200" dirty="0" smtClean="0">
                <a:latin typeface="Century Schoolbook" pitchFamily="18" charset="0"/>
              </a:rPr>
              <a:t>CH</a:t>
            </a:r>
            <a:r>
              <a:rPr lang="hu-HU" sz="2200" baseline="-25000" dirty="0" smtClean="0">
                <a:latin typeface="Century Schoolbook" pitchFamily="18" charset="0"/>
              </a:rPr>
              <a:t>2</a:t>
            </a:r>
            <a:r>
              <a:rPr lang="hu-HU" sz="2200" dirty="0" smtClean="0">
                <a:latin typeface="Century Schoolbook" pitchFamily="18" charset="0"/>
              </a:rPr>
              <a:t> O)</a:t>
            </a:r>
            <a:r>
              <a:rPr lang="hu-HU" sz="2200" baseline="-25000" dirty="0" smtClean="0">
                <a:latin typeface="Century Schoolbook" pitchFamily="18" charset="0"/>
              </a:rPr>
              <a:t>3</a:t>
            </a:r>
            <a:r>
              <a:rPr lang="hu-HU" sz="2200" dirty="0" smtClean="0">
                <a:latin typeface="Century Schoolbook" pitchFamily="18" charset="0"/>
              </a:rPr>
              <a:t>Si(CH</a:t>
            </a:r>
            <a:r>
              <a:rPr lang="hu-HU" sz="2200" baseline="-25000" dirty="0" smtClean="0">
                <a:latin typeface="Century Schoolbook" pitchFamily="18" charset="0"/>
              </a:rPr>
              <a:t>2</a:t>
            </a:r>
            <a:r>
              <a:rPr lang="hu-HU" sz="2200" dirty="0" smtClean="0">
                <a:latin typeface="Century Schoolbook" pitchFamily="18" charset="0"/>
              </a:rPr>
              <a:t>)</a:t>
            </a:r>
            <a:r>
              <a:rPr lang="hu-HU" sz="2200" baseline="-25000" dirty="0" smtClean="0">
                <a:latin typeface="Century Schoolbook" pitchFamily="18" charset="0"/>
              </a:rPr>
              <a:t>3</a:t>
            </a:r>
            <a:r>
              <a:rPr lang="hu-HU" sz="2200" dirty="0" smtClean="0">
                <a:latin typeface="Century Schoolbook" pitchFamily="18" charset="0"/>
              </a:rPr>
              <a:t>NH</a:t>
            </a:r>
            <a:r>
              <a:rPr lang="hu-HU" sz="2200" baseline="-25000" dirty="0" smtClean="0">
                <a:latin typeface="Century Schoolbook" pitchFamily="18" charset="0"/>
              </a:rPr>
              <a:t>2</a:t>
            </a:r>
            <a:r>
              <a:rPr lang="hu-HU" sz="2200" dirty="0" smtClean="0">
                <a:latin typeface="Century Schoolbook" pitchFamily="18" charset="0"/>
              </a:rPr>
              <a:t>] → </a:t>
            </a:r>
            <a:r>
              <a:rPr lang="hu-HU" sz="2200" dirty="0" err="1" smtClean="0">
                <a:latin typeface="Century Schoolbook" pitchFamily="18" charset="0"/>
              </a:rPr>
              <a:t>amino-csoporton</a:t>
            </a:r>
            <a:r>
              <a:rPr lang="hu-HU" sz="2200" dirty="0" smtClean="0">
                <a:latin typeface="Century Schoolbook" pitchFamily="18" charset="0"/>
              </a:rPr>
              <a:t> keresztül fehérjével amid-kötés.</a:t>
            </a:r>
            <a:endParaRPr lang="hu-HU" sz="2200" dirty="0">
              <a:latin typeface="Century Schoolbook" pitchFamily="18" charset="0"/>
            </a:endParaRPr>
          </a:p>
        </p:txBody>
      </p:sp>
      <p:pic>
        <p:nvPicPr>
          <p:cNvPr id="6" name="Kép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750"/>
          <a:stretch>
            <a:fillRect/>
          </a:stretch>
        </p:blipFill>
        <p:spPr bwMode="auto">
          <a:xfrm>
            <a:off x="719931" y="3973849"/>
            <a:ext cx="770413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747670" y="5113674"/>
            <a:ext cx="770572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AC34-E04F-4DF9-B47D-DCD233611D5B}" type="slidenum">
              <a:rPr lang="hu-HU" sz="2400" smtClean="0"/>
              <a:pPr/>
              <a:t>18</a:t>
            </a:fld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6890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hu-H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Kovalens kötéssel </a:t>
            </a:r>
            <a:r>
              <a:rPr lang="hu-H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II.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431540" y="980728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u="dashLong" dirty="0" smtClean="0">
                <a:latin typeface="Century Schoolbook" pitchFamily="18" charset="0"/>
              </a:rPr>
              <a:t>II.  Rögzítés szén-elektródhoz</a:t>
            </a:r>
            <a:endParaRPr lang="hu-HU" sz="2200" u="dashLong" dirty="0">
              <a:latin typeface="Century Schoolbook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77534" y="1471264"/>
            <a:ext cx="83889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200" dirty="0" smtClean="0">
                <a:latin typeface="Century Schoolbook" pitchFamily="18" charset="0"/>
              </a:rPr>
              <a:t>Grafit lemezes szerkezetű → sík szélei alkalmasak kémiai kötés és módosítás kialakítására.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200" dirty="0" err="1" smtClean="0">
                <a:latin typeface="Century Schoolbook" pitchFamily="18" charset="0"/>
              </a:rPr>
              <a:t>Hidroxil-csoportok</a:t>
            </a:r>
            <a:r>
              <a:rPr lang="hu-HU" sz="2200" dirty="0" smtClean="0">
                <a:latin typeface="Century Schoolbook" pitchFamily="18" charset="0"/>
              </a:rPr>
              <a:t> kezelése pl. </a:t>
            </a:r>
            <a:r>
              <a:rPr lang="hu-HU" sz="2200" dirty="0" err="1" smtClean="0">
                <a:latin typeface="Century Schoolbook" pitchFamily="18" charset="0"/>
              </a:rPr>
              <a:t>cianur-kloriddal</a:t>
            </a:r>
            <a:r>
              <a:rPr lang="hu-HU" sz="2200" dirty="0" smtClean="0">
                <a:latin typeface="Century Schoolbook" pitchFamily="18" charset="0"/>
              </a:rPr>
              <a:t> (</a:t>
            </a:r>
            <a:r>
              <a:rPr lang="hu-HU" sz="2200" dirty="0" err="1" smtClean="0">
                <a:latin typeface="Century Schoolbook" pitchFamily="18" charset="0"/>
              </a:rPr>
              <a:t>triklór-</a:t>
            </a:r>
            <a:r>
              <a:rPr lang="hu-HU" sz="2200" i="1" dirty="0" err="1" smtClean="0">
                <a:latin typeface="Century Schoolbook" pitchFamily="18" charset="0"/>
              </a:rPr>
              <a:t>s</a:t>
            </a:r>
            <a:r>
              <a:rPr lang="hu-HU" sz="2200" dirty="0" err="1" smtClean="0">
                <a:latin typeface="Century Schoolbook" pitchFamily="18" charset="0"/>
              </a:rPr>
              <a:t>-triazine</a:t>
            </a:r>
            <a:r>
              <a:rPr lang="hu-HU" sz="2200" dirty="0" smtClean="0">
                <a:latin typeface="Century Schoolbook" pitchFamily="18" charset="0"/>
              </a:rPr>
              <a:t>/2,4,6-triklór-1,3,5-triazin) → kémiailag és elektrokémiailag stabil kötés szerves oldószerben és vizes oldatban.</a:t>
            </a:r>
            <a:endParaRPr lang="hu-HU" sz="2200" dirty="0">
              <a:latin typeface="Century Schoolbook" pitchFamily="18" charset="0"/>
            </a:endParaRPr>
          </a:p>
        </p:txBody>
      </p:sp>
      <p:pic>
        <p:nvPicPr>
          <p:cNvPr id="5" name="Kép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3573016"/>
            <a:ext cx="73469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AC34-E04F-4DF9-B47D-DCD233611D5B}" type="slidenum">
              <a:rPr lang="hu-HU" sz="2400" smtClean="0"/>
              <a:pPr/>
              <a:t>19</a:t>
            </a:fld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93147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95" b="89979" l="6090" r="92949">
                        <a14:foregroundMark x1="19551" y1="16844" x2="19551" y2="16844"/>
                        <a14:foregroundMark x1="24679" y1="17910" x2="24679" y2="17910"/>
                        <a14:foregroundMark x1="32692" y1="28998" x2="32692" y2="28998"/>
                        <a14:foregroundMark x1="32372" y1="26013" x2="32372" y2="26013"/>
                        <a14:foregroundMark x1="30769" y1="17697" x2="30769" y2="17697"/>
                        <a14:foregroundMark x1="31410" y1="14712" x2="31410" y2="14712"/>
                        <a14:foregroundMark x1="33333" y1="20256" x2="33333" y2="20256"/>
                        <a14:foregroundMark x1="23718" y1="15139" x2="23718" y2="15139"/>
                        <a14:foregroundMark x1="25641" y1="13433" x2="25641" y2="13433"/>
                        <a14:foregroundMark x1="28526" y1="15991" x2="28526" y2="15991"/>
                        <a14:foregroundMark x1="19231" y1="15778" x2="19231" y2="15778"/>
                        <a14:foregroundMark x1="18590" y1="13859" x2="17308" y2="14286"/>
                        <a14:foregroundMark x1="14744" y1="14286" x2="14744" y2="14286"/>
                        <a14:foregroundMark x1="13462" y1="16418" x2="13462" y2="16418"/>
                        <a14:foregroundMark x1="13141" y1="15352" x2="13141" y2="15352"/>
                        <a14:foregroundMark x1="11859" y1="13006" x2="11859" y2="13006"/>
                        <a14:foregroundMark x1="10577" y1="13006" x2="10577" y2="13006"/>
                        <a14:foregroundMark x1="32692" y1="36034" x2="32692" y2="36034"/>
                        <a14:foregroundMark x1="25962" y1="29211" x2="25962" y2="29211"/>
                        <a14:foregroundMark x1="30769" y1="33689" x2="30769" y2="33689"/>
                        <a14:foregroundMark x1="24679" y1="36034" x2="24679" y2="36034"/>
                        <a14:foregroundMark x1="36218" y1="34328" x2="36218" y2="34328"/>
                        <a14:foregroundMark x1="32372" y1="31557" x2="32372" y2="31557"/>
                        <a14:foregroundMark x1="33333" y1="29851" x2="34615" y2="29638"/>
                        <a14:foregroundMark x1="34295" y1="30064" x2="33333" y2="27932"/>
                        <a14:foregroundMark x1="34295" y1="13006" x2="34295" y2="13006"/>
                        <a14:foregroundMark x1="33333" y1="16418" x2="33333" y2="16418"/>
                        <a14:foregroundMark x1="34936" y1="18763" x2="34936" y2="18763"/>
                        <a14:foregroundMark x1="33974" y1="22175" x2="33974" y2="22175"/>
                        <a14:foregroundMark x1="35897" y1="25160" x2="34936" y2="24307"/>
                        <a14:foregroundMark x1="35577" y1="26226" x2="35577" y2="26226"/>
                        <a14:foregroundMark x1="36538" y1="32623" x2="36538" y2="32623"/>
                        <a14:foregroundMark x1="87179" y1="39019" x2="87179" y2="39019"/>
                        <a14:foregroundMark x1="82372" y1="35181" x2="82372" y2="35181"/>
                        <a14:foregroundMark x1="85577" y1="36034" x2="85577" y2="36034"/>
                        <a14:foregroundMark x1="19872" y1="62900" x2="19872" y2="62900"/>
                        <a14:foregroundMark x1="21474" y1="65885" x2="21474" y2="65885"/>
                        <a14:foregroundMark x1="8654" y1="65672" x2="8654" y2="65672"/>
                        <a14:foregroundMark x1="9615" y1="69296" x2="9615" y2="69296"/>
                        <a14:foregroundMark x1="7051" y1="63113" x2="10577" y2="70789"/>
                        <a14:foregroundMark x1="8333" y1="63113" x2="16987" y2="67591"/>
                        <a14:foregroundMark x1="10256" y1="56716" x2="29808" y2="64392"/>
                        <a14:foregroundMark x1="7051" y1="11087" x2="40064" y2="40938"/>
                        <a14:foregroundMark x1="36218" y1="13859" x2="40064" y2="40938"/>
                        <a14:foregroundMark x1="71474" y1="33689" x2="90705" y2="35608"/>
                        <a14:foregroundMark x1="74038" y1="32623" x2="88782" y2="33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3312">
            <a:off x="6348309" y="818404"/>
            <a:ext cx="2340000" cy="3384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78550" cy="1143000"/>
          </a:xfrm>
        </p:spPr>
        <p:txBody>
          <a:bodyPr/>
          <a:lstStyle/>
          <a:p>
            <a:r>
              <a:rPr lang="hu-H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Ki találkozott már </a:t>
            </a:r>
            <a:r>
              <a:rPr lang="hu-HU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bioszenzorral</a:t>
            </a:r>
            <a:r>
              <a:rPr lang="hu-H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?</a:t>
            </a:r>
            <a:endParaRPr lang="hu-HU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244716" y="1052736"/>
            <a:ext cx="8712968" cy="4904484"/>
            <a:chOff x="244716" y="476672"/>
            <a:chExt cx="8712968" cy="4904484"/>
          </a:xfrm>
        </p:grpSpPr>
        <p:sp>
          <p:nvSpPr>
            <p:cNvPr id="3" name="Szövegdoboz 2"/>
            <p:cNvSpPr txBox="1"/>
            <p:nvPr/>
          </p:nvSpPr>
          <p:spPr>
            <a:xfrm>
              <a:off x="244716" y="476672"/>
              <a:ext cx="8712968" cy="4904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hu-HU" sz="2200" dirty="0" smtClean="0">
                  <a:latin typeface="Century Schoolbook" pitchFamily="18" charset="0"/>
                </a:rPr>
                <a:t>Mindenki valószínűleg → vércukorszint-mérő</a:t>
              </a:r>
            </a:p>
            <a:p>
              <a:pPr marL="342900" indent="-342900">
                <a:lnSpc>
                  <a:spcPct val="150000"/>
                </a:lnSpc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hu-HU" sz="2200" dirty="0" smtClean="0">
                  <a:latin typeface="Century Schoolbook" pitchFamily="18" charset="0"/>
                </a:rPr>
                <a:t>Alkalmazási területek: </a:t>
              </a:r>
            </a:p>
            <a:p>
              <a:pPr marL="1080000" indent="-342900">
                <a:lnSpc>
                  <a:spcPct val="150000"/>
                </a:lnSpc>
                <a:spcAft>
                  <a:spcPts val="1200"/>
                </a:spcAft>
                <a:buFont typeface="Cambria Math" pitchFamily="18" charset="0"/>
                <a:buChar char="‒"/>
              </a:pPr>
              <a:r>
                <a:rPr lang="hu-HU" sz="2200" dirty="0" smtClean="0">
                  <a:latin typeface="Century Schoolbook" pitchFamily="18" charset="0"/>
                </a:rPr>
                <a:t>Egészségügy</a:t>
              </a:r>
            </a:p>
            <a:p>
              <a:pPr marL="1080000" indent="-342900">
                <a:lnSpc>
                  <a:spcPct val="150000"/>
                </a:lnSpc>
                <a:spcAft>
                  <a:spcPts val="1200"/>
                </a:spcAft>
                <a:buFont typeface="Cambria Math" pitchFamily="18" charset="0"/>
                <a:buChar char="‒"/>
              </a:pPr>
              <a:r>
                <a:rPr lang="hu-HU" sz="2200" dirty="0" smtClean="0">
                  <a:latin typeface="Century Schoolbook" pitchFamily="18" charset="0"/>
                </a:rPr>
                <a:t>Élelmiszeranalízis</a:t>
              </a:r>
            </a:p>
            <a:p>
              <a:pPr marL="1080000" indent="-342900">
                <a:lnSpc>
                  <a:spcPct val="150000"/>
                </a:lnSpc>
                <a:spcAft>
                  <a:spcPts val="1200"/>
                </a:spcAft>
                <a:buFont typeface="Cambria Math" pitchFamily="18" charset="0"/>
                <a:buChar char="‒"/>
              </a:pPr>
              <a:r>
                <a:rPr lang="hu-HU" sz="2200" dirty="0" smtClean="0">
                  <a:latin typeface="Century Schoolbook" pitchFamily="18" charset="0"/>
                </a:rPr>
                <a:t>Környezeti analízis</a:t>
              </a:r>
            </a:p>
            <a:p>
              <a:pPr marL="1080000" indent="-342900">
                <a:lnSpc>
                  <a:spcPct val="150000"/>
                </a:lnSpc>
                <a:spcAft>
                  <a:spcPts val="1200"/>
                </a:spcAft>
                <a:buFont typeface="Cambria Math" pitchFamily="18" charset="0"/>
                <a:buChar char="‒"/>
              </a:pPr>
              <a:r>
                <a:rPr lang="hu-HU" sz="24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itchFamily="18" charset="0"/>
                </a:rPr>
                <a:t>Fermentáció követése: </a:t>
              </a:r>
              <a:r>
                <a:rPr lang="hu-HU" sz="2200" dirty="0" smtClean="0">
                  <a:latin typeface="Century Schoolbook" pitchFamily="18" charset="0"/>
                </a:rPr>
                <a:t>oldott oxigénszint, keletkező szén-dioxid, pH, etanol és glükóz mérése, metanol meghatározása</a:t>
              </a:r>
            </a:p>
          </p:txBody>
        </p:sp>
        <p:sp>
          <p:nvSpPr>
            <p:cNvPr id="5" name="Ellipszis 4"/>
            <p:cNvSpPr/>
            <p:nvPr/>
          </p:nvSpPr>
          <p:spPr>
            <a:xfrm>
              <a:off x="1324202" y="3852096"/>
              <a:ext cx="3283802" cy="612068"/>
            </a:xfrm>
            <a:prstGeom prst="ellips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AC34-E04F-4DF9-B47D-DCD233611D5B}" type="slidenum">
              <a:rPr lang="hu-HU" sz="2400" smtClean="0"/>
              <a:pPr/>
              <a:t>2</a:t>
            </a:fld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73929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hu-H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Elektrokémiai polimerizációval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AC34-E04F-4DF9-B47D-DCD233611D5B}" type="slidenum">
              <a:rPr lang="hu-HU" sz="2400" smtClean="0"/>
              <a:pPr/>
              <a:t>20</a:t>
            </a:fld>
            <a:endParaRPr lang="hu-HU" dirty="0"/>
          </a:p>
        </p:txBody>
      </p:sp>
      <p:pic>
        <p:nvPicPr>
          <p:cNvPr id="4" name="Tartalom hely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737" b="93526" l="10000" r="90000">
                        <a14:foregroundMark x1="11027" y1="43627" x2="88520" y2="87255"/>
                        <a14:foregroundMark x1="89124" y1="43137" x2="12236" y2="79902"/>
                        <a14:foregroundMark x1="40785" y1="43627" x2="78852" y2="45098"/>
                        <a14:foregroundMark x1="87764" y1="50980" x2="88218" y2="80392"/>
                        <a14:foregroundMark x1="10272" y1="49510" x2="11027" y2="872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263"/>
          <a:stretch>
            <a:fillRect/>
          </a:stretch>
        </p:blipFill>
        <p:spPr>
          <a:xfrm>
            <a:off x="420688" y="1125538"/>
            <a:ext cx="8302625" cy="165576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20688" y="2996952"/>
            <a:ext cx="830262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hu-HU" sz="2200" dirty="0" smtClean="0">
                <a:latin typeface="Century Schoolbook" pitchFamily="18" charset="0"/>
              </a:rPr>
              <a:t>Elektrokémiai </a:t>
            </a:r>
            <a:r>
              <a:rPr lang="hu-HU" sz="2200" dirty="0" err="1" smtClean="0">
                <a:latin typeface="Century Schoolbook" pitchFamily="18" charset="0"/>
              </a:rPr>
              <a:t>iniciáció</a:t>
            </a:r>
            <a:r>
              <a:rPr lang="hu-HU" sz="2200" dirty="0" smtClean="0">
                <a:latin typeface="Century Schoolbook" pitchFamily="18" charset="0"/>
              </a:rPr>
              <a:t> → enzimmolekulát „csapdába ejti” a növekvő mátrix (</a:t>
            </a:r>
            <a:r>
              <a:rPr lang="hu-HU" sz="2200" dirty="0" err="1" smtClean="0">
                <a:latin typeface="Century Schoolbook" pitchFamily="18" charset="0"/>
              </a:rPr>
              <a:t>polimernövekedés</a:t>
            </a:r>
            <a:r>
              <a:rPr lang="hu-HU" sz="2200" dirty="0" smtClean="0">
                <a:latin typeface="Century Schoolbook" pitchFamily="18" charset="0"/>
              </a:rPr>
              <a:t> szabályzása).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hu-HU" sz="2200" dirty="0" err="1" smtClean="0">
                <a:latin typeface="Century Schoolbook" pitchFamily="18" charset="0"/>
              </a:rPr>
              <a:t>Polimertípusok</a:t>
            </a:r>
            <a:r>
              <a:rPr lang="hu-HU" sz="2200" dirty="0" smtClean="0">
                <a:latin typeface="Century Schoolbook" pitchFamily="18" charset="0"/>
              </a:rPr>
              <a:t>: </a:t>
            </a:r>
            <a:r>
              <a:rPr lang="hu-HU" sz="2200" dirty="0" err="1" smtClean="0">
                <a:latin typeface="Century Schoolbook" pitchFamily="18" charset="0"/>
              </a:rPr>
              <a:t>polianilin</a:t>
            </a:r>
            <a:r>
              <a:rPr lang="hu-HU" sz="2200" dirty="0" smtClean="0">
                <a:latin typeface="Century Schoolbook" pitchFamily="18" charset="0"/>
              </a:rPr>
              <a:t>, </a:t>
            </a:r>
            <a:r>
              <a:rPr lang="hu-HU" sz="2200" dirty="0" err="1" smtClean="0">
                <a:latin typeface="Century Schoolbook" pitchFamily="18" charset="0"/>
              </a:rPr>
              <a:t>polifenolok</a:t>
            </a:r>
            <a:r>
              <a:rPr lang="hu-HU" sz="2200" dirty="0" smtClean="0">
                <a:latin typeface="Century Schoolbook" pitchFamily="18" charset="0"/>
              </a:rPr>
              <a:t>, </a:t>
            </a:r>
            <a:r>
              <a:rPr lang="hu-HU" sz="2200" dirty="0" err="1" smtClean="0">
                <a:latin typeface="Century Schoolbook" pitchFamily="18" charset="0"/>
              </a:rPr>
              <a:t>polipiridin</a:t>
            </a:r>
            <a:r>
              <a:rPr lang="hu-HU" sz="2200" dirty="0" smtClean="0">
                <a:latin typeface="Century Schoolbook" pitchFamily="18" charset="0"/>
              </a:rPr>
              <a:t>, kobalt-kötött porfirin stb.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200" dirty="0" smtClean="0">
                <a:latin typeface="Century Schoolbook" pitchFamily="18" charset="0"/>
              </a:rPr>
              <a:t>Előnyök: </a:t>
            </a:r>
            <a:r>
              <a:rPr lang="hu-HU" sz="2200" dirty="0" smtClean="0">
                <a:latin typeface="Cambria Math"/>
                <a:ea typeface="Cambria Math"/>
              </a:rPr>
              <a:t>‒  </a:t>
            </a:r>
            <a:r>
              <a:rPr lang="hu-HU" sz="2200" dirty="0" smtClean="0">
                <a:latin typeface="Century Schoolbook" pitchFamily="18" charset="0"/>
              </a:rPr>
              <a:t>egyszerű</a:t>
            </a:r>
          </a:p>
          <a:p>
            <a:pPr marL="1890000" indent="-342900">
              <a:buFont typeface="Cambria Math" pitchFamily="18" charset="0"/>
              <a:buChar char="‒"/>
            </a:pPr>
            <a:r>
              <a:rPr lang="hu-HU" sz="2200" dirty="0">
                <a:latin typeface="Century Schoolbook" pitchFamily="18" charset="0"/>
              </a:rPr>
              <a:t>e</a:t>
            </a:r>
            <a:r>
              <a:rPr lang="hu-HU" sz="2200" dirty="0" smtClean="0">
                <a:latin typeface="Century Schoolbook" pitchFamily="18" charset="0"/>
              </a:rPr>
              <a:t>nzim megőrzi aktivitását</a:t>
            </a:r>
          </a:p>
          <a:p>
            <a:pPr marL="1890000" indent="-342900">
              <a:buFont typeface="Cambria Math" pitchFamily="18" charset="0"/>
              <a:buChar char="‒"/>
            </a:pPr>
            <a:r>
              <a:rPr lang="hu-HU" sz="2200" dirty="0" err="1">
                <a:latin typeface="Century Schoolbook" pitchFamily="18" charset="0"/>
              </a:rPr>
              <a:t>k</a:t>
            </a:r>
            <a:r>
              <a:rPr lang="hu-HU" sz="2200" dirty="0" err="1" smtClean="0">
                <a:latin typeface="Century Schoolbook" pitchFamily="18" charset="0"/>
              </a:rPr>
              <a:t>o-immobilizáció</a:t>
            </a:r>
            <a:endParaRPr lang="hu-HU" sz="2200" dirty="0">
              <a:latin typeface="Century Schoolbook" pitchFamily="18" charset="0"/>
            </a:endParaRPr>
          </a:p>
          <a:p>
            <a:pPr marL="1890000" indent="-342900">
              <a:buFont typeface="Cambria Math" pitchFamily="18" charset="0"/>
              <a:buChar char="‒"/>
            </a:pPr>
            <a:r>
              <a:rPr lang="hu-HU" sz="2200" dirty="0">
                <a:latin typeface="Century Schoolbook" pitchFamily="18" charset="0"/>
              </a:rPr>
              <a:t>v</a:t>
            </a:r>
            <a:r>
              <a:rPr lang="hu-HU" sz="2200" dirty="0" smtClean="0">
                <a:latin typeface="Century Schoolbook" pitchFamily="18" charset="0"/>
              </a:rPr>
              <a:t>ezetőképesség nem előfeltétel</a:t>
            </a:r>
          </a:p>
          <a:p>
            <a:r>
              <a:rPr lang="hu-HU" sz="2200" dirty="0" smtClean="0">
                <a:latin typeface="Century Schoolbook" pitchFamily="18" charset="0"/>
              </a:rPr>
              <a:t> </a:t>
            </a:r>
            <a:endParaRPr lang="hu-HU" sz="22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37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hu-H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Keresztkötéssel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AC34-E04F-4DF9-B47D-DCD233611D5B}" type="slidenum">
              <a:rPr lang="hu-HU" sz="2400" smtClean="0"/>
              <a:pPr/>
              <a:t>21</a:t>
            </a:fld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95536" y="908720"/>
            <a:ext cx="835292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hu-HU" sz="2200" dirty="0" smtClean="0">
                <a:latin typeface="Century Schoolbook" pitchFamily="18" charset="0"/>
              </a:rPr>
              <a:t>Gyakran alkalmazzák enzimek és teljes sejtek esetén is.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hu-HU" sz="2200" dirty="0" smtClean="0">
                <a:latin typeface="Century Schoolbook" pitchFamily="18" charset="0"/>
              </a:rPr>
              <a:t>Alkalmazott bifunkciós reagens: </a:t>
            </a:r>
            <a:r>
              <a:rPr lang="hu-HU" sz="2200" dirty="0" err="1" smtClean="0">
                <a:latin typeface="Century Schoolbook" pitchFamily="18" charset="0"/>
              </a:rPr>
              <a:t>glutáraldehid</a:t>
            </a:r>
            <a:r>
              <a:rPr lang="hu-HU" sz="2200" dirty="0" smtClean="0">
                <a:latin typeface="Century Schoolbook" pitchFamily="18" charset="0"/>
              </a:rPr>
              <a:t>, </a:t>
            </a:r>
            <a:r>
              <a:rPr lang="hu-HU" sz="2200" dirty="0" err="1" smtClean="0">
                <a:latin typeface="Century Schoolbook" pitchFamily="18" charset="0"/>
              </a:rPr>
              <a:t>cianur-klorid</a:t>
            </a:r>
            <a:r>
              <a:rPr lang="hu-HU" sz="2200" dirty="0" smtClean="0">
                <a:latin typeface="Century Schoolbook" pitchFamily="18" charset="0"/>
              </a:rPr>
              <a:t>, </a:t>
            </a:r>
            <a:r>
              <a:rPr lang="hu-HU" sz="2200" dirty="0" err="1" smtClean="0">
                <a:latin typeface="Century Schoolbook" pitchFamily="18" charset="0"/>
              </a:rPr>
              <a:t>diazobenzidin</a:t>
            </a:r>
            <a:r>
              <a:rPr lang="hu-HU" sz="2200" dirty="0" smtClean="0">
                <a:latin typeface="Century Schoolbook" pitchFamily="18" charset="0"/>
              </a:rPr>
              <a:t> stb.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hu-HU" sz="2200" dirty="0" smtClean="0">
                <a:latin typeface="Century Schoolbook" pitchFamily="18" charset="0"/>
              </a:rPr>
              <a:t>Rögzítés közvetlenül a jelátalakító felületére vagy eltávolítható membránra → </a:t>
            </a:r>
            <a:r>
              <a:rPr lang="hu-HU" sz="2400" u="sng" dirty="0" smtClean="0">
                <a:latin typeface="Century Schoolbook" pitchFamily="18" charset="0"/>
              </a:rPr>
              <a:t>miért előny?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hu-HU" sz="2200" dirty="0" smtClean="0">
                <a:latin typeface="Century Schoolbook" pitchFamily="18" charset="0"/>
              </a:rPr>
              <a:t>Gyors és egyszerű módszer ↔ nem szükséges életképes sejt, csak a sejtben található </a:t>
            </a:r>
            <a:r>
              <a:rPr lang="hu-HU" sz="2200" dirty="0" err="1" smtClean="0">
                <a:latin typeface="Century Schoolbook" pitchFamily="18" charset="0"/>
              </a:rPr>
              <a:t>intracelluláris</a:t>
            </a:r>
            <a:r>
              <a:rPr lang="hu-HU" sz="2200" dirty="0" smtClean="0">
                <a:latin typeface="Century Schoolbook" pitchFamily="18" charset="0"/>
              </a:rPr>
              <a:t> enzim.</a:t>
            </a:r>
            <a:endParaRPr lang="hu-HU" sz="2200" dirty="0">
              <a:latin typeface="Century Schoolbook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4005064"/>
            <a:ext cx="59817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6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Century Schoolbook" panose="02040604050505020304" pitchFamily="18" charset="0"/>
              </a:rPr>
              <a:t>Rögzítési módszerek összefoglalása</a:t>
            </a:r>
            <a:endParaRPr lang="hu-HU" dirty="0">
              <a:latin typeface="Century Schoolbook" panose="02040604050505020304" pitchFamily="18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AC34-E04F-4DF9-B47D-DCD233611D5B}" type="slidenum">
              <a:rPr lang="hu-HU" sz="2400" smtClean="0"/>
              <a:pPr/>
              <a:t>22</a:t>
            </a:fld>
            <a:endParaRPr lang="hu-HU" sz="2400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981112"/>
              </p:ext>
            </p:extLst>
          </p:nvPr>
        </p:nvGraphicFramePr>
        <p:xfrm>
          <a:off x="539552" y="1278859"/>
          <a:ext cx="7632845" cy="544261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56182"/>
                <a:gridCol w="1396956"/>
                <a:gridCol w="1526569"/>
                <a:gridCol w="1526569"/>
                <a:gridCol w="1526569"/>
              </a:tblGrid>
              <a:tr h="447830">
                <a:tc>
                  <a:txBody>
                    <a:bodyPr/>
                    <a:lstStyle/>
                    <a:p>
                      <a:pPr algn="ctr"/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Adszorpció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Kovalens kötés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Gélbe,</a:t>
                      </a:r>
                      <a:r>
                        <a:rPr lang="hu-HU" sz="1300" baseline="0" dirty="0" smtClean="0">
                          <a:latin typeface="Century Schoolbook" panose="02040604050505020304" pitchFamily="18" charset="0"/>
                        </a:rPr>
                        <a:t> polimerbe zárás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Membránnal elhatárolás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Elkészítés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Egyszerű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Nehéz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Egyszerű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Egyszerű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Költségek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Kicsi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Nagy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Mérsékelt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Nagy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Kötő erő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Változó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Erős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Gyenge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Erős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Enzimkioldódás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Igen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Nem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Igen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Nem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Alkalmazhatóság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Széles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Szelektív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Széles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Igen széles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</a:tr>
              <a:tr h="532448"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Komplikációk száma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Nagy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Kicsi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Nagy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Nagy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Mátrix hatások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Igen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Igen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Igen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Nem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</a:tr>
              <a:tr h="532448"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Nagy diffúziós gátlás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Nem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Nem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Igen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Igen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</a:tr>
              <a:tr h="532448"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Védelem bakteriális fertőzéssel szemben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Nem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Nem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Igen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Century Schoolbook" panose="02040604050505020304" pitchFamily="18" charset="0"/>
                        </a:rPr>
                        <a:t>Igen</a:t>
                      </a:r>
                      <a:endParaRPr lang="hu-HU" sz="1300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29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Century Schoolbook" panose="02040604050505020304" pitchFamily="18" charset="0"/>
              </a:rPr>
              <a:t>Jelátalakítás módjai</a:t>
            </a:r>
            <a:endParaRPr lang="hu-HU" dirty="0">
              <a:latin typeface="Century Schoolbook" panose="02040604050505020304" pitchFamily="18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 lnSpcReduction="20000"/>
          </a:bodyPr>
          <a:lstStyle/>
          <a:p>
            <a:r>
              <a:rPr lang="hu-HU" b="1" dirty="0" smtClean="0">
                <a:latin typeface="Century Schoolbook" panose="02040604050505020304" pitchFamily="18" charset="0"/>
              </a:rPr>
              <a:t>Elektrokémiai</a:t>
            </a:r>
            <a:r>
              <a:rPr lang="hu-HU" dirty="0" smtClean="0">
                <a:latin typeface="Century Schoolbook" panose="02040604050505020304" pitchFamily="18" charset="0"/>
              </a:rPr>
              <a:t/>
            </a:r>
            <a:br>
              <a:rPr lang="hu-HU" dirty="0" smtClean="0">
                <a:latin typeface="Century Schoolbook" panose="02040604050505020304" pitchFamily="18" charset="0"/>
              </a:rPr>
            </a:br>
            <a:r>
              <a:rPr lang="hu-HU" dirty="0" err="1" smtClean="0">
                <a:latin typeface="Century Schoolbook" panose="02040604050505020304" pitchFamily="18" charset="0"/>
              </a:rPr>
              <a:t>amperometrikus</a:t>
            </a:r>
            <a:r>
              <a:rPr lang="hu-HU" dirty="0" smtClean="0">
                <a:latin typeface="Century Schoolbook" panose="02040604050505020304" pitchFamily="18" charset="0"/>
              </a:rPr>
              <a:t>, </a:t>
            </a:r>
            <a:r>
              <a:rPr lang="hu-HU" dirty="0" err="1" smtClean="0">
                <a:latin typeface="Century Schoolbook" panose="02040604050505020304" pitchFamily="18" charset="0"/>
              </a:rPr>
              <a:t>potenciometrikus</a:t>
            </a:r>
            <a:r>
              <a:rPr lang="hu-HU" dirty="0" smtClean="0">
                <a:latin typeface="Century Schoolbook" panose="02040604050505020304" pitchFamily="18" charset="0"/>
              </a:rPr>
              <a:t>, </a:t>
            </a:r>
            <a:r>
              <a:rPr lang="hu-HU" dirty="0" err="1" smtClean="0">
                <a:latin typeface="Century Schoolbook" panose="02040604050505020304" pitchFamily="18" charset="0"/>
              </a:rPr>
              <a:t>konduktometrikus</a:t>
            </a:r>
            <a:r>
              <a:rPr lang="hu-HU" dirty="0" smtClean="0">
                <a:latin typeface="Century Schoolbook" panose="02040604050505020304" pitchFamily="18" charset="0"/>
              </a:rPr>
              <a:t>, </a:t>
            </a:r>
            <a:br>
              <a:rPr lang="hu-HU" dirty="0" smtClean="0">
                <a:latin typeface="Century Schoolbook" panose="02040604050505020304" pitchFamily="18" charset="0"/>
              </a:rPr>
            </a:br>
            <a:r>
              <a:rPr lang="hu-HU" dirty="0" smtClean="0">
                <a:latin typeface="Century Schoolbook" panose="02040604050505020304" pitchFamily="18" charset="0"/>
              </a:rPr>
              <a:t>mikrobiológiai üzemanyagcellák</a:t>
            </a:r>
            <a:endParaRPr lang="hu-HU" dirty="0">
              <a:latin typeface="Century Schoolbook" panose="02040604050505020304" pitchFamily="18" charset="0"/>
            </a:endParaRPr>
          </a:p>
          <a:p>
            <a:r>
              <a:rPr lang="hu-HU" b="1" dirty="0" smtClean="0">
                <a:latin typeface="Century Schoolbook" panose="02040604050505020304" pitchFamily="18" charset="0"/>
              </a:rPr>
              <a:t>Optikai</a:t>
            </a:r>
            <a:r>
              <a:rPr lang="hu-HU" dirty="0" smtClean="0">
                <a:latin typeface="Century Schoolbook" panose="02040604050505020304" pitchFamily="18" charset="0"/>
              </a:rPr>
              <a:t/>
            </a:r>
            <a:br>
              <a:rPr lang="hu-HU" dirty="0" smtClean="0">
                <a:latin typeface="Century Schoolbook" panose="02040604050505020304" pitchFamily="18" charset="0"/>
              </a:rPr>
            </a:br>
            <a:r>
              <a:rPr lang="hu-HU" dirty="0" err="1" smtClean="0">
                <a:latin typeface="Century Schoolbook" panose="02040604050505020304" pitchFamily="18" charset="0"/>
              </a:rPr>
              <a:t>biolumineszcencia</a:t>
            </a:r>
            <a:r>
              <a:rPr lang="hu-HU" dirty="0" smtClean="0">
                <a:latin typeface="Century Schoolbook" panose="02040604050505020304" pitchFamily="18" charset="0"/>
              </a:rPr>
              <a:t>, fluoreszcencia, kolorimetria</a:t>
            </a:r>
          </a:p>
          <a:p>
            <a:r>
              <a:rPr lang="hu-HU" b="1" dirty="0" smtClean="0">
                <a:latin typeface="Century Schoolbook" panose="02040604050505020304" pitchFamily="18" charset="0"/>
              </a:rPr>
              <a:t>Egyéb módszerek</a:t>
            </a:r>
            <a:r>
              <a:rPr lang="hu-HU" dirty="0" smtClean="0">
                <a:latin typeface="Century Schoolbook" panose="02040604050505020304" pitchFamily="18" charset="0"/>
              </a:rPr>
              <a:t/>
            </a:r>
            <a:br>
              <a:rPr lang="hu-HU" dirty="0" smtClean="0">
                <a:latin typeface="Century Schoolbook" panose="02040604050505020304" pitchFamily="18" charset="0"/>
              </a:rPr>
            </a:br>
            <a:r>
              <a:rPr lang="hu-HU" dirty="0" smtClean="0">
                <a:latin typeface="Century Schoolbook" panose="02040604050505020304" pitchFamily="18" charset="0"/>
              </a:rPr>
              <a:t>nyomásváltozáson alapuló, CO</a:t>
            </a:r>
            <a:r>
              <a:rPr lang="hu-HU" sz="1200" dirty="0">
                <a:latin typeface="Century Schoolbook" panose="02040604050505020304" pitchFamily="18" charset="0"/>
              </a:rPr>
              <a:t>2</a:t>
            </a:r>
            <a:r>
              <a:rPr lang="hu-HU" dirty="0" smtClean="0">
                <a:latin typeface="Century Schoolbook" panose="02040604050505020304" pitchFamily="18" charset="0"/>
              </a:rPr>
              <a:t> infravörös mérése, termikus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6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hu-HU" sz="2400" dirty="0" smtClean="0"/>
              <a:t>24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76668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>
                <a:latin typeface="Century Schoolbook" panose="02040604050505020304" pitchFamily="18" charset="0"/>
              </a:rPr>
              <a:t>Amperometrikus</a:t>
            </a:r>
            <a:r>
              <a:rPr lang="hu-HU" dirty="0" smtClean="0">
                <a:latin typeface="Century Schoolbook" panose="02040604050505020304" pitchFamily="18" charset="0"/>
              </a:rPr>
              <a:t> </a:t>
            </a:r>
            <a:r>
              <a:rPr lang="hu-HU" dirty="0" err="1" smtClean="0">
                <a:latin typeface="Century Schoolbook" panose="02040604050505020304" pitchFamily="18" charset="0"/>
              </a:rPr>
              <a:t>bioszenzorok</a:t>
            </a:r>
            <a:r>
              <a:rPr lang="hu-HU" dirty="0" smtClean="0">
                <a:latin typeface="Century Schoolbook" panose="02040604050505020304" pitchFamily="18" charset="0"/>
              </a:rPr>
              <a:t> I.</a:t>
            </a:r>
            <a:endParaRPr lang="hu-HU" dirty="0">
              <a:latin typeface="Century Schoolbook" panose="02040604050505020304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611560" y="1798762"/>
            <a:ext cx="4343400" cy="4176464"/>
          </a:xfrm>
        </p:spPr>
        <p:txBody>
          <a:bodyPr>
            <a:noAutofit/>
          </a:bodyPr>
          <a:lstStyle/>
          <a:p>
            <a:pPr>
              <a:spcAft>
                <a:spcPts val="900"/>
              </a:spcAft>
            </a:pPr>
            <a:r>
              <a:rPr lang="hu-HU" dirty="0">
                <a:latin typeface="Century Schoolbook" panose="02040604050505020304" pitchFamily="18" charset="0"/>
              </a:rPr>
              <a:t>A rendszer fix feszültség alatt áll</a:t>
            </a:r>
          </a:p>
          <a:p>
            <a:pPr>
              <a:spcAft>
                <a:spcPts val="900"/>
              </a:spcAft>
            </a:pPr>
            <a:r>
              <a:rPr lang="hu-HU" dirty="0">
                <a:latin typeface="Century Schoolbook" panose="02040604050505020304" pitchFamily="18" charset="0"/>
              </a:rPr>
              <a:t>Az elektród membránfelületére viszik fel a sejteket, enzimet…</a:t>
            </a:r>
          </a:p>
          <a:p>
            <a:pPr>
              <a:spcAft>
                <a:spcPts val="900"/>
              </a:spcAft>
            </a:pPr>
            <a:r>
              <a:rPr lang="hu-HU" dirty="0">
                <a:latin typeface="Century Schoolbook" panose="02040604050505020304" pitchFamily="18" charset="0"/>
              </a:rPr>
              <a:t>Az elektród felületén keletkező áram áramerősségét mérjük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hu-HU" sz="2400" dirty="0"/>
              <a:t> 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44824"/>
            <a:ext cx="2880320" cy="3965241"/>
          </a:xfrm>
        </p:spPr>
      </p:pic>
      <p:sp>
        <p:nvSpPr>
          <p:cNvPr id="5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hu-HU" sz="2400" dirty="0" smtClean="0"/>
              <a:t>25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5974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>
                <a:latin typeface="Century Schoolbook" panose="02040604050505020304" pitchFamily="18" charset="0"/>
              </a:rPr>
              <a:t>Amperometrikus</a:t>
            </a:r>
            <a:r>
              <a:rPr lang="hu-HU" dirty="0">
                <a:latin typeface="Century Schoolbook" panose="02040604050505020304" pitchFamily="18" charset="0"/>
              </a:rPr>
              <a:t> </a:t>
            </a:r>
            <a:r>
              <a:rPr lang="hu-HU" dirty="0" err="1">
                <a:latin typeface="Century Schoolbook" panose="02040604050505020304" pitchFamily="18" charset="0"/>
              </a:rPr>
              <a:t>bioszenzorok</a:t>
            </a:r>
            <a:r>
              <a:rPr lang="hu-HU" dirty="0">
                <a:latin typeface="Century Schoolbook" panose="02040604050505020304" pitchFamily="18" charset="0"/>
              </a:rPr>
              <a:t> </a:t>
            </a:r>
            <a:r>
              <a:rPr lang="hu-HU" dirty="0" smtClean="0">
                <a:latin typeface="Century Schoolbook" panose="02040604050505020304" pitchFamily="18" charset="0"/>
              </a:rPr>
              <a:t>II.</a:t>
            </a:r>
            <a:endParaRPr lang="hu-HU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054288"/>
              </p:ext>
            </p:extLst>
          </p:nvPr>
        </p:nvGraphicFramePr>
        <p:xfrm>
          <a:off x="628650" y="2226471"/>
          <a:ext cx="7886701" cy="358059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123080"/>
                <a:gridCol w="4763621"/>
              </a:tblGrid>
              <a:tr h="411345">
                <a:tc>
                  <a:txBody>
                    <a:bodyPr/>
                    <a:lstStyle/>
                    <a:p>
                      <a:pPr algn="l"/>
                      <a:r>
                        <a:rPr lang="hu-HU" sz="1600" dirty="0" smtClean="0">
                          <a:latin typeface="Century Schoolbook" panose="02040604050505020304" pitchFamily="18" charset="0"/>
                        </a:rPr>
                        <a:t>Mért paraméter</a:t>
                      </a:r>
                      <a:endParaRPr lang="hu-HU" sz="1600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dirty="0" smtClean="0">
                          <a:latin typeface="Century Schoolbook" panose="02040604050505020304" pitchFamily="18" charset="0"/>
                        </a:rPr>
                        <a:t>Alkalmazott</a:t>
                      </a:r>
                      <a:r>
                        <a:rPr lang="hu-HU" sz="1600" baseline="0" dirty="0" smtClean="0">
                          <a:latin typeface="Century Schoolbook" panose="02040604050505020304" pitchFamily="18" charset="0"/>
                        </a:rPr>
                        <a:t> mikroorganizmus</a:t>
                      </a:r>
                      <a:endParaRPr lang="hu-HU" sz="1600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411345">
                <a:tc>
                  <a:txBody>
                    <a:bodyPr/>
                    <a:lstStyle/>
                    <a:p>
                      <a:pPr algn="l"/>
                      <a:r>
                        <a:rPr lang="hu-HU" sz="1600" dirty="0" smtClean="0">
                          <a:latin typeface="Century Schoolbook" panose="02040604050505020304" pitchFamily="18" charset="0"/>
                        </a:rPr>
                        <a:t>BOD</a:t>
                      </a:r>
                      <a:endParaRPr lang="hu-HU" sz="1600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b="0" i="1" dirty="0" err="1" smtClean="0">
                          <a:latin typeface="Century Schoolbook" panose="02040604050505020304" pitchFamily="18" charset="0"/>
                        </a:rPr>
                        <a:t>Torulopsis</a:t>
                      </a:r>
                      <a:r>
                        <a:rPr lang="hu-HU" sz="1600" b="0" i="1" baseline="0" dirty="0" smtClean="0">
                          <a:latin typeface="Century Schoolbook" panose="02040604050505020304" pitchFamily="18" charset="0"/>
                        </a:rPr>
                        <a:t> </a:t>
                      </a:r>
                      <a:r>
                        <a:rPr lang="hu-HU" sz="1600" b="0" i="1" baseline="0" dirty="0" err="1" smtClean="0">
                          <a:latin typeface="Century Schoolbook" panose="02040604050505020304" pitchFamily="18" charset="0"/>
                        </a:rPr>
                        <a:t>candida</a:t>
                      </a:r>
                      <a:r>
                        <a:rPr lang="hu-HU" sz="1600" b="0" i="1" baseline="0" dirty="0" smtClean="0">
                          <a:latin typeface="Century Schoolbook" panose="02040604050505020304" pitchFamily="18" charset="0"/>
                        </a:rPr>
                        <a:t>, </a:t>
                      </a:r>
                      <a:r>
                        <a:rPr lang="hu-HU" sz="1600" b="0" i="1" baseline="0" dirty="0" err="1" smtClean="0">
                          <a:latin typeface="Century Schoolbook" panose="02040604050505020304" pitchFamily="18" charset="0"/>
                        </a:rPr>
                        <a:t>Pseudomonas</a:t>
                      </a:r>
                      <a:r>
                        <a:rPr lang="hu-HU" sz="1600" b="0" i="1" baseline="0" dirty="0" smtClean="0">
                          <a:latin typeface="Century Schoolbook" panose="02040604050505020304" pitchFamily="18" charset="0"/>
                        </a:rPr>
                        <a:t> </a:t>
                      </a:r>
                      <a:r>
                        <a:rPr lang="hu-HU" sz="1600" b="0" i="1" baseline="0" dirty="0" err="1" smtClean="0">
                          <a:latin typeface="Century Schoolbook" panose="02040604050505020304" pitchFamily="18" charset="0"/>
                        </a:rPr>
                        <a:t>putida</a:t>
                      </a:r>
                      <a:r>
                        <a:rPr lang="hu-HU" sz="1600" b="0" i="1" baseline="0" dirty="0" smtClean="0">
                          <a:latin typeface="Century Schoolbook" panose="02040604050505020304" pitchFamily="18" charset="0"/>
                        </a:rPr>
                        <a:t>, </a:t>
                      </a:r>
                      <a:r>
                        <a:rPr lang="hu-HU" sz="1600" b="0" i="0" baseline="0" dirty="0" smtClean="0">
                          <a:latin typeface="Century Schoolbook" panose="02040604050505020304" pitchFamily="18" charset="0"/>
                        </a:rPr>
                        <a:t>élesztők</a:t>
                      </a:r>
                      <a:endParaRPr lang="hu-HU" sz="1600" b="0" i="0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411345">
                <a:tc>
                  <a:txBody>
                    <a:bodyPr/>
                    <a:lstStyle/>
                    <a:p>
                      <a:pPr algn="l"/>
                      <a:r>
                        <a:rPr lang="hu-HU" sz="1600" dirty="0" smtClean="0">
                          <a:latin typeface="Century Schoolbook" panose="02040604050505020304" pitchFamily="18" charset="0"/>
                        </a:rPr>
                        <a:t>Etanol</a:t>
                      </a:r>
                      <a:endParaRPr lang="hu-HU" sz="1600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i="1" dirty="0" err="1" smtClean="0">
                          <a:latin typeface="Century Schoolbook" panose="02040604050505020304" pitchFamily="18" charset="0"/>
                        </a:rPr>
                        <a:t>Acetobacter</a:t>
                      </a:r>
                      <a:r>
                        <a:rPr lang="hu-HU" sz="1600" i="1" dirty="0" smtClean="0">
                          <a:latin typeface="Century Schoolbook" panose="02040604050505020304" pitchFamily="18" charset="0"/>
                        </a:rPr>
                        <a:t> </a:t>
                      </a:r>
                      <a:r>
                        <a:rPr lang="hu-HU" sz="1600" i="1" dirty="0" err="1" smtClean="0">
                          <a:latin typeface="Century Schoolbook" panose="02040604050505020304" pitchFamily="18" charset="0"/>
                        </a:rPr>
                        <a:t>acetii</a:t>
                      </a:r>
                      <a:r>
                        <a:rPr lang="hu-HU" sz="1600" i="1" dirty="0" smtClean="0">
                          <a:latin typeface="Century Schoolbook" panose="02040604050505020304" pitchFamily="18" charset="0"/>
                        </a:rPr>
                        <a:t>, Candida </a:t>
                      </a:r>
                      <a:r>
                        <a:rPr lang="hu-HU" sz="1600" i="1" dirty="0" err="1" smtClean="0">
                          <a:latin typeface="Century Schoolbook" panose="02040604050505020304" pitchFamily="18" charset="0"/>
                        </a:rPr>
                        <a:t>vini</a:t>
                      </a:r>
                      <a:r>
                        <a:rPr lang="hu-HU" sz="1600" i="1" dirty="0" smtClean="0">
                          <a:latin typeface="Century Schoolbook" panose="02040604050505020304" pitchFamily="18" charset="0"/>
                        </a:rPr>
                        <a:t>, </a:t>
                      </a:r>
                      <a:r>
                        <a:rPr lang="hu-HU" sz="1600" i="1" dirty="0" err="1" smtClean="0">
                          <a:latin typeface="Century Schoolbook" panose="02040604050505020304" pitchFamily="18" charset="0"/>
                        </a:rPr>
                        <a:t>Gl</a:t>
                      </a:r>
                      <a:r>
                        <a:rPr lang="hu-HU" sz="1600" i="1" dirty="0" smtClean="0">
                          <a:latin typeface="Century Schoolbook" panose="02040604050505020304" pitchFamily="18" charset="0"/>
                        </a:rPr>
                        <a:t>. </a:t>
                      </a:r>
                      <a:r>
                        <a:rPr lang="hu-HU" sz="1600" i="1" dirty="0" err="1" smtClean="0">
                          <a:latin typeface="Century Schoolbook" panose="02040604050505020304" pitchFamily="18" charset="0"/>
                        </a:rPr>
                        <a:t>suboxydans</a:t>
                      </a:r>
                      <a:endParaRPr lang="hu-HU" sz="1600" i="1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411345">
                <a:tc>
                  <a:txBody>
                    <a:bodyPr/>
                    <a:lstStyle/>
                    <a:p>
                      <a:pPr algn="l"/>
                      <a:r>
                        <a:rPr lang="hu-HU" sz="1600" dirty="0" smtClean="0">
                          <a:latin typeface="Century Schoolbook" panose="02040604050505020304" pitchFamily="18" charset="0"/>
                        </a:rPr>
                        <a:t>Összes cukor</a:t>
                      </a:r>
                      <a:endParaRPr lang="hu-HU" sz="1600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i="1" dirty="0" err="1" smtClean="0">
                          <a:latin typeface="Century Schoolbook" panose="02040604050505020304" pitchFamily="18" charset="0"/>
                        </a:rPr>
                        <a:t>Gluconobacter</a:t>
                      </a:r>
                      <a:r>
                        <a:rPr lang="hu-HU" sz="1600" i="1" dirty="0" smtClean="0">
                          <a:latin typeface="Century Schoolbook" panose="02040604050505020304" pitchFamily="18" charset="0"/>
                        </a:rPr>
                        <a:t> </a:t>
                      </a:r>
                      <a:r>
                        <a:rPr lang="hu-HU" sz="1600" i="1" dirty="0" err="1" smtClean="0">
                          <a:latin typeface="Century Schoolbook" panose="02040604050505020304" pitchFamily="18" charset="0"/>
                        </a:rPr>
                        <a:t>oxydans</a:t>
                      </a:r>
                      <a:endParaRPr lang="hu-HU" sz="1600" i="1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411345">
                <a:tc>
                  <a:txBody>
                    <a:bodyPr/>
                    <a:lstStyle/>
                    <a:p>
                      <a:pPr algn="l"/>
                      <a:r>
                        <a:rPr lang="hu-HU" sz="1600" dirty="0" smtClean="0">
                          <a:latin typeface="Century Schoolbook" panose="02040604050505020304" pitchFamily="18" charset="0"/>
                        </a:rPr>
                        <a:t>Szacharóz</a:t>
                      </a:r>
                      <a:endParaRPr lang="hu-HU" sz="1600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i="1" dirty="0" err="1" smtClean="0">
                          <a:latin typeface="Century Schoolbook" panose="02040604050505020304" pitchFamily="18" charset="0"/>
                        </a:rPr>
                        <a:t>Gluconobacter</a:t>
                      </a:r>
                      <a:r>
                        <a:rPr lang="hu-HU" sz="1600" i="1" dirty="0" smtClean="0">
                          <a:latin typeface="Century Schoolbook" panose="02040604050505020304" pitchFamily="18" charset="0"/>
                        </a:rPr>
                        <a:t> </a:t>
                      </a:r>
                      <a:r>
                        <a:rPr lang="hu-HU" sz="1600" i="1" dirty="0" err="1" smtClean="0">
                          <a:latin typeface="Century Schoolbook" panose="02040604050505020304" pitchFamily="18" charset="0"/>
                        </a:rPr>
                        <a:t>oxydans</a:t>
                      </a:r>
                      <a:endParaRPr lang="hu-HU" sz="1600" i="1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411345">
                <a:tc>
                  <a:txBody>
                    <a:bodyPr/>
                    <a:lstStyle/>
                    <a:p>
                      <a:pPr algn="l"/>
                      <a:r>
                        <a:rPr lang="hu-HU" sz="1600" dirty="0" err="1" smtClean="0">
                          <a:latin typeface="Century Schoolbook" panose="02040604050505020304" pitchFamily="18" charset="0"/>
                        </a:rPr>
                        <a:t>Fenolszármazékok</a:t>
                      </a:r>
                      <a:endParaRPr lang="hu-HU" sz="1600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i="1" dirty="0" err="1" smtClean="0">
                          <a:latin typeface="Century Schoolbook" panose="02040604050505020304" pitchFamily="18" charset="0"/>
                        </a:rPr>
                        <a:t>Pseudomonas</a:t>
                      </a:r>
                      <a:r>
                        <a:rPr lang="hu-HU" sz="1600" i="1" dirty="0" smtClean="0">
                          <a:latin typeface="Century Schoolbook" panose="02040604050505020304" pitchFamily="18" charset="0"/>
                        </a:rPr>
                        <a:t> </a:t>
                      </a:r>
                      <a:r>
                        <a:rPr lang="hu-HU" sz="1600" i="1" dirty="0" err="1" smtClean="0">
                          <a:latin typeface="Century Schoolbook" panose="02040604050505020304" pitchFamily="18" charset="0"/>
                        </a:rPr>
                        <a:t>putida</a:t>
                      </a:r>
                      <a:endParaRPr lang="hu-HU" sz="1600" i="1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411345">
                <a:tc>
                  <a:txBody>
                    <a:bodyPr/>
                    <a:lstStyle/>
                    <a:p>
                      <a:pPr algn="l"/>
                      <a:r>
                        <a:rPr lang="hu-HU" sz="1600" dirty="0" smtClean="0">
                          <a:latin typeface="Century Schoolbook" panose="02040604050505020304" pitchFamily="18" charset="0"/>
                        </a:rPr>
                        <a:t>Cianid-ion</a:t>
                      </a:r>
                      <a:endParaRPr lang="hu-HU" sz="1600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i="1" dirty="0" err="1" smtClean="0">
                          <a:latin typeface="Century Schoolbook" panose="02040604050505020304" pitchFamily="18" charset="0"/>
                        </a:rPr>
                        <a:t>Nitrosomonas</a:t>
                      </a:r>
                      <a:r>
                        <a:rPr lang="hu-HU" sz="1600" i="1" dirty="0" smtClean="0">
                          <a:latin typeface="Century Schoolbook" panose="02040604050505020304" pitchFamily="18" charset="0"/>
                        </a:rPr>
                        <a:t> </a:t>
                      </a:r>
                      <a:r>
                        <a:rPr lang="hu-HU" sz="1600" i="1" dirty="0" err="1" smtClean="0">
                          <a:latin typeface="Century Schoolbook" panose="02040604050505020304" pitchFamily="18" charset="0"/>
                        </a:rPr>
                        <a:t>europeae</a:t>
                      </a:r>
                      <a:r>
                        <a:rPr lang="hu-HU" sz="1600" i="1" dirty="0" smtClean="0">
                          <a:latin typeface="Century Schoolbook" panose="02040604050505020304" pitchFamily="18" charset="0"/>
                        </a:rPr>
                        <a:t>, </a:t>
                      </a:r>
                      <a:r>
                        <a:rPr lang="hu-HU" sz="1600" i="1" dirty="0" err="1" smtClean="0">
                          <a:latin typeface="Century Schoolbook" panose="02040604050505020304" pitchFamily="18" charset="0"/>
                        </a:rPr>
                        <a:t>Thiobacillus</a:t>
                      </a:r>
                      <a:r>
                        <a:rPr lang="hu-HU" sz="1600" i="1" baseline="0" dirty="0" smtClean="0">
                          <a:latin typeface="Century Schoolbook" panose="02040604050505020304" pitchFamily="18" charset="0"/>
                        </a:rPr>
                        <a:t> </a:t>
                      </a:r>
                      <a:r>
                        <a:rPr lang="hu-HU" sz="1600" i="1" baseline="0" dirty="0" err="1" smtClean="0">
                          <a:latin typeface="Century Schoolbook" panose="02040604050505020304" pitchFamily="18" charset="0"/>
                        </a:rPr>
                        <a:t>ferrooxidans</a:t>
                      </a:r>
                      <a:endParaRPr lang="hu-HU" sz="1600" i="1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411345">
                <a:tc>
                  <a:txBody>
                    <a:bodyPr/>
                    <a:lstStyle/>
                    <a:p>
                      <a:pPr algn="l"/>
                      <a:r>
                        <a:rPr lang="hu-HU" sz="1600" dirty="0" err="1" smtClean="0">
                          <a:latin typeface="Century Schoolbook" panose="02040604050505020304" pitchFamily="18" charset="0"/>
                        </a:rPr>
                        <a:t>Cu</a:t>
                      </a:r>
                      <a:r>
                        <a:rPr lang="hu-HU" sz="1600" dirty="0" smtClean="0">
                          <a:latin typeface="Century Schoolbook" panose="02040604050505020304" pitchFamily="18" charset="0"/>
                        </a:rPr>
                        <a:t>(II)</a:t>
                      </a:r>
                      <a:r>
                        <a:rPr lang="hu-HU" sz="1600" dirty="0" err="1" smtClean="0">
                          <a:latin typeface="Century Schoolbook" panose="02040604050505020304" pitchFamily="18" charset="0"/>
                        </a:rPr>
                        <a:t>-ion</a:t>
                      </a:r>
                      <a:endParaRPr lang="hu-HU" sz="1600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i="1" dirty="0" err="1" smtClean="0">
                          <a:latin typeface="Century Schoolbook" panose="02040604050505020304" pitchFamily="18" charset="0"/>
                        </a:rPr>
                        <a:t>Rekombináns</a:t>
                      </a:r>
                      <a:r>
                        <a:rPr lang="hu-HU" sz="1600" i="1" dirty="0" smtClean="0">
                          <a:latin typeface="Century Schoolbook" panose="02040604050505020304" pitchFamily="18" charset="0"/>
                        </a:rPr>
                        <a:t> </a:t>
                      </a:r>
                      <a:r>
                        <a:rPr lang="hu-HU" sz="1600" i="1" dirty="0" err="1" smtClean="0">
                          <a:latin typeface="Century Schoolbook" panose="02040604050505020304" pitchFamily="18" charset="0"/>
                        </a:rPr>
                        <a:t>Saccharomyces</a:t>
                      </a:r>
                      <a:r>
                        <a:rPr lang="hu-HU" sz="1600" i="1" dirty="0" smtClean="0">
                          <a:latin typeface="Century Schoolbook" panose="02040604050505020304" pitchFamily="18" charset="0"/>
                        </a:rPr>
                        <a:t> </a:t>
                      </a:r>
                      <a:r>
                        <a:rPr lang="hu-HU" sz="1600" i="1" dirty="0" err="1" smtClean="0">
                          <a:latin typeface="Century Schoolbook" panose="02040604050505020304" pitchFamily="18" charset="0"/>
                        </a:rPr>
                        <a:t>cerevisiae</a:t>
                      </a:r>
                      <a:endParaRPr lang="hu-HU" sz="1600" i="1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4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hu-HU" sz="2400" dirty="0" smtClean="0"/>
              <a:t>26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05013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>
                <a:latin typeface="Century Schoolbook" panose="02040604050505020304" pitchFamily="18" charset="0"/>
              </a:rPr>
              <a:t>Potenciometrikus</a:t>
            </a:r>
            <a:r>
              <a:rPr lang="hu-HU" dirty="0" smtClean="0">
                <a:latin typeface="Century Schoolbook" panose="02040604050505020304" pitchFamily="18" charset="0"/>
              </a:rPr>
              <a:t> </a:t>
            </a:r>
            <a:r>
              <a:rPr lang="hu-HU" dirty="0" err="1" smtClean="0">
                <a:latin typeface="Century Schoolbook" panose="02040604050505020304" pitchFamily="18" charset="0"/>
              </a:rPr>
              <a:t>bioszenzorok</a:t>
            </a:r>
            <a:r>
              <a:rPr lang="hu-HU" dirty="0" smtClean="0">
                <a:latin typeface="Century Schoolbook" panose="02040604050505020304" pitchFamily="18" charset="0"/>
              </a:rPr>
              <a:t> I.</a:t>
            </a:r>
            <a:endParaRPr lang="hu-HU" dirty="0">
              <a:latin typeface="Century Schoolbook" panose="02040604050505020304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>
                <a:latin typeface="Century Schoolbook" panose="02040604050505020304" pitchFamily="18" charset="0"/>
              </a:rPr>
              <a:t>Tartalmaz egy </a:t>
            </a:r>
            <a:r>
              <a:rPr lang="hu-HU" dirty="0" err="1" smtClean="0">
                <a:latin typeface="Century Schoolbook" panose="02040604050505020304" pitchFamily="18" charset="0"/>
              </a:rPr>
              <a:t>ionszelektív</a:t>
            </a:r>
            <a:r>
              <a:rPr lang="hu-HU" dirty="0" smtClean="0">
                <a:latin typeface="Century Schoolbook" panose="02040604050505020304" pitchFamily="18" charset="0"/>
              </a:rPr>
              <a:t> és egy referenciaelektródot</a:t>
            </a:r>
          </a:p>
          <a:p>
            <a:r>
              <a:rPr lang="hu-HU" dirty="0" smtClean="0">
                <a:latin typeface="Century Schoolbook" panose="02040604050505020304" pitchFamily="18" charset="0"/>
              </a:rPr>
              <a:t>Elektród membránfelülete tartalmazza a sejteket, enzimet…</a:t>
            </a:r>
          </a:p>
          <a:p>
            <a:r>
              <a:rPr lang="hu-HU" dirty="0" smtClean="0">
                <a:latin typeface="Century Schoolbook" panose="02040604050505020304" pitchFamily="18" charset="0"/>
              </a:rPr>
              <a:t>A </a:t>
            </a:r>
            <a:r>
              <a:rPr lang="hu-HU" dirty="0" err="1" smtClean="0">
                <a:latin typeface="Century Schoolbook" panose="02040604050505020304" pitchFamily="18" charset="0"/>
              </a:rPr>
              <a:t>szubsztrát</a:t>
            </a:r>
            <a:r>
              <a:rPr lang="hu-HU" dirty="0" smtClean="0">
                <a:latin typeface="Century Schoolbook" panose="02040604050505020304" pitchFamily="18" charset="0"/>
              </a:rPr>
              <a:t> fogyása potenciálváltozást vált ki, amit mérhetünk</a:t>
            </a:r>
          </a:p>
          <a:p>
            <a:r>
              <a:rPr lang="hu-HU" dirty="0" smtClean="0">
                <a:latin typeface="Century Schoolbook" panose="02040604050505020304" pitchFamily="18" charset="0"/>
              </a:rPr>
              <a:t>A módszer határát a referenciaelektród stabilitása szabja meg</a:t>
            </a:r>
            <a:endParaRPr lang="hu-HU" dirty="0">
              <a:latin typeface="Century Schoolbook" panose="02040604050505020304" pitchFamily="18" charset="0"/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67" y="1627062"/>
            <a:ext cx="3419303" cy="3962178"/>
          </a:xfrm>
        </p:spPr>
      </p:pic>
      <p:sp>
        <p:nvSpPr>
          <p:cNvPr id="5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hu-HU" sz="2400" dirty="0" smtClean="0"/>
              <a:t>27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5231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>
                <a:latin typeface="Century Schoolbook" panose="02040604050505020304" pitchFamily="18" charset="0"/>
              </a:rPr>
              <a:t>Potenciometrikus</a:t>
            </a:r>
            <a:r>
              <a:rPr lang="hu-HU" dirty="0" smtClean="0">
                <a:latin typeface="Century Schoolbook" panose="02040604050505020304" pitchFamily="18" charset="0"/>
              </a:rPr>
              <a:t> </a:t>
            </a:r>
            <a:r>
              <a:rPr lang="hu-HU" dirty="0" err="1" smtClean="0">
                <a:latin typeface="Century Schoolbook" panose="02040604050505020304" pitchFamily="18" charset="0"/>
              </a:rPr>
              <a:t>bioszenzorok</a:t>
            </a:r>
            <a:r>
              <a:rPr lang="hu-HU" dirty="0" smtClean="0">
                <a:latin typeface="Century Schoolbook" panose="02040604050505020304" pitchFamily="18" charset="0"/>
              </a:rPr>
              <a:t> II.</a:t>
            </a:r>
            <a:endParaRPr lang="hu-HU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3" name="Tartalom helye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879495"/>
              </p:ext>
            </p:extLst>
          </p:nvPr>
        </p:nvGraphicFramePr>
        <p:xfrm>
          <a:off x="628650" y="2226466"/>
          <a:ext cx="7886700" cy="30683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84294"/>
                <a:gridCol w="3173506"/>
                <a:gridCol w="2628900"/>
              </a:tblGrid>
              <a:tr h="418675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Century Schoolbook" panose="02040604050505020304" pitchFamily="18" charset="0"/>
                        </a:rPr>
                        <a:t>Mért komponens</a:t>
                      </a:r>
                      <a:endParaRPr lang="hu-HU" sz="1600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Century Schoolbook" panose="02040604050505020304" pitchFamily="18" charset="0"/>
                        </a:rPr>
                        <a:t>Mikroorganizmus</a:t>
                      </a:r>
                      <a:endParaRPr lang="hu-HU" sz="1600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Century Schoolbook" panose="02040604050505020304" pitchFamily="18" charset="0"/>
                        </a:rPr>
                        <a:t>Elektród típusa</a:t>
                      </a:r>
                      <a:endParaRPr lang="hu-HU" sz="1600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418675">
                <a:tc>
                  <a:txBody>
                    <a:bodyPr/>
                    <a:lstStyle/>
                    <a:p>
                      <a:r>
                        <a:rPr lang="hu-HU" sz="1600" dirty="0" err="1" smtClean="0">
                          <a:latin typeface="Century Schoolbook" panose="02040604050505020304" pitchFamily="18" charset="0"/>
                        </a:rPr>
                        <a:t>Organofoszfát</a:t>
                      </a:r>
                      <a:endParaRPr lang="hu-HU" sz="1600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hu-HU" sz="1600" i="1" dirty="0" err="1" smtClean="0">
                          <a:latin typeface="Century Schoolbook" panose="02040604050505020304" pitchFamily="18" charset="0"/>
                        </a:rPr>
                        <a:t>Flavobacterium</a:t>
                      </a:r>
                      <a:r>
                        <a:rPr lang="hu-HU" sz="1600" i="1" baseline="0" dirty="0" smtClean="0">
                          <a:latin typeface="Century Schoolbook" panose="02040604050505020304" pitchFamily="18" charset="0"/>
                        </a:rPr>
                        <a:t> </a:t>
                      </a:r>
                      <a:r>
                        <a:rPr lang="hu-HU" sz="1600" i="1" baseline="0" dirty="0" err="1" smtClean="0">
                          <a:latin typeface="Century Schoolbook" panose="02040604050505020304" pitchFamily="18" charset="0"/>
                        </a:rPr>
                        <a:t>sp</a:t>
                      </a:r>
                      <a:r>
                        <a:rPr lang="hu-HU" sz="1600" i="1" baseline="0" dirty="0" smtClean="0">
                          <a:latin typeface="Century Schoolbook" panose="02040604050505020304" pitchFamily="18" charset="0"/>
                        </a:rPr>
                        <a:t>., </a:t>
                      </a:r>
                      <a:r>
                        <a:rPr lang="hu-HU" sz="1600" i="0" baseline="0" dirty="0" err="1" smtClean="0">
                          <a:latin typeface="Century Schoolbook" panose="02040604050505020304" pitchFamily="18" charset="0"/>
                        </a:rPr>
                        <a:t>rekomb</a:t>
                      </a:r>
                      <a:r>
                        <a:rPr lang="hu-HU" sz="1600" i="1" baseline="0" dirty="0" smtClean="0">
                          <a:latin typeface="Century Schoolbook" panose="02040604050505020304" pitchFamily="18" charset="0"/>
                        </a:rPr>
                        <a:t>. E. coli</a:t>
                      </a:r>
                      <a:endParaRPr lang="hu-HU" sz="1600" i="1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Century Schoolbook" panose="02040604050505020304" pitchFamily="18" charset="0"/>
                        </a:rPr>
                        <a:t>pH</a:t>
                      </a:r>
                      <a:r>
                        <a:rPr lang="hu-HU" sz="1600" baseline="0" dirty="0" smtClean="0">
                          <a:latin typeface="Century Schoolbook" panose="02040604050505020304" pitchFamily="18" charset="0"/>
                        </a:rPr>
                        <a:t> elektród</a:t>
                      </a:r>
                      <a:endParaRPr lang="hu-HU" sz="1600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418675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Century Schoolbook" panose="02040604050505020304" pitchFamily="18" charset="0"/>
                        </a:rPr>
                        <a:t>Penicillin</a:t>
                      </a:r>
                      <a:endParaRPr lang="hu-HU" sz="1600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hu-HU" sz="1600" i="0" dirty="0" err="1" smtClean="0">
                          <a:latin typeface="Century Schoolbook" panose="02040604050505020304" pitchFamily="18" charset="0"/>
                        </a:rPr>
                        <a:t>Rekombináns</a:t>
                      </a:r>
                      <a:r>
                        <a:rPr lang="hu-HU" sz="1600" i="1" dirty="0" smtClean="0">
                          <a:latin typeface="Century Schoolbook" panose="02040604050505020304" pitchFamily="18" charset="0"/>
                        </a:rPr>
                        <a:t> E. coli</a:t>
                      </a:r>
                      <a:endParaRPr lang="hu-HU" sz="1600" i="1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Century Schoolbook" panose="02040604050505020304" pitchFamily="18" charset="0"/>
                        </a:rPr>
                        <a:t>pH elektród</a:t>
                      </a:r>
                      <a:endParaRPr lang="hu-HU" sz="1600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418675">
                <a:tc>
                  <a:txBody>
                    <a:bodyPr/>
                    <a:lstStyle/>
                    <a:p>
                      <a:r>
                        <a:rPr lang="hu-HU" sz="1600" dirty="0" err="1" smtClean="0">
                          <a:latin typeface="Century Schoolbook" panose="02040604050505020304" pitchFamily="18" charset="0"/>
                        </a:rPr>
                        <a:t>Triptofán</a:t>
                      </a:r>
                      <a:endParaRPr lang="hu-HU" sz="1600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hu-HU" sz="1600" i="1" dirty="0" smtClean="0">
                          <a:latin typeface="Century Schoolbook" panose="02040604050505020304" pitchFamily="18" charset="0"/>
                        </a:rPr>
                        <a:t>E. Coli </a:t>
                      </a:r>
                      <a:r>
                        <a:rPr lang="hu-HU" sz="1600" i="0" dirty="0" smtClean="0">
                          <a:latin typeface="Century Schoolbook" panose="02040604050505020304" pitchFamily="18" charset="0"/>
                        </a:rPr>
                        <a:t>WP2</a:t>
                      </a:r>
                      <a:endParaRPr lang="hu-HU" sz="1600" i="0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Century Schoolbook" panose="02040604050505020304" pitchFamily="18" charset="0"/>
                        </a:rPr>
                        <a:t>LAPS</a:t>
                      </a:r>
                      <a:endParaRPr lang="hu-HU" sz="1600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418675">
                <a:tc>
                  <a:txBody>
                    <a:bodyPr/>
                    <a:lstStyle/>
                    <a:p>
                      <a:r>
                        <a:rPr lang="hu-HU" sz="1600" dirty="0" err="1" smtClean="0">
                          <a:latin typeface="Century Schoolbook" panose="02040604050505020304" pitchFamily="18" charset="0"/>
                        </a:rPr>
                        <a:t>Triklóretilén</a:t>
                      </a:r>
                      <a:endParaRPr lang="hu-HU" sz="1600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hu-HU" sz="1600" i="1" dirty="0" smtClean="0">
                          <a:latin typeface="Century Schoolbook" panose="02040604050505020304" pitchFamily="18" charset="0"/>
                        </a:rPr>
                        <a:t>P. </a:t>
                      </a:r>
                      <a:r>
                        <a:rPr lang="hu-HU" sz="1600" i="1" dirty="0" err="1" smtClean="0">
                          <a:latin typeface="Century Schoolbook" panose="02040604050505020304" pitchFamily="18" charset="0"/>
                        </a:rPr>
                        <a:t>aureginosa</a:t>
                      </a:r>
                      <a:endParaRPr lang="hu-HU" sz="1600" i="1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Century Schoolbook" panose="02040604050505020304" pitchFamily="18" charset="0"/>
                        </a:rPr>
                        <a:t>Klorid-ion</a:t>
                      </a:r>
                      <a:r>
                        <a:rPr lang="hu-HU" sz="1600" baseline="0" dirty="0" smtClean="0">
                          <a:latin typeface="Century Schoolbook" panose="02040604050505020304" pitchFamily="18" charset="0"/>
                        </a:rPr>
                        <a:t> elektród</a:t>
                      </a:r>
                      <a:endParaRPr lang="hu-HU" sz="1600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418675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Century Schoolbook" panose="02040604050505020304" pitchFamily="18" charset="0"/>
                        </a:rPr>
                        <a:t>Etanol</a:t>
                      </a:r>
                      <a:endParaRPr lang="hu-HU" sz="1600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hu-HU" sz="1600" i="1" dirty="0" smtClean="0">
                          <a:latin typeface="Century Schoolbook" panose="02040604050505020304" pitchFamily="18" charset="0"/>
                        </a:rPr>
                        <a:t>S. </a:t>
                      </a:r>
                      <a:r>
                        <a:rPr lang="hu-HU" sz="1600" i="1" dirty="0" err="1" smtClean="0">
                          <a:latin typeface="Century Schoolbook" panose="02040604050505020304" pitchFamily="18" charset="0"/>
                        </a:rPr>
                        <a:t>ellipsoideus</a:t>
                      </a:r>
                      <a:endParaRPr lang="hu-HU" sz="1600" i="1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Century Schoolbook" panose="02040604050505020304" pitchFamily="18" charset="0"/>
                        </a:rPr>
                        <a:t>Oxigén elektród</a:t>
                      </a:r>
                      <a:endParaRPr lang="hu-HU" sz="1600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418675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Century Schoolbook" panose="02040604050505020304" pitchFamily="18" charset="0"/>
                        </a:rPr>
                        <a:t>Szacharóz</a:t>
                      </a:r>
                      <a:endParaRPr lang="hu-HU" sz="1600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hu-HU" sz="1600" i="1" dirty="0" smtClean="0">
                          <a:latin typeface="Century Schoolbook" panose="02040604050505020304" pitchFamily="18" charset="0"/>
                        </a:rPr>
                        <a:t>S. </a:t>
                      </a:r>
                      <a:r>
                        <a:rPr lang="hu-HU" sz="1600" i="1" dirty="0" err="1" smtClean="0">
                          <a:latin typeface="Century Schoolbook" panose="02040604050505020304" pitchFamily="18" charset="0"/>
                        </a:rPr>
                        <a:t>cereviciae</a:t>
                      </a:r>
                      <a:endParaRPr lang="hu-HU" sz="1600" i="1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Century Schoolbook" panose="02040604050505020304" pitchFamily="18" charset="0"/>
                        </a:rPr>
                        <a:t>Oxigén elektród</a:t>
                      </a:r>
                      <a:endParaRPr lang="hu-HU" sz="1600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4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hu-HU" sz="2400" dirty="0" smtClean="0"/>
              <a:t>28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42314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>
                <a:latin typeface="Century Schoolbook" panose="02040604050505020304" pitchFamily="18" charset="0"/>
              </a:rPr>
              <a:t>Konduktometrikus</a:t>
            </a:r>
            <a:r>
              <a:rPr lang="hu-HU" dirty="0" smtClean="0">
                <a:latin typeface="Century Schoolbook" panose="02040604050505020304" pitchFamily="18" charset="0"/>
              </a:rPr>
              <a:t> </a:t>
            </a:r>
            <a:r>
              <a:rPr lang="hu-HU" dirty="0" err="1" smtClean="0">
                <a:latin typeface="Century Schoolbook" panose="02040604050505020304" pitchFamily="18" charset="0"/>
              </a:rPr>
              <a:t>bioszenzorok</a:t>
            </a:r>
            <a:endParaRPr lang="hu-HU" dirty="0">
              <a:latin typeface="Century Schoolbook" panose="020406040505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Century Schoolbook" panose="02040604050505020304" pitchFamily="18" charset="0"/>
              </a:rPr>
              <a:t>A reakcióelegyben változik az ionos vegyületek koncentrációja</a:t>
            </a:r>
          </a:p>
          <a:p>
            <a:r>
              <a:rPr lang="hu-HU" dirty="0" smtClean="0">
                <a:latin typeface="Century Schoolbook" panose="02040604050505020304" pitchFamily="18" charset="0"/>
              </a:rPr>
              <a:t>Az elegy vezetőképességének változását mérjük</a:t>
            </a:r>
          </a:p>
          <a:p>
            <a:r>
              <a:rPr lang="hu-HU" dirty="0" smtClean="0">
                <a:latin typeface="Century Schoolbook" panose="02040604050505020304" pitchFamily="18" charset="0"/>
              </a:rPr>
              <a:t>Nem specifikus, de nagyon szenzitív</a:t>
            </a:r>
            <a:endParaRPr lang="hu-HU" dirty="0">
              <a:latin typeface="Century Schoolbook" panose="02040604050505020304" pitchFamily="18" charset="0"/>
            </a:endParaRPr>
          </a:p>
        </p:txBody>
      </p:sp>
      <p:sp>
        <p:nvSpPr>
          <p:cNvPr id="4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hu-HU" sz="2400" dirty="0" smtClean="0"/>
              <a:t>29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04750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latin typeface="Century Schoolbook" panose="02040604050505020304" pitchFamily="18" charset="0"/>
              </a:rPr>
              <a:t>Mikrobiológiai üzemanyagcella alapú </a:t>
            </a:r>
            <a:r>
              <a:rPr lang="hu-HU" dirty="0" err="1" smtClean="0">
                <a:latin typeface="Century Schoolbook" panose="02040604050505020304" pitchFamily="18" charset="0"/>
              </a:rPr>
              <a:t>bioszenzorok</a:t>
            </a:r>
            <a:endParaRPr lang="hu-HU" dirty="0">
              <a:latin typeface="Century Schoolbook" panose="02040604050505020304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6150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>
                <a:latin typeface="Century Schoolbook" panose="02040604050505020304" pitchFamily="18" charset="0"/>
              </a:rPr>
              <a:t>Szigorúan anaerob anódtér</a:t>
            </a:r>
          </a:p>
          <a:p>
            <a:r>
              <a:rPr lang="hu-HU" dirty="0" smtClean="0">
                <a:latin typeface="Century Schoolbook" panose="02040604050505020304" pitchFamily="18" charset="0"/>
              </a:rPr>
              <a:t>A koenzimek </a:t>
            </a:r>
            <a:r>
              <a:rPr lang="hu-HU" dirty="0" err="1" smtClean="0">
                <a:latin typeface="Century Schoolbook" panose="02040604050505020304" pitchFamily="18" charset="0"/>
              </a:rPr>
              <a:t>renegerálásából</a:t>
            </a:r>
            <a:r>
              <a:rPr lang="hu-HU" dirty="0" smtClean="0">
                <a:latin typeface="Century Schoolbook" panose="02040604050505020304" pitchFamily="18" charset="0"/>
              </a:rPr>
              <a:t> származó elektronok az anódra kerülnek</a:t>
            </a:r>
          </a:p>
          <a:p>
            <a:r>
              <a:rPr lang="hu-HU" dirty="0" smtClean="0">
                <a:latin typeface="Century Schoolbook" panose="02040604050505020304" pitchFamily="18" charset="0"/>
              </a:rPr>
              <a:t>A katódteret és az anódteret egy hidrogén-ionokra permeábilis membrán választja el</a:t>
            </a:r>
          </a:p>
          <a:p>
            <a:r>
              <a:rPr lang="hu-HU" dirty="0" smtClean="0">
                <a:latin typeface="Century Schoolbook" panose="02040604050505020304" pitchFamily="18" charset="0"/>
              </a:rPr>
              <a:t>Felhasználás: szennyvizek BOI meghatározása</a:t>
            </a:r>
            <a:endParaRPr lang="hu-HU" dirty="0">
              <a:latin typeface="Century Schoolbook" panose="02040604050505020304" pitchFamily="18" charset="0"/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48111"/>
            <a:ext cx="4003149" cy="3441861"/>
          </a:xfrm>
        </p:spPr>
      </p:pic>
      <p:sp>
        <p:nvSpPr>
          <p:cNvPr id="5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hu-HU" sz="2400" dirty="0" smtClean="0"/>
              <a:t>30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73535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0277"/>
            <a:ext cx="9144000" cy="1143000"/>
          </a:xfrm>
        </p:spPr>
        <p:txBody>
          <a:bodyPr>
            <a:normAutofit/>
          </a:bodyPr>
          <a:lstStyle/>
          <a:p>
            <a:r>
              <a:rPr lang="hu-HU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Bioszenzor</a:t>
            </a:r>
            <a:r>
              <a:rPr lang="hu-H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fogalma</a:t>
            </a:r>
            <a:endParaRPr lang="hu-HU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grpSp>
        <p:nvGrpSpPr>
          <p:cNvPr id="9" name="Csoportba foglalás 8"/>
          <p:cNvGrpSpPr/>
          <p:nvPr/>
        </p:nvGrpSpPr>
        <p:grpSpPr>
          <a:xfrm>
            <a:off x="251520" y="980728"/>
            <a:ext cx="8784976" cy="5183415"/>
            <a:chOff x="251520" y="980728"/>
            <a:chExt cx="8784976" cy="5183415"/>
          </a:xfrm>
        </p:grpSpPr>
        <p:sp>
          <p:nvSpPr>
            <p:cNvPr id="3" name="Szövegdoboz 2"/>
            <p:cNvSpPr txBox="1"/>
            <p:nvPr/>
          </p:nvSpPr>
          <p:spPr>
            <a:xfrm>
              <a:off x="251520" y="980728"/>
              <a:ext cx="8784976" cy="4362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lnSpc>
                  <a:spcPct val="125000"/>
                </a:lnSpc>
                <a:spcAft>
                  <a:spcPts val="1800"/>
                </a:spcAft>
                <a:buFont typeface="+mj-lt"/>
                <a:buAutoNum type="arabicPeriod"/>
              </a:pPr>
              <a:r>
                <a:rPr lang="hu-HU" sz="2200" dirty="0" smtClean="0">
                  <a:latin typeface="Century Schoolbook" pitchFamily="18" charset="0"/>
                </a:rPr>
                <a:t>Kémiai szenzorok alcsoportja, mely a jel felismerésére vagy kimutatására biológiai rendszert vagy annak valamely részét  (teljes sejt, enzim, antitest, receptor stb.) alkalmazza.</a:t>
              </a:r>
            </a:p>
            <a:p>
              <a:pPr marL="457200" indent="-457200" algn="just">
                <a:lnSpc>
                  <a:spcPct val="125000"/>
                </a:lnSpc>
                <a:spcAft>
                  <a:spcPts val="1800"/>
                </a:spcAft>
                <a:buFont typeface="+mj-lt"/>
                <a:buAutoNum type="arabicPeriod"/>
              </a:pPr>
              <a:r>
                <a:rPr lang="hu-HU" sz="2200" dirty="0" smtClean="0">
                  <a:latin typeface="Century Schoolbook" pitchFamily="18" charset="0"/>
                </a:rPr>
                <a:t>IUPAC definíció: A </a:t>
              </a:r>
              <a:r>
                <a:rPr lang="hu-HU" sz="2200" dirty="0" err="1" smtClean="0">
                  <a:latin typeface="Century Schoolbook" pitchFamily="18" charset="0"/>
                </a:rPr>
                <a:t>bioszenzor</a:t>
              </a:r>
              <a:r>
                <a:rPr lang="hu-HU" sz="2200" dirty="0" smtClean="0">
                  <a:latin typeface="Century Schoolbook" pitchFamily="18" charset="0"/>
                </a:rPr>
                <a:t> olyan analitikai eszköz, mely ötvözi a biológiai rendszerek </a:t>
              </a:r>
              <a:r>
                <a:rPr lang="hu-HU" sz="2200" dirty="0" err="1" smtClean="0">
                  <a:latin typeface="Century Schoolbook" pitchFamily="18" charset="0"/>
                </a:rPr>
                <a:t>specificitását</a:t>
              </a:r>
              <a:r>
                <a:rPr lang="hu-HU" sz="2200" dirty="0" smtClean="0">
                  <a:latin typeface="Century Schoolbook" pitchFamily="18" charset="0"/>
                </a:rPr>
                <a:t> a jelátalakító azon tulajdonságával, hogy képes a meghatározandó anyag koncentrációjával arányos jelet szolgáltatni.</a:t>
              </a:r>
            </a:p>
            <a:p>
              <a:pPr marL="457200" indent="-457200" algn="just">
                <a:lnSpc>
                  <a:spcPct val="125000"/>
                </a:lnSpc>
                <a:buFont typeface="+mj-lt"/>
                <a:buAutoNum type="arabicPeriod"/>
              </a:pPr>
              <a:r>
                <a:rPr lang="hu-HU" sz="2200" dirty="0" smtClean="0">
                  <a:latin typeface="Century Schoolbook" pitchFamily="18" charset="0"/>
                </a:rPr>
                <a:t>„</a:t>
              </a:r>
              <a:r>
                <a:rPr lang="hu-HU" sz="2200" dirty="0" err="1" smtClean="0">
                  <a:latin typeface="Century Schoolbook" pitchFamily="18" charset="0"/>
                </a:rPr>
                <a:t>Making</a:t>
              </a:r>
              <a:r>
                <a:rPr lang="hu-HU" sz="2200" dirty="0" smtClean="0">
                  <a:latin typeface="Century Schoolbook" pitchFamily="18" charset="0"/>
                </a:rPr>
                <a:t> more </a:t>
              </a:r>
              <a:r>
                <a:rPr lang="hu-HU" sz="2200" dirty="0" err="1" smtClean="0">
                  <a:latin typeface="Century Schoolbook" pitchFamily="18" charset="0"/>
                </a:rPr>
                <a:t>intelligent</a:t>
              </a:r>
              <a:r>
                <a:rPr lang="hu-HU" sz="2200" dirty="0" smtClean="0">
                  <a:latin typeface="Century Schoolbook" pitchFamily="18" charset="0"/>
                </a:rPr>
                <a:t> </a:t>
              </a:r>
              <a:r>
                <a:rPr lang="hu-HU" sz="2200" dirty="0" err="1" smtClean="0">
                  <a:latin typeface="Century Schoolbook" pitchFamily="18" charset="0"/>
                </a:rPr>
                <a:t>electrochemical</a:t>
              </a:r>
              <a:r>
                <a:rPr lang="hu-HU" sz="2200" dirty="0" smtClean="0">
                  <a:latin typeface="Century Schoolbook" pitchFamily="18" charset="0"/>
                </a:rPr>
                <a:t> </a:t>
              </a:r>
              <a:r>
                <a:rPr lang="hu-HU" sz="2200" dirty="0" err="1" smtClean="0">
                  <a:latin typeface="Century Schoolbook" pitchFamily="18" charset="0"/>
                </a:rPr>
                <a:t>sensors</a:t>
              </a:r>
              <a:r>
                <a:rPr lang="hu-HU" sz="2200" dirty="0" smtClean="0">
                  <a:latin typeface="Century Schoolbook" pitchFamily="18" charset="0"/>
                </a:rPr>
                <a:t> </a:t>
              </a:r>
              <a:r>
                <a:rPr lang="hu-HU" sz="2200" dirty="0" err="1" smtClean="0">
                  <a:latin typeface="Century Schoolbook" pitchFamily="18" charset="0"/>
                </a:rPr>
                <a:t>by</a:t>
              </a:r>
              <a:r>
                <a:rPr lang="hu-HU" sz="2200" dirty="0" smtClean="0">
                  <a:latin typeface="Century Schoolbook" pitchFamily="18" charset="0"/>
                </a:rPr>
                <a:t> </a:t>
              </a:r>
              <a:r>
                <a:rPr lang="hu-HU" sz="2200" dirty="0" err="1" smtClean="0">
                  <a:latin typeface="Century Schoolbook" pitchFamily="18" charset="0"/>
                </a:rPr>
                <a:t>adding</a:t>
              </a:r>
              <a:r>
                <a:rPr lang="hu-HU" sz="2200" dirty="0" smtClean="0">
                  <a:latin typeface="Century Schoolbook" pitchFamily="18" charset="0"/>
                </a:rPr>
                <a:t> </a:t>
              </a:r>
              <a:r>
                <a:rPr lang="hu-HU" sz="2200" dirty="0" err="1" smtClean="0">
                  <a:latin typeface="Century Schoolbook" pitchFamily="18" charset="0"/>
                </a:rPr>
                <a:t>enzyme</a:t>
              </a:r>
              <a:r>
                <a:rPr lang="hu-HU" sz="2200" dirty="0" smtClean="0">
                  <a:latin typeface="Century Schoolbook" pitchFamily="18" charset="0"/>
                </a:rPr>
                <a:t> </a:t>
              </a:r>
              <a:r>
                <a:rPr lang="hu-HU" sz="2200" dirty="0" err="1" smtClean="0">
                  <a:latin typeface="Century Schoolbook" pitchFamily="18" charset="0"/>
                </a:rPr>
                <a:t>transducers</a:t>
              </a:r>
              <a:r>
                <a:rPr lang="hu-HU" sz="2200" dirty="0" smtClean="0">
                  <a:latin typeface="Century Schoolbook" pitchFamily="18" charset="0"/>
                </a:rPr>
                <a:t>.” (</a:t>
              </a:r>
              <a:r>
                <a:rPr lang="hu-HU" sz="2200" dirty="0" err="1" smtClean="0">
                  <a:latin typeface="Century Schoolbook" pitchFamily="18" charset="0"/>
                </a:rPr>
                <a:t>Leland</a:t>
              </a:r>
              <a:r>
                <a:rPr lang="hu-HU" sz="2200" dirty="0" smtClean="0">
                  <a:latin typeface="Century Schoolbook" pitchFamily="18" charset="0"/>
                </a:rPr>
                <a:t> C. Clark </a:t>
              </a:r>
              <a:r>
                <a:rPr lang="hu-HU" sz="2200" dirty="0" err="1" smtClean="0">
                  <a:latin typeface="Century Schoolbook" pitchFamily="18" charset="0"/>
                </a:rPr>
                <a:t>Jnr</a:t>
              </a:r>
              <a:r>
                <a:rPr lang="hu-HU" sz="2200" dirty="0" smtClean="0">
                  <a:latin typeface="Century Schoolbook" pitchFamily="18" charset="0"/>
                </a:rPr>
                <a:t>.)</a:t>
              </a:r>
              <a:endParaRPr lang="hu-HU" sz="2200" dirty="0">
                <a:latin typeface="Century Schoolbook" pitchFamily="18" charset="0"/>
              </a:endParaRPr>
            </a:p>
          </p:txBody>
        </p:sp>
        <p:sp>
          <p:nvSpPr>
            <p:cNvPr id="5" name="Ellipszis 4"/>
            <p:cNvSpPr/>
            <p:nvPr/>
          </p:nvSpPr>
          <p:spPr>
            <a:xfrm>
              <a:off x="5004048" y="4848032"/>
              <a:ext cx="828000" cy="360000"/>
            </a:xfrm>
            <a:prstGeom prst="ellips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7" name="Egyenes összekötő nyíllal 6"/>
            <p:cNvCxnSpPr>
              <a:stCxn id="5" idx="4"/>
            </p:cNvCxnSpPr>
            <p:nvPr/>
          </p:nvCxnSpPr>
          <p:spPr>
            <a:xfrm>
              <a:off x="5418048" y="5208032"/>
              <a:ext cx="522104" cy="525224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Szövegdoboz 7"/>
            <p:cNvSpPr txBox="1"/>
            <p:nvPr/>
          </p:nvSpPr>
          <p:spPr>
            <a:xfrm>
              <a:off x="5940152" y="5733256"/>
              <a:ext cx="1800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200" dirty="0" smtClean="0">
                  <a:latin typeface="Century Schoolbook" pitchFamily="18" charset="0"/>
                </a:rPr>
                <a:t>ISMERŐS?</a:t>
              </a:r>
              <a:endParaRPr lang="hu-HU" sz="2200" dirty="0">
                <a:latin typeface="Century Schoolbook" pitchFamily="18" charset="0"/>
              </a:endParaRPr>
            </a:p>
          </p:txBody>
        </p:sp>
      </p:grp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 sz="2200" dirty="0" smtClean="0"/>
              <a:t>3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160375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Century Schoolbook" panose="02040604050505020304" pitchFamily="18" charset="0"/>
              </a:rPr>
              <a:t>Optikai </a:t>
            </a:r>
            <a:r>
              <a:rPr lang="hu-HU" dirty="0" err="1" smtClean="0">
                <a:latin typeface="Century Schoolbook" panose="02040604050505020304" pitchFamily="18" charset="0"/>
              </a:rPr>
              <a:t>bioszenzorok</a:t>
            </a:r>
            <a:endParaRPr lang="hu-HU" dirty="0">
              <a:latin typeface="Century Schoolbook" panose="020406040505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>
                <a:latin typeface="Century Schoolbook" panose="02040604050505020304" pitchFamily="18" charset="0"/>
              </a:rPr>
              <a:t>UV-VIS </a:t>
            </a:r>
            <a:r>
              <a:rPr lang="hu-HU" dirty="0" err="1" smtClean="0">
                <a:latin typeface="Century Schoolbook" panose="02040604050505020304" pitchFamily="18" charset="0"/>
              </a:rPr>
              <a:t>abszorbancia</a:t>
            </a:r>
            <a:r>
              <a:rPr lang="hu-HU" dirty="0" smtClean="0">
                <a:latin typeface="Century Schoolbook" panose="02040604050505020304" pitchFamily="18" charset="0"/>
              </a:rPr>
              <a:t>, </a:t>
            </a:r>
            <a:r>
              <a:rPr lang="hu-HU" dirty="0" err="1" smtClean="0">
                <a:latin typeface="Century Schoolbook" panose="02040604050505020304" pitchFamily="18" charset="0"/>
              </a:rPr>
              <a:t>bio-</a:t>
            </a:r>
            <a:r>
              <a:rPr lang="hu-HU" dirty="0" smtClean="0">
                <a:latin typeface="Century Schoolbook" panose="02040604050505020304" pitchFamily="18" charset="0"/>
              </a:rPr>
              <a:t> és kemilumineszcencia, </a:t>
            </a:r>
            <a:r>
              <a:rPr lang="hu-HU" dirty="0" err="1" smtClean="0">
                <a:latin typeface="Century Schoolbook" panose="02040604050505020304" pitchFamily="18" charset="0"/>
              </a:rPr>
              <a:t>reflektancia</a:t>
            </a:r>
            <a:r>
              <a:rPr lang="hu-HU" dirty="0" smtClean="0">
                <a:latin typeface="Century Schoolbook" panose="02040604050505020304" pitchFamily="18" charset="0"/>
              </a:rPr>
              <a:t>, fluoreszcencia</a:t>
            </a:r>
          </a:p>
          <a:p>
            <a:r>
              <a:rPr lang="hu-HU" b="1" dirty="0" smtClean="0">
                <a:latin typeface="Century Schoolbook" panose="02040604050505020304" pitchFamily="18" charset="0"/>
              </a:rPr>
              <a:t>Több előnye </a:t>
            </a:r>
            <a:r>
              <a:rPr lang="hu-HU" dirty="0" smtClean="0">
                <a:latin typeface="Century Schoolbook" panose="02040604050505020304" pitchFamily="18" charset="0"/>
              </a:rPr>
              <a:t>is van az elektrokémiai </a:t>
            </a:r>
            <a:r>
              <a:rPr lang="hu-HU" dirty="0" err="1" smtClean="0">
                <a:latin typeface="Century Schoolbook" panose="02040604050505020304" pitchFamily="18" charset="0"/>
              </a:rPr>
              <a:t>bioszenzorokkal</a:t>
            </a:r>
            <a:r>
              <a:rPr lang="hu-HU" dirty="0" smtClean="0">
                <a:latin typeface="Century Schoolbook" panose="02040604050505020304" pitchFamily="18" charset="0"/>
              </a:rPr>
              <a:t> szemben:</a:t>
            </a:r>
            <a:r>
              <a:rPr lang="hu-HU" dirty="0">
                <a:latin typeface="Century Schoolbook" panose="02040604050505020304" pitchFamily="18" charset="0"/>
              </a:rPr>
              <a:t/>
            </a:r>
            <a:br>
              <a:rPr lang="hu-HU" dirty="0">
                <a:latin typeface="Century Schoolbook" panose="02040604050505020304" pitchFamily="18" charset="0"/>
              </a:rPr>
            </a:br>
            <a:r>
              <a:rPr lang="hu-HU" dirty="0" smtClean="0">
                <a:latin typeface="Century Schoolbook" panose="02040604050505020304" pitchFamily="18" charset="0"/>
              </a:rPr>
              <a:t>kompaktabb</a:t>
            </a:r>
            <a:br>
              <a:rPr lang="hu-HU" dirty="0" smtClean="0">
                <a:latin typeface="Century Schoolbook" panose="02040604050505020304" pitchFamily="18" charset="0"/>
              </a:rPr>
            </a:br>
            <a:r>
              <a:rPr lang="hu-HU" dirty="0" err="1" smtClean="0">
                <a:latin typeface="Century Schoolbook" panose="02040604050505020304" pitchFamily="18" charset="0"/>
              </a:rPr>
              <a:t>ellenálóbb</a:t>
            </a:r>
            <a:r>
              <a:rPr lang="hu-HU" dirty="0" smtClean="0">
                <a:latin typeface="Century Schoolbook" panose="02040604050505020304" pitchFamily="18" charset="0"/>
              </a:rPr>
              <a:t> az elektromos zavarásokkal szemben</a:t>
            </a:r>
            <a:br>
              <a:rPr lang="hu-HU" dirty="0" smtClean="0">
                <a:latin typeface="Century Schoolbook" panose="02040604050505020304" pitchFamily="18" charset="0"/>
              </a:rPr>
            </a:br>
            <a:r>
              <a:rPr lang="hu-HU" dirty="0" smtClean="0">
                <a:latin typeface="Century Schoolbook" panose="02040604050505020304" pitchFamily="18" charset="0"/>
              </a:rPr>
              <a:t>stabilabb</a:t>
            </a:r>
            <a:br>
              <a:rPr lang="hu-HU" dirty="0" smtClean="0">
                <a:latin typeface="Century Schoolbook" panose="02040604050505020304" pitchFamily="18" charset="0"/>
              </a:rPr>
            </a:br>
            <a:r>
              <a:rPr lang="hu-HU" dirty="0" smtClean="0">
                <a:latin typeface="Century Schoolbook" panose="02040604050505020304" pitchFamily="18" charset="0"/>
              </a:rPr>
              <a:t>biztonságosabb</a:t>
            </a:r>
            <a:br>
              <a:rPr lang="hu-HU" dirty="0" smtClean="0">
                <a:latin typeface="Century Schoolbook" panose="02040604050505020304" pitchFamily="18" charset="0"/>
              </a:rPr>
            </a:br>
            <a:r>
              <a:rPr lang="hu-HU" dirty="0" smtClean="0">
                <a:latin typeface="Century Schoolbook" panose="02040604050505020304" pitchFamily="18" charset="0"/>
              </a:rPr>
              <a:t>az immobilizált sejtnek/enzimnek nem kell közvetlenül a jelátalakítóhoz kapcsolódnia</a:t>
            </a:r>
          </a:p>
        </p:txBody>
      </p:sp>
      <p:sp>
        <p:nvSpPr>
          <p:cNvPr id="4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hu-HU" sz="2400" dirty="0" smtClean="0"/>
              <a:t>31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38893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>
                <a:latin typeface="Century Schoolbook" panose="02040604050505020304" pitchFamily="18" charset="0"/>
              </a:rPr>
              <a:t>Biolumineszcencia</a:t>
            </a:r>
            <a:r>
              <a:rPr lang="hu-HU" dirty="0" smtClean="0">
                <a:latin typeface="Century Schoolbook" panose="02040604050505020304" pitchFamily="18" charset="0"/>
              </a:rPr>
              <a:t> </a:t>
            </a:r>
            <a:r>
              <a:rPr lang="hu-HU" dirty="0" err="1" smtClean="0">
                <a:latin typeface="Century Schoolbook" panose="02040604050505020304" pitchFamily="18" charset="0"/>
              </a:rPr>
              <a:t>bioszenzorok</a:t>
            </a:r>
            <a:r>
              <a:rPr lang="hu-HU" dirty="0" smtClean="0">
                <a:latin typeface="Century Schoolbook" panose="02040604050505020304" pitchFamily="18" charset="0"/>
              </a:rPr>
              <a:t> I.</a:t>
            </a:r>
            <a:endParaRPr lang="hu-HU" dirty="0">
              <a:latin typeface="Century Schoolbook" panose="020406040505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hu-HU" dirty="0" smtClean="0">
                <a:latin typeface="Century Schoolbook" panose="02040604050505020304" pitchFamily="18" charset="0"/>
              </a:rPr>
              <a:t>A mikroorganizmus fényt bocsát ki</a:t>
            </a:r>
          </a:p>
          <a:p>
            <a:r>
              <a:rPr lang="hu-HU" b="1" dirty="0" smtClean="0">
                <a:latin typeface="Century Schoolbook" panose="02040604050505020304" pitchFamily="18" charset="0"/>
              </a:rPr>
              <a:t>Induktív módszer: </a:t>
            </a:r>
            <a:r>
              <a:rPr lang="hu-HU" dirty="0" smtClean="0">
                <a:latin typeface="Century Schoolbook" panose="02040604050505020304" pitchFamily="18" charset="0"/>
              </a:rPr>
              <a:t/>
            </a:r>
            <a:br>
              <a:rPr lang="hu-HU" dirty="0" smtClean="0">
                <a:latin typeface="Century Schoolbook" panose="02040604050505020304" pitchFamily="18" charset="0"/>
              </a:rPr>
            </a:br>
            <a:r>
              <a:rPr lang="hu-HU" dirty="0" smtClean="0">
                <a:latin typeface="Century Schoolbook" panose="02040604050505020304" pitchFamily="18" charset="0"/>
              </a:rPr>
              <a:t>A mérendő komponens által szabályozott </a:t>
            </a:r>
            <a:r>
              <a:rPr lang="hu-HU" dirty="0" err="1" smtClean="0">
                <a:latin typeface="Century Schoolbook" panose="02040604050505020304" pitchFamily="18" charset="0"/>
              </a:rPr>
              <a:t>promótert</a:t>
            </a:r>
            <a:r>
              <a:rPr lang="hu-HU" dirty="0" smtClean="0">
                <a:latin typeface="Century Schoolbook" panose="02040604050505020304" pitchFamily="18" charset="0"/>
              </a:rPr>
              <a:t> tesznek a </a:t>
            </a:r>
            <a:r>
              <a:rPr lang="hu-HU" i="1" dirty="0" smtClean="0">
                <a:latin typeface="Century Schoolbook" panose="02040604050505020304" pitchFamily="18" charset="0"/>
              </a:rPr>
              <a:t>lux</a:t>
            </a:r>
            <a:r>
              <a:rPr lang="hu-HU" dirty="0" smtClean="0">
                <a:latin typeface="Century Schoolbook" panose="02040604050505020304" pitchFamily="18" charset="0"/>
              </a:rPr>
              <a:t> gén elé, a komponens koncentrációja fogja meghatározni a lumineszcencia intenzitását.</a:t>
            </a:r>
          </a:p>
          <a:p>
            <a:r>
              <a:rPr lang="hu-HU" b="1" dirty="0" smtClean="0">
                <a:latin typeface="Century Schoolbook" panose="02040604050505020304" pitchFamily="18" charset="0"/>
              </a:rPr>
              <a:t>Konstitutív módszer:</a:t>
            </a:r>
            <a:r>
              <a:rPr lang="hu-HU" b="1" dirty="0">
                <a:latin typeface="Century Schoolbook" panose="02040604050505020304" pitchFamily="18" charset="0"/>
              </a:rPr>
              <a:t/>
            </a:r>
            <a:br>
              <a:rPr lang="hu-HU" b="1" dirty="0">
                <a:latin typeface="Century Schoolbook" panose="02040604050505020304" pitchFamily="18" charset="0"/>
              </a:rPr>
            </a:br>
            <a:r>
              <a:rPr lang="hu-HU" dirty="0" smtClean="0">
                <a:latin typeface="Century Schoolbook" panose="02040604050505020304" pitchFamily="18" charset="0"/>
              </a:rPr>
              <a:t>A </a:t>
            </a:r>
            <a:r>
              <a:rPr lang="hu-HU" i="1" dirty="0" smtClean="0">
                <a:latin typeface="Century Schoolbook" panose="02040604050505020304" pitchFamily="18" charset="0"/>
              </a:rPr>
              <a:t>lux</a:t>
            </a:r>
            <a:r>
              <a:rPr lang="hu-HU" dirty="0" smtClean="0">
                <a:latin typeface="Century Schoolbook" panose="02040604050505020304" pitchFamily="18" charset="0"/>
              </a:rPr>
              <a:t> gén előtt olyan </a:t>
            </a:r>
            <a:r>
              <a:rPr lang="hu-HU" dirty="0" err="1" smtClean="0">
                <a:latin typeface="Century Schoolbook" panose="02040604050505020304" pitchFamily="18" charset="0"/>
              </a:rPr>
              <a:t>promóter</a:t>
            </a:r>
            <a:r>
              <a:rPr lang="hu-HU" dirty="0" smtClean="0">
                <a:latin typeface="Century Schoolbook" panose="02040604050505020304" pitchFamily="18" charset="0"/>
              </a:rPr>
              <a:t> van, ami folyamatosan aktív, amíg él a mikroorganizmus. Szennyezőanyagok toxicitásának vizsgálatára alkalmazzák.</a:t>
            </a:r>
          </a:p>
        </p:txBody>
      </p:sp>
      <p:sp>
        <p:nvSpPr>
          <p:cNvPr id="4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hu-HU" sz="2400" dirty="0" smtClean="0"/>
              <a:t>32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04854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hu-HU" dirty="0" err="1" smtClean="0">
                <a:latin typeface="Century Schoolbook" panose="02040604050505020304" pitchFamily="18" charset="0"/>
              </a:rPr>
              <a:t>Biolumineszcencia</a:t>
            </a:r>
            <a:r>
              <a:rPr lang="hu-HU" dirty="0" smtClean="0">
                <a:latin typeface="Century Schoolbook" panose="02040604050505020304" pitchFamily="18" charset="0"/>
              </a:rPr>
              <a:t> </a:t>
            </a:r>
            <a:r>
              <a:rPr lang="hu-HU" dirty="0" err="1" smtClean="0">
                <a:latin typeface="Century Schoolbook" panose="02040604050505020304" pitchFamily="18" charset="0"/>
              </a:rPr>
              <a:t>bioszenzorok</a:t>
            </a:r>
            <a:r>
              <a:rPr lang="hu-HU" dirty="0" smtClean="0">
                <a:latin typeface="Century Schoolbook" panose="02040604050505020304" pitchFamily="18" charset="0"/>
              </a:rPr>
              <a:t> II.</a:t>
            </a:r>
            <a:endParaRPr lang="hu-HU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572507"/>
              </p:ext>
            </p:extLst>
          </p:nvPr>
        </p:nvGraphicFramePr>
        <p:xfrm>
          <a:off x="628650" y="2226465"/>
          <a:ext cx="7886700" cy="319099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943350"/>
                <a:gridCol w="3943350"/>
              </a:tblGrid>
              <a:tr h="428962">
                <a:tc>
                  <a:txBody>
                    <a:bodyPr/>
                    <a:lstStyle/>
                    <a:p>
                      <a:pPr algn="l"/>
                      <a:r>
                        <a:rPr lang="hu-HU" sz="1800" dirty="0" smtClean="0">
                          <a:latin typeface="Century Schoolbook" panose="02040604050505020304" pitchFamily="18" charset="0"/>
                        </a:rPr>
                        <a:t>Mérendő komponens</a:t>
                      </a:r>
                      <a:endParaRPr lang="hu-HU" sz="1800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800" dirty="0" smtClean="0">
                          <a:latin typeface="Century Schoolbook" panose="02040604050505020304" pitchFamily="18" charset="0"/>
                        </a:rPr>
                        <a:t>Mikroorganizmus</a:t>
                      </a:r>
                      <a:endParaRPr lang="hu-HU" sz="1800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428962">
                <a:tc>
                  <a:txBody>
                    <a:bodyPr/>
                    <a:lstStyle/>
                    <a:p>
                      <a:pPr algn="l"/>
                      <a:r>
                        <a:rPr lang="hu-HU" sz="1800" dirty="0" smtClean="0">
                          <a:latin typeface="Century Schoolbook" panose="02040604050505020304" pitchFamily="18" charset="0"/>
                        </a:rPr>
                        <a:t>Ni(II) és </a:t>
                      </a:r>
                      <a:r>
                        <a:rPr lang="hu-HU" sz="1800" dirty="0" err="1" smtClean="0">
                          <a:latin typeface="Century Schoolbook" panose="02040604050505020304" pitchFamily="18" charset="0"/>
                        </a:rPr>
                        <a:t>Co</a:t>
                      </a:r>
                      <a:r>
                        <a:rPr lang="hu-HU" sz="1800" dirty="0" smtClean="0">
                          <a:latin typeface="Century Schoolbook" panose="02040604050505020304" pitchFamily="18" charset="0"/>
                        </a:rPr>
                        <a:t>(II) ionok</a:t>
                      </a:r>
                      <a:endParaRPr lang="hu-HU" sz="1800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800" i="1" dirty="0" err="1" smtClean="0">
                          <a:latin typeface="Century Schoolbook" panose="02040604050505020304" pitchFamily="18" charset="0"/>
                        </a:rPr>
                        <a:t>Ralstonia</a:t>
                      </a:r>
                      <a:r>
                        <a:rPr lang="hu-HU" sz="1800" i="1" dirty="0" smtClean="0">
                          <a:latin typeface="Century Schoolbook" panose="02040604050505020304" pitchFamily="18" charset="0"/>
                        </a:rPr>
                        <a:t> </a:t>
                      </a:r>
                      <a:r>
                        <a:rPr lang="hu-HU" sz="1800" i="1" dirty="0" err="1" smtClean="0">
                          <a:latin typeface="Century Schoolbook" panose="02040604050505020304" pitchFamily="18" charset="0"/>
                        </a:rPr>
                        <a:t>eutropha</a:t>
                      </a:r>
                      <a:endParaRPr lang="hu-HU" sz="1800" i="1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428962">
                <a:tc>
                  <a:txBody>
                    <a:bodyPr/>
                    <a:lstStyle/>
                    <a:p>
                      <a:pPr algn="l"/>
                      <a:r>
                        <a:rPr lang="hu-HU" sz="1800" dirty="0" err="1" smtClean="0">
                          <a:latin typeface="Century Schoolbook" panose="02040604050505020304" pitchFamily="18" charset="0"/>
                        </a:rPr>
                        <a:t>Hg</a:t>
                      </a:r>
                      <a:r>
                        <a:rPr lang="hu-HU" sz="1800" dirty="0" smtClean="0">
                          <a:latin typeface="Century Schoolbook" panose="02040604050505020304" pitchFamily="18" charset="0"/>
                        </a:rPr>
                        <a:t>(II) (biológiailag elérhető)</a:t>
                      </a:r>
                      <a:endParaRPr lang="hu-HU" sz="1800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800" i="1" dirty="0" smtClean="0">
                          <a:latin typeface="Century Schoolbook" panose="02040604050505020304" pitchFamily="18" charset="0"/>
                        </a:rPr>
                        <a:t>E. Coli + </a:t>
                      </a:r>
                      <a:r>
                        <a:rPr lang="hu-HU" sz="1800" i="1" dirty="0" err="1" smtClean="0">
                          <a:latin typeface="Century Schoolbook" panose="02040604050505020304" pitchFamily="18" charset="0"/>
                        </a:rPr>
                        <a:t>mer-lux</a:t>
                      </a:r>
                      <a:r>
                        <a:rPr lang="hu-HU" sz="1800" i="1" dirty="0" smtClean="0">
                          <a:latin typeface="Century Schoolbook" panose="02040604050505020304" pitchFamily="18" charset="0"/>
                        </a:rPr>
                        <a:t> </a:t>
                      </a:r>
                      <a:r>
                        <a:rPr lang="hu-HU" sz="1800" i="0" dirty="0" err="1" smtClean="0">
                          <a:latin typeface="Century Schoolbook" panose="02040604050505020304" pitchFamily="18" charset="0"/>
                        </a:rPr>
                        <a:t>plazmid</a:t>
                      </a:r>
                      <a:r>
                        <a:rPr lang="hu-HU" sz="1800" i="0" dirty="0" smtClean="0">
                          <a:latin typeface="Century Schoolbook" panose="02040604050505020304" pitchFamily="18" charset="0"/>
                        </a:rPr>
                        <a:t> pRB27</a:t>
                      </a:r>
                      <a:endParaRPr lang="hu-HU" sz="1800" i="0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428962">
                <a:tc>
                  <a:txBody>
                    <a:bodyPr/>
                    <a:lstStyle/>
                    <a:p>
                      <a:pPr algn="l"/>
                      <a:r>
                        <a:rPr lang="hu-HU" sz="1800" dirty="0" err="1" smtClean="0">
                          <a:latin typeface="Century Schoolbook" panose="02040604050505020304" pitchFamily="18" charset="0"/>
                        </a:rPr>
                        <a:t>Cu</a:t>
                      </a:r>
                      <a:r>
                        <a:rPr lang="hu-HU" sz="1800" dirty="0" smtClean="0">
                          <a:latin typeface="Century Schoolbook" panose="02040604050505020304" pitchFamily="18" charset="0"/>
                        </a:rPr>
                        <a:t>(II) (biológiailag elérhető)</a:t>
                      </a:r>
                      <a:endParaRPr lang="hu-HU" sz="1800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800" i="1" dirty="0" smtClean="0">
                          <a:latin typeface="Century Schoolbook" panose="02040604050505020304" pitchFamily="18" charset="0"/>
                        </a:rPr>
                        <a:t>P. </a:t>
                      </a:r>
                      <a:r>
                        <a:rPr lang="hu-HU" sz="1800" i="1" dirty="0" err="1" smtClean="0">
                          <a:latin typeface="Century Schoolbook" panose="02040604050505020304" pitchFamily="18" charset="0"/>
                        </a:rPr>
                        <a:t>Fluorescens</a:t>
                      </a:r>
                      <a:r>
                        <a:rPr lang="hu-HU" sz="1800" i="1" dirty="0" smtClean="0">
                          <a:latin typeface="Century Schoolbook" panose="02040604050505020304" pitchFamily="18" charset="0"/>
                        </a:rPr>
                        <a:t> + </a:t>
                      </a:r>
                      <a:r>
                        <a:rPr lang="hu-HU" sz="1800" i="1" dirty="0" err="1" smtClean="0">
                          <a:latin typeface="Century Schoolbook" panose="02040604050505020304" pitchFamily="18" charset="0"/>
                        </a:rPr>
                        <a:t>luxAB</a:t>
                      </a:r>
                      <a:endParaRPr lang="hu-HU" sz="1800" i="1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428962">
                <a:tc>
                  <a:txBody>
                    <a:bodyPr/>
                    <a:lstStyle/>
                    <a:p>
                      <a:pPr algn="l"/>
                      <a:r>
                        <a:rPr lang="hu-HU" sz="1800" dirty="0" smtClean="0">
                          <a:latin typeface="Century Schoolbook" panose="02040604050505020304" pitchFamily="18" charset="0"/>
                        </a:rPr>
                        <a:t>UV</a:t>
                      </a:r>
                      <a:endParaRPr lang="hu-HU" sz="1800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800" i="0" dirty="0" err="1" smtClean="0">
                          <a:latin typeface="Century Schoolbook" panose="02040604050505020304" pitchFamily="18" charset="0"/>
                        </a:rPr>
                        <a:t>Rekombináns</a:t>
                      </a:r>
                      <a:r>
                        <a:rPr lang="hu-HU" sz="1800" i="1" dirty="0" smtClean="0">
                          <a:latin typeface="Century Schoolbook" panose="02040604050505020304" pitchFamily="18" charset="0"/>
                        </a:rPr>
                        <a:t> P. </a:t>
                      </a:r>
                      <a:r>
                        <a:rPr lang="hu-HU" sz="1800" i="1" dirty="0" err="1" smtClean="0">
                          <a:latin typeface="Century Schoolbook" panose="02040604050505020304" pitchFamily="18" charset="0"/>
                        </a:rPr>
                        <a:t>aureginosa</a:t>
                      </a:r>
                      <a:r>
                        <a:rPr lang="hu-HU" sz="1800" i="1" dirty="0" smtClean="0">
                          <a:latin typeface="Century Schoolbook" panose="02040604050505020304" pitchFamily="18" charset="0"/>
                        </a:rPr>
                        <a:t> </a:t>
                      </a:r>
                      <a:r>
                        <a:rPr lang="hu-HU" sz="1800" i="0" dirty="0" smtClean="0">
                          <a:latin typeface="Century Schoolbook" panose="02040604050505020304" pitchFamily="18" charset="0"/>
                        </a:rPr>
                        <a:t>vagy</a:t>
                      </a:r>
                      <a:r>
                        <a:rPr lang="hu-HU" sz="1800" i="1" dirty="0" smtClean="0">
                          <a:latin typeface="Century Schoolbook" panose="02040604050505020304" pitchFamily="18" charset="0"/>
                        </a:rPr>
                        <a:t> E. coli</a:t>
                      </a:r>
                      <a:endParaRPr lang="hu-HU" sz="1800" i="1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428962">
                <a:tc>
                  <a:txBody>
                    <a:bodyPr/>
                    <a:lstStyle/>
                    <a:p>
                      <a:pPr algn="l"/>
                      <a:r>
                        <a:rPr lang="hu-HU" sz="1800" dirty="0" smtClean="0">
                          <a:latin typeface="Century Schoolbook" panose="02040604050505020304" pitchFamily="18" charset="0"/>
                        </a:rPr>
                        <a:t>Halogénezett szerves savak</a:t>
                      </a:r>
                      <a:endParaRPr lang="hu-HU" sz="1800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800" i="0" dirty="0" err="1" smtClean="0">
                          <a:latin typeface="Century Schoolbook" panose="02040604050505020304" pitchFamily="18" charset="0"/>
                        </a:rPr>
                        <a:t>Rekombináns</a:t>
                      </a:r>
                      <a:r>
                        <a:rPr lang="hu-HU" sz="1800" i="1" dirty="0" smtClean="0">
                          <a:latin typeface="Century Schoolbook" panose="02040604050505020304" pitchFamily="18" charset="0"/>
                        </a:rPr>
                        <a:t> E. coli</a:t>
                      </a:r>
                      <a:endParaRPr lang="hu-HU" sz="1800" i="1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428962">
                <a:tc>
                  <a:txBody>
                    <a:bodyPr/>
                    <a:lstStyle/>
                    <a:p>
                      <a:pPr algn="l"/>
                      <a:r>
                        <a:rPr lang="hu-HU" sz="1800" dirty="0" smtClean="0">
                          <a:latin typeface="Century Schoolbook" panose="02040604050505020304" pitchFamily="18" charset="0"/>
                        </a:rPr>
                        <a:t>Víz szennyezőanyag tartalma</a:t>
                      </a:r>
                      <a:endParaRPr lang="hu-HU" sz="1800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800" i="0" dirty="0" err="1" smtClean="0">
                          <a:latin typeface="Century Schoolbook" panose="02040604050505020304" pitchFamily="18" charset="0"/>
                        </a:rPr>
                        <a:t>Rekombináns</a:t>
                      </a:r>
                      <a:r>
                        <a:rPr lang="hu-HU" sz="1800" i="1" dirty="0" smtClean="0">
                          <a:latin typeface="Century Schoolbook" panose="02040604050505020304" pitchFamily="18" charset="0"/>
                        </a:rPr>
                        <a:t> E.</a:t>
                      </a:r>
                      <a:r>
                        <a:rPr lang="hu-HU" sz="1800" i="1" baseline="0" dirty="0" smtClean="0">
                          <a:latin typeface="Century Schoolbook" panose="02040604050505020304" pitchFamily="18" charset="0"/>
                        </a:rPr>
                        <a:t> coli</a:t>
                      </a:r>
                      <a:endParaRPr lang="hu-HU" sz="1800" i="1" dirty="0">
                        <a:latin typeface="Century Schoolbook" panose="02040604050505020304" pitchFamily="18" charset="0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5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hu-HU" sz="2400" dirty="0" smtClean="0"/>
              <a:t>33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38533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Century Schoolbook" panose="02040604050505020304" pitchFamily="18" charset="0"/>
              </a:rPr>
              <a:t>Fluoreszcencia </a:t>
            </a:r>
            <a:r>
              <a:rPr lang="hu-HU" dirty="0" err="1" smtClean="0">
                <a:latin typeface="Century Schoolbook" panose="02040604050505020304" pitchFamily="18" charset="0"/>
              </a:rPr>
              <a:t>bioszenzorok</a:t>
            </a:r>
            <a:r>
              <a:rPr lang="hu-HU" dirty="0">
                <a:latin typeface="Century Schoolbook" panose="02040604050505020304" pitchFamily="18" charset="0"/>
              </a:rPr>
              <a:t> </a:t>
            </a:r>
            <a:r>
              <a:rPr lang="hu-HU" dirty="0" smtClean="0">
                <a:latin typeface="Century Schoolbook" panose="02040604050505020304" pitchFamily="18" charset="0"/>
              </a:rPr>
              <a:t>I.</a:t>
            </a:r>
            <a:endParaRPr lang="hu-HU" dirty="0">
              <a:latin typeface="Century Schoolbook" panose="020406040505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hu-HU" dirty="0" smtClean="0">
                <a:latin typeface="Century Schoolbook" panose="02040604050505020304" pitchFamily="18" charset="0"/>
              </a:rPr>
              <a:t>A molekula adott hullámhosszú fény hatására gerjesztődik, és nagyobb hullámhosszú (=kisebb energiájú) fényt bocsát ki.</a:t>
            </a:r>
          </a:p>
          <a:p>
            <a:pPr algn="just"/>
            <a:r>
              <a:rPr lang="hu-HU" dirty="0" smtClean="0">
                <a:latin typeface="Century Schoolbook" panose="02040604050505020304" pitchFamily="18" charset="0"/>
              </a:rPr>
              <a:t>Kis mennyiségek esetén a komponens koncentrációja és a kibocsátott fény intenzitása egyenesen arányos.</a:t>
            </a:r>
          </a:p>
          <a:p>
            <a:pPr algn="just"/>
            <a:r>
              <a:rPr lang="hu-HU" dirty="0" smtClean="0">
                <a:latin typeface="Century Schoolbook" panose="02040604050505020304" pitchFamily="18" charset="0"/>
              </a:rPr>
              <a:t>A fény bevezetése és elvezetése a szenzorból száloptikai megoldásokkal történik.</a:t>
            </a:r>
          </a:p>
          <a:p>
            <a:pPr algn="just"/>
            <a:r>
              <a:rPr lang="hu-HU" dirty="0" smtClean="0">
                <a:latin typeface="Century Schoolbook" panose="02040604050505020304" pitchFamily="18" charset="0"/>
              </a:rPr>
              <a:t>Ezen a területen is egyre inkább teret hódítanak a </a:t>
            </a:r>
            <a:r>
              <a:rPr lang="hu-HU" dirty="0" err="1" smtClean="0">
                <a:latin typeface="Century Schoolbook" panose="02040604050505020304" pitchFamily="18" charset="0"/>
              </a:rPr>
              <a:t>rekombináns</a:t>
            </a:r>
            <a:r>
              <a:rPr lang="hu-HU" dirty="0" smtClean="0">
                <a:latin typeface="Century Schoolbook" panose="02040604050505020304" pitchFamily="18" charset="0"/>
              </a:rPr>
              <a:t> módszerek.</a:t>
            </a:r>
            <a:endParaRPr lang="hu-HU" dirty="0">
              <a:latin typeface="Century Schoolbook" panose="02040604050505020304" pitchFamily="18" charset="0"/>
            </a:endParaRPr>
          </a:p>
        </p:txBody>
      </p:sp>
      <p:sp>
        <p:nvSpPr>
          <p:cNvPr id="4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hu-HU" sz="2400" dirty="0" smtClean="0"/>
              <a:t>34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56966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8058149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Century Schoolbook" panose="02040604050505020304" pitchFamily="18" charset="0"/>
              </a:rPr>
              <a:t>Fluoreszcencia </a:t>
            </a:r>
            <a:r>
              <a:rPr lang="hu-HU" dirty="0" err="1" smtClean="0">
                <a:latin typeface="Century Schoolbook" panose="02040604050505020304" pitchFamily="18" charset="0"/>
              </a:rPr>
              <a:t>bioszenzorok</a:t>
            </a:r>
            <a:r>
              <a:rPr lang="hu-HU" dirty="0" smtClean="0">
                <a:latin typeface="Century Schoolbook" panose="02040604050505020304" pitchFamily="18" charset="0"/>
              </a:rPr>
              <a:t> II</a:t>
            </a:r>
            <a:r>
              <a:rPr lang="hu-HU" dirty="0" smtClean="0">
                <a:latin typeface="Century Schoolbook" panose="02040604050505020304" pitchFamily="18" charset="0"/>
              </a:rPr>
              <a:t>. </a:t>
            </a:r>
            <a:r>
              <a:rPr lang="hu-HU" dirty="0" smtClean="0">
                <a:latin typeface="Century Schoolbook" panose="02040604050505020304" pitchFamily="18" charset="0"/>
              </a:rPr>
              <a:t>GFP</a:t>
            </a:r>
            <a:endParaRPr lang="hu-HU" dirty="0">
              <a:latin typeface="Century Schoolbook" panose="020406040505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1" y="1916832"/>
            <a:ext cx="4982555" cy="3710763"/>
          </a:xfrm>
        </p:spPr>
        <p:txBody>
          <a:bodyPr>
            <a:noAutofit/>
          </a:bodyPr>
          <a:lstStyle/>
          <a:p>
            <a:r>
              <a:rPr lang="hu-HU" sz="2200" dirty="0" err="1" smtClean="0">
                <a:latin typeface="Century Schoolbook" panose="02040604050505020304" pitchFamily="18" charset="0"/>
              </a:rPr>
              <a:t>Green</a:t>
            </a:r>
            <a:r>
              <a:rPr lang="hu-HU" sz="2200" dirty="0" smtClean="0">
                <a:latin typeface="Century Schoolbook" panose="02040604050505020304" pitchFamily="18" charset="0"/>
              </a:rPr>
              <a:t> </a:t>
            </a:r>
            <a:r>
              <a:rPr lang="hu-HU" sz="2200" dirty="0" err="1" smtClean="0">
                <a:latin typeface="Century Schoolbook" panose="02040604050505020304" pitchFamily="18" charset="0"/>
              </a:rPr>
              <a:t>Fluorescent</a:t>
            </a:r>
            <a:r>
              <a:rPr lang="hu-HU" sz="2200" dirty="0" smtClean="0">
                <a:latin typeface="Century Schoolbook" panose="02040604050505020304" pitchFamily="18" charset="0"/>
              </a:rPr>
              <a:t> Protein</a:t>
            </a:r>
          </a:p>
          <a:p>
            <a:r>
              <a:rPr lang="hu-HU" sz="2200" dirty="0" smtClean="0">
                <a:latin typeface="Century Schoolbook" panose="02040604050505020304" pitchFamily="18" charset="0"/>
              </a:rPr>
              <a:t>Nagyon stabil fehérje, nem ismerünk olyan mikroorganizmust, ami termelné.</a:t>
            </a:r>
          </a:p>
          <a:p>
            <a:r>
              <a:rPr lang="hu-HU" sz="2200" dirty="0" smtClean="0">
                <a:latin typeface="Century Schoolbook" panose="02040604050505020304" pitchFamily="18" charset="0"/>
              </a:rPr>
              <a:t>Hátránya, hogy az észlelhető jelet csak nagy időbeni eltolódással érzékeljük.</a:t>
            </a:r>
          </a:p>
          <a:p>
            <a:r>
              <a:rPr lang="hu-HU" sz="2200" dirty="0" smtClean="0">
                <a:latin typeface="Century Schoolbook" panose="02040604050505020304" pitchFamily="18" charset="0"/>
              </a:rPr>
              <a:t>A </a:t>
            </a:r>
            <a:r>
              <a:rPr lang="hu-HU" sz="2200" dirty="0" err="1" smtClean="0">
                <a:latin typeface="Century Schoolbook" panose="02040604050505020304" pitchFamily="18" charset="0"/>
              </a:rPr>
              <a:t>rekombináns</a:t>
            </a:r>
            <a:r>
              <a:rPr lang="hu-HU" sz="2200" dirty="0" smtClean="0">
                <a:latin typeface="Century Schoolbook" panose="02040604050505020304" pitchFamily="18" charset="0"/>
              </a:rPr>
              <a:t> sejtben a mérni kívánt komponenst érzékelő </a:t>
            </a:r>
            <a:r>
              <a:rPr lang="hu-HU" sz="2200" dirty="0" err="1" smtClean="0">
                <a:latin typeface="Century Schoolbook" panose="02040604050505020304" pitchFamily="18" charset="0"/>
              </a:rPr>
              <a:t>promótert</a:t>
            </a:r>
            <a:r>
              <a:rPr lang="hu-HU" sz="2200" dirty="0" smtClean="0">
                <a:latin typeface="Century Schoolbook" panose="02040604050505020304" pitchFamily="18" charset="0"/>
              </a:rPr>
              <a:t> teszünk a </a:t>
            </a:r>
            <a:r>
              <a:rPr lang="hu-HU" sz="2200" i="1" dirty="0" err="1" smtClean="0">
                <a:latin typeface="Century Schoolbook" panose="02040604050505020304" pitchFamily="18" charset="0"/>
              </a:rPr>
              <a:t>gfp</a:t>
            </a:r>
            <a:r>
              <a:rPr lang="hu-HU" sz="2200" dirty="0" smtClean="0">
                <a:latin typeface="Century Schoolbook" panose="02040604050505020304" pitchFamily="18" charset="0"/>
              </a:rPr>
              <a:t> gén elé.</a:t>
            </a:r>
          </a:p>
          <a:p>
            <a:r>
              <a:rPr lang="hu-HU" sz="2200" dirty="0" smtClean="0">
                <a:latin typeface="Century Schoolbook" panose="02040604050505020304" pitchFamily="18" charset="0"/>
              </a:rPr>
              <a:t>Alkalmazható: </a:t>
            </a:r>
            <a:r>
              <a:rPr lang="hu-HU" sz="2200" dirty="0" err="1" smtClean="0">
                <a:latin typeface="Century Schoolbook" panose="02040604050505020304" pitchFamily="18" charset="0"/>
              </a:rPr>
              <a:t>Fe</a:t>
            </a:r>
            <a:r>
              <a:rPr lang="hu-HU" sz="2200" dirty="0" smtClean="0">
                <a:latin typeface="Century Schoolbook" panose="02040604050505020304" pitchFamily="18" charset="0"/>
              </a:rPr>
              <a:t>(III), </a:t>
            </a:r>
            <a:r>
              <a:rPr lang="hu-HU" sz="2200" dirty="0" err="1" smtClean="0">
                <a:latin typeface="Century Schoolbook" panose="02040604050505020304" pitchFamily="18" charset="0"/>
              </a:rPr>
              <a:t>arzenit</a:t>
            </a:r>
            <a:r>
              <a:rPr lang="hu-HU" sz="2200" dirty="0" smtClean="0">
                <a:latin typeface="Century Schoolbook" panose="02040604050505020304" pitchFamily="18" charset="0"/>
              </a:rPr>
              <a:t>, sejtpopuláció mérése…</a:t>
            </a:r>
            <a:endParaRPr lang="hu-HU" sz="2200" dirty="0">
              <a:latin typeface="Century Schoolbook" panose="020406040505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206" y="2125266"/>
            <a:ext cx="2987930" cy="2219606"/>
          </a:xfrm>
          <a:prstGeom prst="rect">
            <a:avLst/>
          </a:prstGeom>
        </p:spPr>
      </p:pic>
      <p:sp>
        <p:nvSpPr>
          <p:cNvPr id="5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hu-HU" sz="2400" dirty="0" smtClean="0"/>
              <a:t>35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6561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latin typeface="Century Schoolbook" panose="02040604050505020304" pitchFamily="18" charset="0"/>
              </a:rPr>
              <a:t>Kolorimetrikus</a:t>
            </a:r>
            <a:r>
              <a:rPr lang="hu-HU" dirty="0" smtClean="0">
                <a:latin typeface="Century Schoolbook" panose="02040604050505020304" pitchFamily="18" charset="0"/>
              </a:rPr>
              <a:t> </a:t>
            </a:r>
            <a:r>
              <a:rPr lang="hu-HU" dirty="0" err="1" smtClean="0">
                <a:latin typeface="Century Schoolbook" panose="02040604050505020304" pitchFamily="18" charset="0"/>
              </a:rPr>
              <a:t>bioszenzorok</a:t>
            </a:r>
            <a:endParaRPr lang="hu-HU" dirty="0">
              <a:latin typeface="Century Schoolbook" panose="020406040505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>
                <a:latin typeface="Century Schoolbook" panose="02040604050505020304" pitchFamily="18" charset="0"/>
              </a:rPr>
              <a:t>A mérendő komponens valamilyen módon mérhető színváltozást idéz elő.</a:t>
            </a:r>
          </a:p>
          <a:p>
            <a:r>
              <a:rPr lang="hu-HU" dirty="0" smtClean="0">
                <a:latin typeface="Century Schoolbook" panose="02040604050505020304" pitchFamily="18" charset="0"/>
              </a:rPr>
              <a:t>Például:</a:t>
            </a:r>
            <a:br>
              <a:rPr lang="hu-HU" dirty="0" smtClean="0">
                <a:latin typeface="Century Schoolbook" panose="02040604050505020304" pitchFamily="18" charset="0"/>
              </a:rPr>
            </a:br>
            <a:r>
              <a:rPr lang="hu-HU" dirty="0" smtClean="0">
                <a:latin typeface="Century Schoolbook" panose="02040604050505020304" pitchFamily="18" charset="0"/>
              </a:rPr>
              <a:t>BTEX (benzol, toluol, </a:t>
            </a:r>
            <a:r>
              <a:rPr lang="hu-HU" dirty="0" err="1" smtClean="0">
                <a:latin typeface="Century Schoolbook" panose="02040604050505020304" pitchFamily="18" charset="0"/>
              </a:rPr>
              <a:t>etilbenzol</a:t>
            </a:r>
            <a:r>
              <a:rPr lang="hu-HU" dirty="0" smtClean="0">
                <a:latin typeface="Century Schoolbook" panose="02040604050505020304" pitchFamily="18" charset="0"/>
              </a:rPr>
              <a:t>, xilol) mérése </a:t>
            </a:r>
            <a:r>
              <a:rPr lang="hu-HU" dirty="0" err="1" smtClean="0">
                <a:latin typeface="Century Schoolbook" panose="02040604050505020304" pitchFamily="18" charset="0"/>
              </a:rPr>
              <a:t>rekombináns</a:t>
            </a:r>
            <a:r>
              <a:rPr lang="hu-HU" dirty="0" smtClean="0">
                <a:latin typeface="Century Schoolbook" panose="02040604050505020304" pitchFamily="18" charset="0"/>
              </a:rPr>
              <a:t> </a:t>
            </a:r>
            <a:r>
              <a:rPr lang="hu-HU" dirty="0" err="1" smtClean="0">
                <a:latin typeface="Century Schoolbook" panose="02040604050505020304" pitchFamily="18" charset="0"/>
              </a:rPr>
              <a:t>E.coli</a:t>
            </a:r>
            <a:r>
              <a:rPr lang="hu-HU" dirty="0" smtClean="0">
                <a:latin typeface="Century Schoolbook" panose="02040604050505020304" pitchFamily="18" charset="0"/>
              </a:rPr>
              <a:t> segítségével (</a:t>
            </a:r>
            <a:r>
              <a:rPr lang="hu-HU" dirty="0" err="1" smtClean="0">
                <a:latin typeface="Century Schoolbook" panose="02040604050505020304" pitchFamily="18" charset="0"/>
              </a:rPr>
              <a:t>toluol-dioxigenáz</a:t>
            </a:r>
            <a:r>
              <a:rPr lang="hu-HU" dirty="0" smtClean="0">
                <a:latin typeface="Century Schoolbook" panose="02040604050505020304" pitchFamily="18" charset="0"/>
              </a:rPr>
              <a:t> és </a:t>
            </a:r>
            <a:r>
              <a:rPr lang="hu-HU" dirty="0" err="1" smtClean="0">
                <a:latin typeface="Century Schoolbook" panose="02040604050505020304" pitchFamily="18" charset="0"/>
              </a:rPr>
              <a:t>toluol-dihidrodiol-dehidrogenáz</a:t>
            </a:r>
            <a:r>
              <a:rPr lang="hu-HU" dirty="0" smtClean="0">
                <a:latin typeface="Century Schoolbook" panose="02040604050505020304" pitchFamily="18" charset="0"/>
              </a:rPr>
              <a:t> </a:t>
            </a:r>
            <a:r>
              <a:rPr lang="hu-HU" dirty="0" err="1" smtClean="0">
                <a:latin typeface="Century Schoolbook" panose="02040604050505020304" pitchFamily="18" charset="0"/>
              </a:rPr>
              <a:t>expresszáltatása</a:t>
            </a:r>
            <a:r>
              <a:rPr lang="hu-HU" dirty="0" smtClean="0">
                <a:latin typeface="Century Schoolbook" panose="02040604050505020304" pitchFamily="18" charset="0"/>
              </a:rPr>
              <a:t>)</a:t>
            </a:r>
            <a:br>
              <a:rPr lang="hu-HU" dirty="0" smtClean="0">
                <a:latin typeface="Century Schoolbook" panose="02040604050505020304" pitchFamily="18" charset="0"/>
              </a:rPr>
            </a:br>
            <a:r>
              <a:rPr lang="hu-HU" dirty="0" smtClean="0">
                <a:latin typeface="Century Schoolbook" panose="02040604050505020304" pitchFamily="18" charset="0"/>
              </a:rPr>
              <a:t>Termékek reagáltatása hidrogén-peroxiddal </a:t>
            </a:r>
            <a:r>
              <a:rPr lang="hu-HU" dirty="0" err="1" smtClean="0">
                <a:latin typeface="Century Schoolbook" panose="02040604050505020304" pitchFamily="18" charset="0"/>
              </a:rPr>
              <a:t>torma-peroxidáz</a:t>
            </a:r>
            <a:r>
              <a:rPr lang="hu-HU" dirty="0" smtClean="0">
                <a:latin typeface="Century Schoolbook" panose="02040604050505020304" pitchFamily="18" charset="0"/>
              </a:rPr>
              <a:t> jelenlétében, színes termék keletkezik.</a:t>
            </a:r>
          </a:p>
        </p:txBody>
      </p:sp>
      <p:sp>
        <p:nvSpPr>
          <p:cNvPr id="4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hu-HU" sz="2400" dirty="0" smtClean="0"/>
              <a:t>36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2625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latin typeface="Century Schoolbook" panose="02040604050505020304" pitchFamily="18" charset="0"/>
              </a:rPr>
              <a:t>Nyomásváltozáson alapuló </a:t>
            </a:r>
            <a:r>
              <a:rPr lang="hu-HU" dirty="0" err="1" smtClean="0">
                <a:latin typeface="Century Schoolbook" panose="02040604050505020304" pitchFamily="18" charset="0"/>
              </a:rPr>
              <a:t>bioszenzor</a:t>
            </a:r>
            <a:endParaRPr lang="hu-HU" dirty="0">
              <a:latin typeface="Century Schoolbook" panose="020406040505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latin typeface="Century Schoolbook" panose="02040604050505020304" pitchFamily="18" charset="0"/>
              </a:rPr>
              <a:t>Szennyvizek toxicitásának mérése hordozható eszközzel</a:t>
            </a:r>
            <a:r>
              <a:rPr lang="hu-HU" dirty="0" smtClean="0">
                <a:latin typeface="Century Schoolbook" panose="02040604050505020304" pitchFamily="18" charset="0"/>
              </a:rPr>
              <a:t>.</a:t>
            </a:r>
          </a:p>
          <a:p>
            <a:r>
              <a:rPr lang="hu-HU" dirty="0" smtClean="0">
                <a:latin typeface="Century Schoolbook" panose="02040604050505020304" pitchFamily="18" charset="0"/>
              </a:rPr>
              <a:t>Zárható edényben a légtér nyomása változik az </a:t>
            </a:r>
            <a:r>
              <a:rPr lang="hu-HU" dirty="0" err="1" smtClean="0">
                <a:latin typeface="Century Schoolbook" panose="02040604050505020304" pitchFamily="18" charset="0"/>
              </a:rPr>
              <a:t>oxigénfelhasználás</a:t>
            </a:r>
            <a:r>
              <a:rPr lang="hu-HU" dirty="0" smtClean="0">
                <a:latin typeface="Century Schoolbook" panose="02040604050505020304" pitchFamily="18" charset="0"/>
              </a:rPr>
              <a:t> függvényében.</a:t>
            </a:r>
          </a:p>
          <a:p>
            <a:r>
              <a:rPr lang="hu-HU" dirty="0" smtClean="0">
                <a:latin typeface="Century Schoolbook" panose="02040604050505020304" pitchFamily="18" charset="0"/>
              </a:rPr>
              <a:t>Jól reprodukálható, más módszerekkel összehasonlítható eredmények születtek.</a:t>
            </a:r>
            <a:endParaRPr lang="hu-HU" dirty="0">
              <a:latin typeface="Century Schoolbook" panose="02040604050505020304" pitchFamily="18" charset="0"/>
            </a:endParaRPr>
          </a:p>
        </p:txBody>
      </p:sp>
      <p:sp>
        <p:nvSpPr>
          <p:cNvPr id="4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hu-HU" sz="2400" dirty="0" smtClean="0"/>
              <a:t>37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85052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latin typeface="Century Schoolbook" panose="02040604050505020304" pitchFamily="18" charset="0"/>
              </a:rPr>
              <a:t>IR-bioszenzor</a:t>
            </a:r>
            <a:endParaRPr lang="hu-HU" dirty="0">
              <a:latin typeface="Century Schoolbook" panose="020406040505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>
                <a:latin typeface="Century Schoolbook" panose="02040604050505020304" pitchFamily="18" charset="0"/>
              </a:rPr>
              <a:t>A keletkező CO</a:t>
            </a:r>
            <a:r>
              <a:rPr lang="hu-HU" sz="2000" dirty="0">
                <a:latin typeface="Century Schoolbook" panose="02040604050505020304" pitchFamily="18" charset="0"/>
              </a:rPr>
              <a:t>2</a:t>
            </a:r>
            <a:r>
              <a:rPr lang="hu-HU" dirty="0">
                <a:latin typeface="Century Schoolbook" panose="02040604050505020304" pitchFamily="18" charset="0"/>
              </a:rPr>
              <a:t> szint folyamatos </a:t>
            </a:r>
            <a:r>
              <a:rPr lang="hu-HU" dirty="0" smtClean="0">
                <a:latin typeface="Century Schoolbook" panose="02040604050505020304" pitchFamily="18" charset="0"/>
              </a:rPr>
              <a:t>mérése</a:t>
            </a:r>
            <a:r>
              <a:rPr lang="hu-HU" dirty="0">
                <a:latin typeface="Century Schoolbook" panose="02040604050505020304" pitchFamily="18" charset="0"/>
              </a:rPr>
              <a:t> </a:t>
            </a:r>
            <a:r>
              <a:rPr lang="hu-HU" dirty="0" smtClean="0">
                <a:latin typeface="Century Schoolbook" panose="02040604050505020304" pitchFamily="18" charset="0"/>
              </a:rPr>
              <a:t>infravörös érzékelővel.</a:t>
            </a:r>
          </a:p>
          <a:p>
            <a:r>
              <a:rPr lang="hu-HU" dirty="0" smtClean="0">
                <a:latin typeface="Century Schoolbook" panose="02040604050505020304" pitchFamily="18" charset="0"/>
              </a:rPr>
              <a:t>Szintén szennyvizek vizsgálatára fejlesztették ki.</a:t>
            </a:r>
          </a:p>
          <a:p>
            <a:r>
              <a:rPr lang="hu-HU" dirty="0" smtClean="0">
                <a:latin typeface="Century Schoolbook" panose="02040604050505020304" pitchFamily="18" charset="0"/>
              </a:rPr>
              <a:t>Toxikus anyagok hatására csökken a CO</a:t>
            </a:r>
            <a:r>
              <a:rPr lang="hu-HU" sz="2000" dirty="0" smtClean="0">
                <a:latin typeface="Century Schoolbook" panose="02040604050505020304" pitchFamily="18" charset="0"/>
              </a:rPr>
              <a:t>2</a:t>
            </a:r>
            <a:r>
              <a:rPr lang="hu-HU" dirty="0" smtClean="0">
                <a:latin typeface="Century Schoolbook" panose="02040604050505020304" pitchFamily="18" charset="0"/>
              </a:rPr>
              <a:t> keletkezésének mértéke.</a:t>
            </a:r>
          </a:p>
          <a:p>
            <a:r>
              <a:rPr lang="hu-HU" dirty="0" smtClean="0">
                <a:latin typeface="Century Schoolbook" panose="02040604050505020304" pitchFamily="18" charset="0"/>
              </a:rPr>
              <a:t>A </a:t>
            </a:r>
            <a:r>
              <a:rPr lang="hu-HU" dirty="0" err="1" smtClean="0">
                <a:latin typeface="Century Schoolbook" panose="02040604050505020304" pitchFamily="18" charset="0"/>
              </a:rPr>
              <a:t>szennyvizben</a:t>
            </a:r>
            <a:r>
              <a:rPr lang="hu-HU" dirty="0" smtClean="0">
                <a:latin typeface="Century Schoolbook" panose="02040604050505020304" pitchFamily="18" charset="0"/>
              </a:rPr>
              <a:t> található toxikus komponensek mennyiségére következtethetünk belőle online és offline.</a:t>
            </a:r>
            <a:endParaRPr lang="hu-HU" dirty="0">
              <a:latin typeface="Century Schoolbook" panose="02040604050505020304" pitchFamily="18" charset="0"/>
            </a:endParaRPr>
          </a:p>
        </p:txBody>
      </p:sp>
      <p:sp>
        <p:nvSpPr>
          <p:cNvPr id="4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hu-HU" sz="2400" dirty="0" smtClean="0"/>
              <a:t>38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80711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Century Schoolbook" panose="02040604050505020304" pitchFamily="18" charset="0"/>
              </a:rPr>
              <a:t>Termikus </a:t>
            </a:r>
            <a:r>
              <a:rPr lang="hu-HU" dirty="0" err="1" smtClean="0">
                <a:latin typeface="Century Schoolbook" panose="02040604050505020304" pitchFamily="18" charset="0"/>
              </a:rPr>
              <a:t>bioszenzorok</a:t>
            </a:r>
            <a:endParaRPr lang="hu-HU" dirty="0">
              <a:latin typeface="Century Schoolbook" panose="020406040505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709120"/>
          </a:xfrm>
        </p:spPr>
        <p:txBody>
          <a:bodyPr>
            <a:normAutofit lnSpcReduction="10000"/>
          </a:bodyPr>
          <a:lstStyle/>
          <a:p>
            <a:r>
              <a:rPr lang="hu-HU" sz="2700" dirty="0" smtClean="0">
                <a:latin typeface="Century Schoolbook" panose="02040604050505020304" pitchFamily="18" charset="0"/>
              </a:rPr>
              <a:t>Biokémiai folyamatokból eredő hőelnyelést vagy –fejlődést detektáljuk termisztorral.</a:t>
            </a:r>
          </a:p>
          <a:p>
            <a:r>
              <a:rPr lang="hu-HU" sz="2700" dirty="0" smtClean="0">
                <a:latin typeface="Century Schoolbook" panose="02040604050505020304" pitchFamily="18" charset="0"/>
              </a:rPr>
              <a:t>A mintát egy enzimoszlopon vezetjük át, a reakció által hőmérsékletváltozás történik</a:t>
            </a:r>
            <a:r>
              <a:rPr lang="hu-HU" sz="2800" dirty="0" smtClean="0">
                <a:latin typeface="Century Schoolbook" panose="02040604050505020304" pitchFamily="18" charset="0"/>
              </a:rPr>
              <a:t>.</a:t>
            </a:r>
          </a:p>
          <a:p>
            <a:r>
              <a:rPr lang="hu-HU" sz="2700" dirty="0" smtClean="0">
                <a:latin typeface="Century Schoolbook" panose="02040604050505020304" pitchFamily="18" charset="0"/>
              </a:rPr>
              <a:t>Referencia: enzimet nem tartalmazó oszlop.</a:t>
            </a:r>
            <a:endParaRPr lang="hu-HU" sz="2700" dirty="0">
              <a:latin typeface="Century Schoolbook" panose="020406040505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671637"/>
            <a:ext cx="3764680" cy="4061048"/>
          </a:xfrm>
          <a:prstGeom prst="rect">
            <a:avLst/>
          </a:prstGeom>
        </p:spPr>
      </p:pic>
      <p:sp>
        <p:nvSpPr>
          <p:cNvPr id="5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hu-HU" sz="2400" dirty="0" smtClean="0"/>
              <a:t>39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68880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Century Schoolbook" panose="02040604050505020304" pitchFamily="18" charset="0"/>
              </a:rPr>
              <a:t>Összefoglalás</a:t>
            </a:r>
            <a:endParaRPr lang="hu-HU" dirty="0">
              <a:latin typeface="Century Schoolbook" panose="020406040505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>
                <a:latin typeface="Century Schoolbook" panose="02040604050505020304" pitchFamily="18" charset="0"/>
              </a:rPr>
              <a:t>A </a:t>
            </a:r>
            <a:r>
              <a:rPr lang="hu-HU" dirty="0" err="1" smtClean="0">
                <a:latin typeface="Century Schoolbook" panose="02040604050505020304" pitchFamily="18" charset="0"/>
              </a:rPr>
              <a:t>bioszenzorok</a:t>
            </a:r>
            <a:r>
              <a:rPr lang="hu-HU" dirty="0" smtClean="0">
                <a:latin typeface="Century Schoolbook" panose="02040604050505020304" pitchFamily="18" charset="0"/>
              </a:rPr>
              <a:t> fermentációs technológiában jól alkalmazható analitikai eszközök.</a:t>
            </a:r>
          </a:p>
          <a:p>
            <a:r>
              <a:rPr lang="hu-HU" dirty="0" smtClean="0">
                <a:latin typeface="Century Schoolbook" panose="02040604050505020304" pitchFamily="18" charset="0"/>
              </a:rPr>
              <a:t>On-line és </a:t>
            </a:r>
            <a:r>
              <a:rPr lang="hu-HU" dirty="0" err="1" smtClean="0">
                <a:latin typeface="Century Schoolbook" panose="02040604050505020304" pitchFamily="18" charset="0"/>
              </a:rPr>
              <a:t>off-line</a:t>
            </a:r>
            <a:r>
              <a:rPr lang="hu-HU" dirty="0" smtClean="0">
                <a:latin typeface="Century Schoolbook" panose="02040604050505020304" pitchFamily="18" charset="0"/>
              </a:rPr>
              <a:t> monitoring, gyors válaszadási idő (általában).</a:t>
            </a:r>
          </a:p>
          <a:p>
            <a:r>
              <a:rPr lang="hu-HU" dirty="0" smtClean="0">
                <a:latin typeface="Century Schoolbook" panose="02040604050505020304" pitchFamily="18" charset="0"/>
              </a:rPr>
              <a:t>Rendkívül specifikusak, szinte bármilyen vegyületre alkalmazhatóak.</a:t>
            </a:r>
          </a:p>
          <a:p>
            <a:r>
              <a:rPr lang="hu-HU" dirty="0" err="1">
                <a:latin typeface="Century Schoolbook" panose="02040604050505020304" pitchFamily="18" charset="0"/>
              </a:rPr>
              <a:t>R</a:t>
            </a:r>
            <a:r>
              <a:rPr lang="hu-HU" dirty="0" err="1" smtClean="0">
                <a:latin typeface="Century Schoolbook" panose="02040604050505020304" pitchFamily="18" charset="0"/>
              </a:rPr>
              <a:t>ekombináns</a:t>
            </a:r>
            <a:r>
              <a:rPr lang="hu-HU" dirty="0" smtClean="0">
                <a:latin typeface="Century Schoolbook" panose="02040604050505020304" pitchFamily="18" charset="0"/>
              </a:rPr>
              <a:t> géntechnológiák fejlődésével új irányok nyíltak, a lehetőségek száma végtelen.</a:t>
            </a:r>
            <a:endParaRPr lang="hu-HU" dirty="0">
              <a:latin typeface="Century Schoolbook" panose="020406040505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AC34-E04F-4DF9-B47D-DCD233611D5B}" type="slidenum">
              <a:rPr lang="hu-HU" sz="2400" smtClean="0"/>
              <a:pPr/>
              <a:t>39</a:t>
            </a:fld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52023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hu-HU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Bioszenzor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fogalma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1520" y="1268760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400" dirty="0">
                <a:latin typeface="Century Schoolbook" pitchFamily="18" charset="0"/>
              </a:rPr>
              <a:t>„</a:t>
            </a:r>
            <a:r>
              <a:rPr lang="hu-HU" sz="2400" dirty="0" err="1">
                <a:latin typeface="Century Schoolbook" pitchFamily="18" charset="0"/>
              </a:rPr>
              <a:t>Making</a:t>
            </a:r>
            <a:r>
              <a:rPr lang="hu-HU" sz="2400" dirty="0">
                <a:latin typeface="Century Schoolbook" pitchFamily="18" charset="0"/>
              </a:rPr>
              <a:t> more </a:t>
            </a:r>
            <a:r>
              <a:rPr lang="hu-HU" sz="2400" dirty="0" err="1">
                <a:latin typeface="Century Schoolbook" pitchFamily="18" charset="0"/>
              </a:rPr>
              <a:t>intelligent</a:t>
            </a:r>
            <a:r>
              <a:rPr lang="hu-HU" sz="2400" dirty="0">
                <a:latin typeface="Century Schoolbook" pitchFamily="18" charset="0"/>
              </a:rPr>
              <a:t> </a:t>
            </a:r>
            <a:r>
              <a:rPr lang="hu-HU" sz="2400" dirty="0" err="1">
                <a:latin typeface="Century Schoolbook" pitchFamily="18" charset="0"/>
              </a:rPr>
              <a:t>electrochemical</a:t>
            </a:r>
            <a:r>
              <a:rPr lang="hu-HU" sz="2400" dirty="0">
                <a:latin typeface="Century Schoolbook" pitchFamily="18" charset="0"/>
              </a:rPr>
              <a:t> </a:t>
            </a:r>
            <a:r>
              <a:rPr lang="hu-HU" sz="2400" dirty="0" err="1">
                <a:latin typeface="Century Schoolbook" pitchFamily="18" charset="0"/>
              </a:rPr>
              <a:t>sensors</a:t>
            </a:r>
            <a:r>
              <a:rPr lang="hu-HU" sz="2400" dirty="0">
                <a:latin typeface="Century Schoolbook" pitchFamily="18" charset="0"/>
              </a:rPr>
              <a:t> </a:t>
            </a:r>
            <a:r>
              <a:rPr lang="hu-HU" sz="2400" dirty="0" err="1">
                <a:latin typeface="Century Schoolbook" pitchFamily="18" charset="0"/>
              </a:rPr>
              <a:t>by</a:t>
            </a:r>
            <a:r>
              <a:rPr lang="hu-HU" sz="2400" dirty="0">
                <a:latin typeface="Century Schoolbook" pitchFamily="18" charset="0"/>
              </a:rPr>
              <a:t> </a:t>
            </a:r>
            <a:r>
              <a:rPr lang="hu-HU" sz="2400" dirty="0" err="1">
                <a:latin typeface="Century Schoolbook" pitchFamily="18" charset="0"/>
              </a:rPr>
              <a:t>adding</a:t>
            </a:r>
            <a:r>
              <a:rPr lang="hu-HU" sz="2400" dirty="0">
                <a:latin typeface="Century Schoolbook" pitchFamily="18" charset="0"/>
              </a:rPr>
              <a:t> </a:t>
            </a:r>
            <a:r>
              <a:rPr lang="hu-HU" sz="2400" dirty="0" err="1">
                <a:latin typeface="Century Schoolbook" pitchFamily="18" charset="0"/>
              </a:rPr>
              <a:t>enzyme</a:t>
            </a:r>
            <a:r>
              <a:rPr lang="hu-HU" sz="2400" dirty="0">
                <a:latin typeface="Century Schoolbook" pitchFamily="18" charset="0"/>
              </a:rPr>
              <a:t> </a:t>
            </a:r>
            <a:r>
              <a:rPr lang="hu-HU" sz="2400" dirty="0" err="1">
                <a:latin typeface="Century Schoolbook" pitchFamily="18" charset="0"/>
              </a:rPr>
              <a:t>transducers</a:t>
            </a:r>
            <a:r>
              <a:rPr lang="hu-HU" sz="2400" dirty="0">
                <a:latin typeface="Century Schoolbook" pitchFamily="18" charset="0"/>
              </a:rPr>
              <a:t>.” (</a:t>
            </a:r>
            <a:r>
              <a:rPr lang="hu-HU" sz="2400" dirty="0" err="1">
                <a:latin typeface="Century Schoolbook" pitchFamily="18" charset="0"/>
              </a:rPr>
              <a:t>Leland</a:t>
            </a:r>
            <a:r>
              <a:rPr lang="hu-HU" sz="2400" dirty="0">
                <a:latin typeface="Century Schoolbook" pitchFamily="18" charset="0"/>
              </a:rPr>
              <a:t> C. Clark </a:t>
            </a:r>
            <a:r>
              <a:rPr lang="hu-HU" sz="2400" dirty="0" err="1">
                <a:latin typeface="Century Schoolbook" pitchFamily="18" charset="0"/>
              </a:rPr>
              <a:t>Jnr</a:t>
            </a:r>
            <a:r>
              <a:rPr lang="hu-HU" sz="2400" dirty="0">
                <a:latin typeface="Century Schoolbook" pitchFamily="18" charset="0"/>
              </a:rPr>
              <a:t>.)</a:t>
            </a:r>
          </a:p>
          <a:p>
            <a:endParaRPr lang="hu-HU" dirty="0"/>
          </a:p>
        </p:txBody>
      </p: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2520157" y="2740445"/>
            <a:ext cx="4103687" cy="3168650"/>
            <a:chOff x="113" y="1162"/>
            <a:chExt cx="2585" cy="1996"/>
          </a:xfrm>
        </p:grpSpPr>
        <p:sp>
          <p:nvSpPr>
            <p:cNvPr id="6" name="Oval 35"/>
            <p:cNvSpPr>
              <a:spLocks noChangeArrowheads="1"/>
            </p:cNvSpPr>
            <p:nvPr/>
          </p:nvSpPr>
          <p:spPr bwMode="auto">
            <a:xfrm>
              <a:off x="982" y="2401"/>
              <a:ext cx="603" cy="13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" name="Line 36"/>
            <p:cNvSpPr>
              <a:spLocks noChangeShapeType="1"/>
            </p:cNvSpPr>
            <p:nvPr/>
          </p:nvSpPr>
          <p:spPr bwMode="auto">
            <a:xfrm>
              <a:off x="990" y="1511"/>
              <a:ext cx="0" cy="956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" name="Line 37"/>
            <p:cNvSpPr>
              <a:spLocks noChangeShapeType="1"/>
            </p:cNvSpPr>
            <p:nvPr/>
          </p:nvSpPr>
          <p:spPr bwMode="auto">
            <a:xfrm>
              <a:off x="1593" y="1511"/>
              <a:ext cx="0" cy="956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Line 38"/>
            <p:cNvSpPr>
              <a:spLocks noChangeShapeType="1"/>
            </p:cNvSpPr>
            <p:nvPr/>
          </p:nvSpPr>
          <p:spPr bwMode="auto">
            <a:xfrm>
              <a:off x="947" y="1511"/>
              <a:ext cx="6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Line 39"/>
            <p:cNvSpPr>
              <a:spLocks noChangeShapeType="1"/>
            </p:cNvSpPr>
            <p:nvPr/>
          </p:nvSpPr>
          <p:spPr bwMode="auto">
            <a:xfrm>
              <a:off x="947" y="1511"/>
              <a:ext cx="0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" name="Line 40"/>
            <p:cNvSpPr>
              <a:spLocks noChangeShapeType="1"/>
            </p:cNvSpPr>
            <p:nvPr/>
          </p:nvSpPr>
          <p:spPr bwMode="auto">
            <a:xfrm>
              <a:off x="1636" y="1511"/>
              <a:ext cx="0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2" name="Line 41"/>
            <p:cNvSpPr>
              <a:spLocks noChangeShapeType="1"/>
            </p:cNvSpPr>
            <p:nvPr/>
          </p:nvSpPr>
          <p:spPr bwMode="auto">
            <a:xfrm>
              <a:off x="990" y="2467"/>
              <a:ext cx="6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Line 42"/>
            <p:cNvSpPr>
              <a:spLocks noChangeShapeType="1"/>
            </p:cNvSpPr>
            <p:nvPr/>
          </p:nvSpPr>
          <p:spPr bwMode="auto">
            <a:xfrm flipH="1">
              <a:off x="1163" y="1291"/>
              <a:ext cx="0" cy="9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" name="Line 43"/>
            <p:cNvSpPr>
              <a:spLocks noChangeShapeType="1"/>
            </p:cNvSpPr>
            <p:nvPr/>
          </p:nvSpPr>
          <p:spPr bwMode="auto">
            <a:xfrm>
              <a:off x="1349" y="1335"/>
              <a:ext cx="0" cy="10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" name="Line 44"/>
            <p:cNvSpPr>
              <a:spLocks noChangeShapeType="1"/>
            </p:cNvSpPr>
            <p:nvPr/>
          </p:nvSpPr>
          <p:spPr bwMode="auto">
            <a:xfrm>
              <a:off x="1263" y="2336"/>
              <a:ext cx="1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Freeform 45"/>
            <p:cNvSpPr>
              <a:spLocks/>
            </p:cNvSpPr>
            <p:nvPr/>
          </p:nvSpPr>
          <p:spPr bwMode="auto">
            <a:xfrm flipV="1">
              <a:off x="995" y="1598"/>
              <a:ext cx="586" cy="43"/>
            </a:xfrm>
            <a:custGeom>
              <a:avLst/>
              <a:gdLst>
                <a:gd name="T0" fmla="*/ 0 w 617"/>
                <a:gd name="T1" fmla="*/ 45 h 108"/>
                <a:gd name="T2" fmla="*/ 62 w 617"/>
                <a:gd name="T3" fmla="*/ 45 h 108"/>
                <a:gd name="T4" fmla="*/ 69 w 617"/>
                <a:gd name="T5" fmla="*/ 73 h 108"/>
                <a:gd name="T6" fmla="*/ 90 w 617"/>
                <a:gd name="T7" fmla="*/ 87 h 108"/>
                <a:gd name="T8" fmla="*/ 187 w 617"/>
                <a:gd name="T9" fmla="*/ 52 h 108"/>
                <a:gd name="T10" fmla="*/ 208 w 617"/>
                <a:gd name="T11" fmla="*/ 38 h 108"/>
                <a:gd name="T12" fmla="*/ 284 w 617"/>
                <a:gd name="T13" fmla="*/ 108 h 108"/>
                <a:gd name="T14" fmla="*/ 374 w 617"/>
                <a:gd name="T15" fmla="*/ 66 h 108"/>
                <a:gd name="T16" fmla="*/ 437 w 617"/>
                <a:gd name="T17" fmla="*/ 4 h 108"/>
                <a:gd name="T18" fmla="*/ 472 w 617"/>
                <a:gd name="T19" fmla="*/ 10 h 108"/>
                <a:gd name="T20" fmla="*/ 478 w 617"/>
                <a:gd name="T21" fmla="*/ 73 h 108"/>
                <a:gd name="T22" fmla="*/ 555 w 617"/>
                <a:gd name="T23" fmla="*/ 66 h 108"/>
                <a:gd name="T24" fmla="*/ 617 w 617"/>
                <a:gd name="T25" fmla="*/ 3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08">
                  <a:moveTo>
                    <a:pt x="0" y="45"/>
                  </a:moveTo>
                  <a:cubicBezTo>
                    <a:pt x="19" y="40"/>
                    <a:pt x="43" y="30"/>
                    <a:pt x="62" y="45"/>
                  </a:cubicBezTo>
                  <a:cubicBezTo>
                    <a:pt x="69" y="51"/>
                    <a:pt x="64" y="65"/>
                    <a:pt x="69" y="73"/>
                  </a:cubicBezTo>
                  <a:cubicBezTo>
                    <a:pt x="74" y="80"/>
                    <a:pt x="83" y="82"/>
                    <a:pt x="90" y="87"/>
                  </a:cubicBezTo>
                  <a:cubicBezTo>
                    <a:pt x="162" y="78"/>
                    <a:pt x="130" y="90"/>
                    <a:pt x="187" y="52"/>
                  </a:cubicBezTo>
                  <a:cubicBezTo>
                    <a:pt x="194" y="47"/>
                    <a:pt x="208" y="38"/>
                    <a:pt x="208" y="38"/>
                  </a:cubicBezTo>
                  <a:cubicBezTo>
                    <a:pt x="303" y="49"/>
                    <a:pt x="259" y="32"/>
                    <a:pt x="284" y="108"/>
                  </a:cubicBezTo>
                  <a:cubicBezTo>
                    <a:pt x="334" y="101"/>
                    <a:pt x="342" y="100"/>
                    <a:pt x="374" y="66"/>
                  </a:cubicBezTo>
                  <a:cubicBezTo>
                    <a:pt x="386" y="30"/>
                    <a:pt x="401" y="14"/>
                    <a:pt x="437" y="4"/>
                  </a:cubicBezTo>
                  <a:cubicBezTo>
                    <a:pt x="449" y="6"/>
                    <a:pt x="466" y="0"/>
                    <a:pt x="472" y="10"/>
                  </a:cubicBezTo>
                  <a:cubicBezTo>
                    <a:pt x="483" y="28"/>
                    <a:pt x="461" y="61"/>
                    <a:pt x="478" y="73"/>
                  </a:cubicBezTo>
                  <a:cubicBezTo>
                    <a:pt x="499" y="87"/>
                    <a:pt x="529" y="68"/>
                    <a:pt x="555" y="66"/>
                  </a:cubicBezTo>
                  <a:cubicBezTo>
                    <a:pt x="602" y="34"/>
                    <a:pt x="579" y="38"/>
                    <a:pt x="617" y="3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Text Box 46"/>
            <p:cNvSpPr txBox="1">
              <a:spLocks noChangeArrowheads="1"/>
            </p:cNvSpPr>
            <p:nvPr/>
          </p:nvSpPr>
          <p:spPr bwMode="auto">
            <a:xfrm>
              <a:off x="243" y="1675"/>
              <a:ext cx="71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hu-HU" sz="1400" b="1">
                  <a:latin typeface="Arial" charset="0"/>
                </a:rPr>
                <a:t>Ezüst anód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8" name="Text Box 47"/>
            <p:cNvSpPr txBox="1">
              <a:spLocks noChangeArrowheads="1"/>
            </p:cNvSpPr>
            <p:nvPr/>
          </p:nvSpPr>
          <p:spPr bwMode="auto">
            <a:xfrm>
              <a:off x="1766" y="1424"/>
              <a:ext cx="74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hu-HU" sz="1400" b="1">
                  <a:latin typeface="Arial" charset="0"/>
                </a:rPr>
                <a:t>Ezüst klorid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hu-HU" sz="1400" b="1">
                  <a:latin typeface="Arial" charset="0"/>
                </a:rPr>
                <a:t>elektrolit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9" name="Text Box 48"/>
            <p:cNvSpPr txBox="1">
              <a:spLocks noChangeArrowheads="1"/>
            </p:cNvSpPr>
            <p:nvPr/>
          </p:nvSpPr>
          <p:spPr bwMode="auto">
            <a:xfrm>
              <a:off x="1736" y="2239"/>
              <a:ext cx="9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hu-HU" sz="1400" b="1">
                  <a:latin typeface="Arial" charset="0"/>
                </a:rPr>
                <a:t>platinum katód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20" name="Text Box 49"/>
            <p:cNvSpPr txBox="1">
              <a:spLocks noChangeArrowheads="1"/>
            </p:cNvSpPr>
            <p:nvPr/>
          </p:nvSpPr>
          <p:spPr bwMode="auto">
            <a:xfrm>
              <a:off x="344" y="2641"/>
              <a:ext cx="62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hu-HU" sz="1400" b="1" dirty="0">
                  <a:latin typeface="Arial" charset="0"/>
                </a:rPr>
                <a:t>membrán</a:t>
              </a:r>
              <a:endParaRPr lang="en-US" sz="1400" b="1" dirty="0">
                <a:latin typeface="Arial" charset="0"/>
              </a:endParaRPr>
            </a:p>
          </p:txBody>
        </p:sp>
        <p:sp>
          <p:nvSpPr>
            <p:cNvPr id="21" name="Line 50"/>
            <p:cNvSpPr>
              <a:spLocks noChangeShapeType="1"/>
            </p:cNvSpPr>
            <p:nvPr/>
          </p:nvSpPr>
          <p:spPr bwMode="auto">
            <a:xfrm flipV="1">
              <a:off x="903" y="2554"/>
              <a:ext cx="173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2" name="Line 51"/>
            <p:cNvSpPr>
              <a:spLocks noChangeShapeType="1"/>
            </p:cNvSpPr>
            <p:nvPr/>
          </p:nvSpPr>
          <p:spPr bwMode="auto">
            <a:xfrm>
              <a:off x="917" y="1771"/>
              <a:ext cx="2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3" name="Line 52"/>
            <p:cNvSpPr>
              <a:spLocks noChangeShapeType="1"/>
            </p:cNvSpPr>
            <p:nvPr/>
          </p:nvSpPr>
          <p:spPr bwMode="auto">
            <a:xfrm rot="10800000" flipV="1">
              <a:off x="1506" y="1554"/>
              <a:ext cx="259" cy="2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" name="Line 53"/>
            <p:cNvSpPr>
              <a:spLocks noChangeShapeType="1"/>
            </p:cNvSpPr>
            <p:nvPr/>
          </p:nvSpPr>
          <p:spPr bwMode="auto">
            <a:xfrm rot="10800000">
              <a:off x="1478" y="2336"/>
              <a:ext cx="2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Text Box 54"/>
            <p:cNvSpPr txBox="1">
              <a:spLocks noChangeArrowheads="1"/>
            </p:cNvSpPr>
            <p:nvPr/>
          </p:nvSpPr>
          <p:spPr bwMode="auto">
            <a:xfrm>
              <a:off x="249" y="2886"/>
              <a:ext cx="22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sz="1600" b="1">
                  <a:latin typeface="Arial" charset="0"/>
                </a:rPr>
                <a:t>Hagyományos Clark oxigénelektród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26" name="Rectangle 55"/>
            <p:cNvSpPr>
              <a:spLocks noChangeArrowheads="1"/>
            </p:cNvSpPr>
            <p:nvPr/>
          </p:nvSpPr>
          <p:spPr bwMode="auto">
            <a:xfrm>
              <a:off x="1004" y="2380"/>
              <a:ext cx="560" cy="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" name="Rectangle 56"/>
            <p:cNvSpPr>
              <a:spLocks noChangeArrowheads="1"/>
            </p:cNvSpPr>
            <p:nvPr/>
          </p:nvSpPr>
          <p:spPr bwMode="auto">
            <a:xfrm>
              <a:off x="113" y="1162"/>
              <a:ext cx="2585" cy="19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" name="Rectangle 57"/>
            <p:cNvSpPr>
              <a:spLocks noChangeArrowheads="1"/>
            </p:cNvSpPr>
            <p:nvPr/>
          </p:nvSpPr>
          <p:spPr bwMode="auto">
            <a:xfrm>
              <a:off x="997" y="1597"/>
              <a:ext cx="582" cy="9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29" name="Szövegdoboz 28"/>
          <p:cNvSpPr txBox="1"/>
          <p:nvPr/>
        </p:nvSpPr>
        <p:spPr>
          <a:xfrm>
            <a:off x="1007604" y="6021288"/>
            <a:ext cx="71287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>
                <a:latin typeface="Century Schoolbook" pitchFamily="18" charset="0"/>
              </a:rPr>
              <a:t>Clark oxigénelektródon alapuló </a:t>
            </a:r>
            <a:r>
              <a:rPr lang="hu-HU" sz="2200" dirty="0" err="1" smtClean="0">
                <a:latin typeface="Century Schoolbook" pitchFamily="18" charset="0"/>
              </a:rPr>
              <a:t>bioszenzorok</a:t>
            </a:r>
            <a:r>
              <a:rPr lang="hu-HU" sz="2200" dirty="0" smtClean="0">
                <a:latin typeface="Century Schoolbook" pitchFamily="18" charset="0"/>
              </a:rPr>
              <a:t>! → BIM</a:t>
            </a:r>
            <a:endParaRPr lang="hu-HU" sz="2200" dirty="0">
              <a:latin typeface="Century Schoolbook" pitchFamily="18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AC34-E04F-4DF9-B47D-DCD233611D5B}" type="slidenum">
              <a:rPr lang="hu-HU" sz="2400" smtClean="0"/>
              <a:pPr/>
              <a:t>4</a:t>
            </a:fld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83572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Century Schoolbook" panose="02040604050505020304" pitchFamily="18" charset="0"/>
              </a:rPr>
              <a:t>Kérdések</a:t>
            </a:r>
            <a:endParaRPr lang="hu-HU" dirty="0">
              <a:latin typeface="Century Schoolbook" panose="020406040505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hu-HU" sz="2600" dirty="0" err="1" smtClean="0">
                <a:latin typeface="Century Schoolbook" panose="02040604050505020304" pitchFamily="18" charset="0"/>
              </a:rPr>
              <a:t>Bioszenzor</a:t>
            </a:r>
            <a:r>
              <a:rPr lang="hu-HU" sz="2600" dirty="0" smtClean="0">
                <a:latin typeface="Century Schoolbook" panose="02040604050505020304" pitchFamily="18" charset="0"/>
              </a:rPr>
              <a:t> definíciója!</a:t>
            </a:r>
          </a:p>
          <a:p>
            <a:r>
              <a:rPr lang="hu-HU" sz="2600" dirty="0" err="1" smtClean="0">
                <a:latin typeface="Century Schoolbook" panose="02040604050505020304" pitchFamily="18" charset="0"/>
              </a:rPr>
              <a:t>Bioszenzor</a:t>
            </a:r>
            <a:r>
              <a:rPr lang="hu-HU" sz="2600" dirty="0" smtClean="0">
                <a:latin typeface="Century Schoolbook" panose="02040604050505020304" pitchFamily="18" charset="0"/>
              </a:rPr>
              <a:t> sematikus felépítése (részek megnevezésével)!</a:t>
            </a:r>
          </a:p>
          <a:p>
            <a:r>
              <a:rPr lang="hu-HU" sz="2600" dirty="0" smtClean="0">
                <a:latin typeface="Century Schoolbook" panose="02040604050505020304" pitchFamily="18" charset="0"/>
              </a:rPr>
              <a:t>Mit jelent a FIA?</a:t>
            </a:r>
          </a:p>
          <a:p>
            <a:r>
              <a:rPr lang="hu-HU" sz="2600" dirty="0" smtClean="0">
                <a:latin typeface="Century Schoolbook" panose="02040604050505020304" pitchFamily="18" charset="0"/>
              </a:rPr>
              <a:t>Milyen biológiai érzékelőket lehet alkalmazni?</a:t>
            </a:r>
          </a:p>
          <a:p>
            <a:r>
              <a:rPr lang="hu-HU" sz="2600" dirty="0" smtClean="0">
                <a:latin typeface="Century Schoolbook" panose="02040604050505020304" pitchFamily="18" charset="0"/>
              </a:rPr>
              <a:t>Sorolj fel immobilizálási módszereket</a:t>
            </a:r>
            <a:r>
              <a:rPr lang="hu-HU" sz="2600" dirty="0" smtClean="0">
                <a:latin typeface="Century Schoolbook" panose="02040604050505020304" pitchFamily="18" charset="0"/>
              </a:rPr>
              <a:t>!</a:t>
            </a:r>
          </a:p>
          <a:p>
            <a:endParaRPr lang="hu-HU" sz="2600" dirty="0">
              <a:latin typeface="Century Schoolbook" panose="02040604050505020304" pitchFamily="18" charset="0"/>
            </a:endParaRPr>
          </a:p>
          <a:p>
            <a:r>
              <a:rPr lang="hu-HU" sz="2600" dirty="0" smtClean="0">
                <a:latin typeface="Century Schoolbook" panose="02040604050505020304" pitchFamily="18" charset="0"/>
              </a:rPr>
              <a:t>Milyen elektrokémiai jelátalakító módszereket ismersz?</a:t>
            </a:r>
          </a:p>
          <a:p>
            <a:r>
              <a:rPr lang="hu-HU" sz="2600" dirty="0" smtClean="0">
                <a:latin typeface="Century Schoolbook" panose="02040604050505020304" pitchFamily="18" charset="0"/>
              </a:rPr>
              <a:t>Mi a különbség a </a:t>
            </a:r>
            <a:r>
              <a:rPr lang="hu-HU" sz="2600" dirty="0" err="1" smtClean="0">
                <a:latin typeface="Century Schoolbook" panose="02040604050505020304" pitchFamily="18" charset="0"/>
              </a:rPr>
              <a:t>biolumineszcencia</a:t>
            </a:r>
            <a:r>
              <a:rPr lang="hu-HU" sz="2600" dirty="0" smtClean="0">
                <a:latin typeface="Century Schoolbook" panose="02040604050505020304" pitchFamily="18" charset="0"/>
              </a:rPr>
              <a:t> és a fluoreszcencia között?</a:t>
            </a:r>
          </a:p>
          <a:p>
            <a:r>
              <a:rPr lang="hu-HU" sz="2600" dirty="0" smtClean="0">
                <a:latin typeface="Century Schoolbook" panose="02040604050505020304" pitchFamily="18" charset="0"/>
              </a:rPr>
              <a:t>Milyen előnyei vannak egy optikai </a:t>
            </a:r>
            <a:r>
              <a:rPr lang="hu-HU" sz="2600" dirty="0" err="1" smtClean="0">
                <a:latin typeface="Century Schoolbook" panose="02040604050505020304" pitchFamily="18" charset="0"/>
              </a:rPr>
              <a:t>bioszenzornak</a:t>
            </a:r>
            <a:r>
              <a:rPr lang="hu-HU" sz="2600" dirty="0" smtClean="0">
                <a:latin typeface="Century Schoolbook" panose="02040604050505020304" pitchFamily="18" charset="0"/>
              </a:rPr>
              <a:t> egy elektrokémiaival szemben?</a:t>
            </a:r>
          </a:p>
          <a:p>
            <a:r>
              <a:rPr lang="hu-HU" sz="2600" dirty="0" smtClean="0">
                <a:latin typeface="Century Schoolbook" panose="02040604050505020304" pitchFamily="18" charset="0"/>
              </a:rPr>
              <a:t>Vázolj fel egy </a:t>
            </a:r>
            <a:r>
              <a:rPr lang="hu-HU" sz="2600" dirty="0" err="1" smtClean="0">
                <a:latin typeface="Century Schoolbook" panose="02040604050505020304" pitchFamily="18" charset="0"/>
              </a:rPr>
              <a:t>amperometrikus</a:t>
            </a:r>
            <a:r>
              <a:rPr lang="hu-HU" sz="2600" dirty="0" smtClean="0">
                <a:latin typeface="Century Schoolbook" panose="02040604050505020304" pitchFamily="18" charset="0"/>
              </a:rPr>
              <a:t> </a:t>
            </a:r>
            <a:r>
              <a:rPr lang="hu-HU" sz="2600" dirty="0" err="1" smtClean="0">
                <a:latin typeface="Century Schoolbook" panose="02040604050505020304" pitchFamily="18" charset="0"/>
              </a:rPr>
              <a:t>bioszenzort</a:t>
            </a:r>
            <a:r>
              <a:rPr lang="hu-HU" sz="2600" dirty="0" smtClean="0">
                <a:latin typeface="Century Schoolbook" panose="02040604050505020304" pitchFamily="18" charset="0"/>
              </a:rPr>
              <a:t>!</a:t>
            </a:r>
          </a:p>
          <a:p>
            <a:r>
              <a:rPr lang="hu-HU" sz="2600" dirty="0" smtClean="0">
                <a:latin typeface="Century Schoolbook" panose="02040604050505020304" pitchFamily="18" charset="0"/>
              </a:rPr>
              <a:t>Vázolj fel egy </a:t>
            </a:r>
            <a:r>
              <a:rPr lang="hu-HU" sz="2600" dirty="0" err="1" smtClean="0">
                <a:latin typeface="Century Schoolbook" panose="02040604050505020304" pitchFamily="18" charset="0"/>
              </a:rPr>
              <a:t>potenciometrikus</a:t>
            </a:r>
            <a:r>
              <a:rPr lang="hu-HU" sz="2600" dirty="0" smtClean="0">
                <a:latin typeface="Century Schoolbook" panose="02040604050505020304" pitchFamily="18" charset="0"/>
              </a:rPr>
              <a:t> </a:t>
            </a:r>
            <a:r>
              <a:rPr lang="hu-HU" sz="2600" dirty="0" err="1" smtClean="0">
                <a:latin typeface="Century Schoolbook" panose="02040604050505020304" pitchFamily="18" charset="0"/>
              </a:rPr>
              <a:t>bioszenzort</a:t>
            </a:r>
            <a:r>
              <a:rPr lang="hu-HU" sz="2600" dirty="0" smtClean="0">
                <a:latin typeface="Century Schoolbook" panose="02040604050505020304" pitchFamily="18" charset="0"/>
              </a:rPr>
              <a:t>!</a:t>
            </a:r>
          </a:p>
          <a:p>
            <a:endParaRPr lang="hu-HU" sz="2600" dirty="0" smtClean="0"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hu-HU" sz="2600" b="1" dirty="0" smtClean="0">
                <a:latin typeface="Century Schoolbook" panose="02040604050505020304" pitchFamily="18" charset="0"/>
              </a:rPr>
              <a:t>Köszönjük a figyelmet!</a:t>
            </a:r>
          </a:p>
          <a:p>
            <a:endParaRPr lang="hu-HU" sz="2200" dirty="0" smtClean="0"/>
          </a:p>
          <a:p>
            <a:endParaRPr lang="hu-HU" sz="2200" dirty="0" smtClean="0"/>
          </a:p>
          <a:p>
            <a:endParaRPr lang="hu-HU" sz="2200" dirty="0" smtClean="0"/>
          </a:p>
          <a:p>
            <a:endParaRPr lang="hu-HU" sz="2200" dirty="0" smtClean="0"/>
          </a:p>
          <a:p>
            <a:endParaRPr lang="hu-HU" sz="220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AC34-E04F-4DF9-B47D-DCD233611D5B}" type="slidenum">
              <a:rPr lang="hu-HU" sz="1600" smtClean="0"/>
              <a:pPr/>
              <a:t>40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6994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hu-HU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Bioszenzor</a:t>
            </a:r>
            <a:r>
              <a:rPr lang="hu-H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felépítése</a:t>
            </a:r>
            <a:endParaRPr lang="hu-HU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23528" y="1196752"/>
            <a:ext cx="8496944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hu-HU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Mi a hangsúlyos?</a:t>
            </a:r>
          </a:p>
          <a:p>
            <a:pPr marL="180000" algn="just"/>
            <a:r>
              <a:rPr lang="hu-HU" sz="2200" dirty="0" smtClean="0">
                <a:latin typeface="Century Schoolbook" pitchFamily="18" charset="0"/>
              </a:rPr>
              <a:t>Valamilyen típusú szonda és biológiai rendszer (pl. enzim) kapcsolata, ahol a biológiai anyag szolgáltat jelet, melyet a jelátalakító mérhető jellé konvertál. </a:t>
            </a:r>
            <a:endParaRPr lang="hu-HU" sz="2200" dirty="0">
              <a:latin typeface="Century Schoolbook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097731" y="3501008"/>
            <a:ext cx="239414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/>
              <a:t>Enzim</a:t>
            </a:r>
          </a:p>
          <a:p>
            <a:r>
              <a:rPr lang="hu-HU" sz="2200" dirty="0" smtClean="0"/>
              <a:t>Antitest</a:t>
            </a:r>
          </a:p>
          <a:p>
            <a:r>
              <a:rPr lang="hu-HU" sz="2200" dirty="0" smtClean="0"/>
              <a:t>DNS</a:t>
            </a:r>
          </a:p>
          <a:p>
            <a:r>
              <a:rPr lang="hu-HU" sz="2200" dirty="0" err="1" smtClean="0"/>
              <a:t>Organellum</a:t>
            </a:r>
            <a:endParaRPr lang="hu-HU" sz="2200" dirty="0" smtClean="0"/>
          </a:p>
          <a:p>
            <a:r>
              <a:rPr lang="hu-HU" sz="2200" dirty="0" smtClean="0"/>
              <a:t>Mikroorganizmus</a:t>
            </a:r>
          </a:p>
          <a:p>
            <a:r>
              <a:rPr lang="hu-HU" sz="2200" dirty="0" smtClean="0"/>
              <a:t>Sejtek</a:t>
            </a:r>
          </a:p>
          <a:p>
            <a:endParaRPr lang="hu-HU" dirty="0"/>
          </a:p>
        </p:txBody>
      </p:sp>
      <p:sp>
        <p:nvSpPr>
          <p:cNvPr id="28" name="Háromszög 27"/>
          <p:cNvSpPr/>
          <p:nvPr/>
        </p:nvSpPr>
        <p:spPr>
          <a:xfrm>
            <a:off x="287504" y="3789040"/>
            <a:ext cx="180000" cy="18000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62" name="Csoportba foglalás 61"/>
          <p:cNvGrpSpPr/>
          <p:nvPr/>
        </p:nvGrpSpPr>
        <p:grpSpPr>
          <a:xfrm>
            <a:off x="54637" y="3302058"/>
            <a:ext cx="9090390" cy="3470506"/>
            <a:chOff x="54637" y="3302058"/>
            <a:chExt cx="9090390" cy="3470506"/>
          </a:xfrm>
        </p:grpSpPr>
        <p:grpSp>
          <p:nvGrpSpPr>
            <p:cNvPr id="23" name="Csoportba foglalás 22"/>
            <p:cNvGrpSpPr/>
            <p:nvPr/>
          </p:nvGrpSpPr>
          <p:grpSpPr>
            <a:xfrm>
              <a:off x="682777" y="3356992"/>
              <a:ext cx="8462250" cy="3415572"/>
              <a:chOff x="682777" y="3356992"/>
              <a:chExt cx="8462250" cy="3415572"/>
            </a:xfrm>
          </p:grpSpPr>
          <p:grpSp>
            <p:nvGrpSpPr>
              <p:cNvPr id="4" name="Csoportba foglalás 13"/>
              <p:cNvGrpSpPr>
                <a:grpSpLocks/>
              </p:cNvGrpSpPr>
              <p:nvPr/>
            </p:nvGrpSpPr>
            <p:grpSpPr bwMode="auto">
              <a:xfrm rot="10800000">
                <a:off x="713556" y="3356992"/>
                <a:ext cx="3858444" cy="2664296"/>
                <a:chOff x="1165870" y="2266449"/>
                <a:chExt cx="4702671" cy="2242671"/>
              </a:xfrm>
            </p:grpSpPr>
            <p:sp>
              <p:nvSpPr>
                <p:cNvPr id="5" name="Téglalap 4"/>
                <p:cNvSpPr/>
                <p:nvPr/>
              </p:nvSpPr>
              <p:spPr>
                <a:xfrm>
                  <a:off x="1163787" y="2268534"/>
                  <a:ext cx="1512689" cy="2232249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/>
                </a:p>
              </p:txBody>
            </p:sp>
            <p:cxnSp>
              <p:nvCxnSpPr>
                <p:cNvPr id="6" name="Egyenes összekötő 5"/>
                <p:cNvCxnSpPr/>
                <p:nvPr/>
              </p:nvCxnSpPr>
              <p:spPr>
                <a:xfrm>
                  <a:off x="2772321" y="4509120"/>
                  <a:ext cx="259199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Téglalap 6"/>
                <p:cNvSpPr/>
                <p:nvPr/>
              </p:nvSpPr>
              <p:spPr>
                <a:xfrm>
                  <a:off x="5364311" y="2278955"/>
                  <a:ext cx="504230" cy="223225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/>
                </a:p>
              </p:txBody>
            </p:sp>
            <p:cxnSp>
              <p:nvCxnSpPr>
                <p:cNvPr id="8" name="Egyenes összekötő 7"/>
                <p:cNvCxnSpPr/>
                <p:nvPr/>
              </p:nvCxnSpPr>
              <p:spPr>
                <a:xfrm>
                  <a:off x="2772321" y="2276871"/>
                  <a:ext cx="259199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Egyenes összekötő nyíllal 11"/>
              <p:cNvCxnSpPr/>
              <p:nvPr/>
            </p:nvCxnSpPr>
            <p:spPr>
              <a:xfrm>
                <a:off x="2771800" y="4634280"/>
                <a:ext cx="936104" cy="0"/>
              </a:xfrm>
              <a:prstGeom prst="straightConnector1">
                <a:avLst/>
              </a:prstGeom>
              <a:ln w="25400">
                <a:solidFill>
                  <a:schemeClr val="tx2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Szövegdoboz 12"/>
              <p:cNvSpPr txBox="1"/>
              <p:nvPr/>
            </p:nvSpPr>
            <p:spPr>
              <a:xfrm>
                <a:off x="2785888" y="4112170"/>
                <a:ext cx="9361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2800" dirty="0" smtClean="0"/>
                  <a:t>JEL</a:t>
                </a:r>
                <a:endParaRPr lang="hu-HU" sz="2800" dirty="0"/>
              </a:p>
            </p:txBody>
          </p:sp>
          <p:sp>
            <p:nvSpPr>
              <p:cNvPr id="14" name="Háromszög 13"/>
              <p:cNvSpPr/>
              <p:nvPr/>
            </p:nvSpPr>
            <p:spPr>
              <a:xfrm>
                <a:off x="4604522" y="3950204"/>
                <a:ext cx="3024336" cy="1368151"/>
              </a:xfrm>
              <a:prstGeom prst="triangl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hu-HU" sz="2400" dirty="0">
                    <a:solidFill>
                      <a:schemeClr val="tx1"/>
                    </a:solidFill>
                  </a:rPr>
                  <a:t>Jelerősítés</a:t>
                </a:r>
              </a:p>
            </p:txBody>
          </p:sp>
          <p:sp>
            <p:nvSpPr>
              <p:cNvPr id="15" name="Téglalap 14"/>
              <p:cNvSpPr/>
              <p:nvPr/>
            </p:nvSpPr>
            <p:spPr>
              <a:xfrm>
                <a:off x="7813027" y="4210113"/>
                <a:ext cx="1332000" cy="1081265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hu-HU" sz="2200" dirty="0">
                    <a:solidFill>
                      <a:schemeClr val="tx1"/>
                    </a:solidFill>
                  </a:rPr>
                  <a:t>PC</a:t>
                </a:r>
              </a:p>
            </p:txBody>
          </p:sp>
          <p:cxnSp>
            <p:nvCxnSpPr>
              <p:cNvPr id="16" name="Egyenes összekötő nyíllal 15"/>
              <p:cNvCxnSpPr/>
              <p:nvPr/>
            </p:nvCxnSpPr>
            <p:spPr>
              <a:xfrm>
                <a:off x="4499992" y="4634279"/>
                <a:ext cx="1152000" cy="0"/>
              </a:xfrm>
              <a:prstGeom prst="straightConnector1">
                <a:avLst/>
              </a:prstGeom>
              <a:ln w="25400">
                <a:solidFill>
                  <a:schemeClr val="tx2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Egyenes összekötő nyíllal 16"/>
              <p:cNvCxnSpPr/>
              <p:nvPr/>
            </p:nvCxnSpPr>
            <p:spPr>
              <a:xfrm>
                <a:off x="6804248" y="4635390"/>
                <a:ext cx="1152000" cy="0"/>
              </a:xfrm>
              <a:prstGeom prst="straightConnector1">
                <a:avLst/>
              </a:prstGeom>
              <a:ln w="25400">
                <a:solidFill>
                  <a:schemeClr val="tx2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Bal oldali kapcsos zárójel 17"/>
              <p:cNvSpPr/>
              <p:nvPr/>
            </p:nvSpPr>
            <p:spPr>
              <a:xfrm rot="16200000">
                <a:off x="2091885" y="5070217"/>
                <a:ext cx="292100" cy="2189290"/>
              </a:xfrm>
              <a:prstGeom prst="leftBrac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/>
              </a:p>
            </p:txBody>
          </p:sp>
          <p:sp>
            <p:nvSpPr>
              <p:cNvPr id="19" name="Bal oldali kapcsos zárójel 18"/>
              <p:cNvSpPr/>
              <p:nvPr/>
            </p:nvSpPr>
            <p:spPr>
              <a:xfrm rot="16200000">
                <a:off x="3807096" y="5544296"/>
                <a:ext cx="292100" cy="1241132"/>
              </a:xfrm>
              <a:prstGeom prst="leftBrac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/>
              </a:p>
            </p:txBody>
          </p:sp>
          <p:sp>
            <p:nvSpPr>
              <p:cNvPr id="21" name="Szövegdoboz 20"/>
              <p:cNvSpPr txBox="1"/>
              <p:nvPr/>
            </p:nvSpPr>
            <p:spPr>
              <a:xfrm>
                <a:off x="1056928" y="6341677"/>
                <a:ext cx="226734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200" dirty="0" smtClean="0"/>
                  <a:t>Biológiai érzékelő</a:t>
                </a:r>
                <a:endParaRPr lang="hu-HU" sz="2200" dirty="0"/>
              </a:p>
            </p:txBody>
          </p:sp>
          <p:sp>
            <p:nvSpPr>
              <p:cNvPr id="22" name="Szövegdoboz 21"/>
              <p:cNvSpPr txBox="1"/>
              <p:nvPr/>
            </p:nvSpPr>
            <p:spPr>
              <a:xfrm>
                <a:off x="3332580" y="6341677"/>
                <a:ext cx="194421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200" dirty="0" smtClean="0"/>
                  <a:t>Jelátalakító</a:t>
                </a:r>
                <a:endParaRPr lang="hu-HU" sz="2200" dirty="0"/>
              </a:p>
            </p:txBody>
          </p:sp>
          <p:sp>
            <p:nvSpPr>
              <p:cNvPr id="10" name="Szövegdoboz 9"/>
              <p:cNvSpPr txBox="1"/>
              <p:nvPr/>
            </p:nvSpPr>
            <p:spPr>
              <a:xfrm rot="16200000">
                <a:off x="-369164" y="4418837"/>
                <a:ext cx="253477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2200" dirty="0" smtClean="0"/>
                  <a:t>Külső membrán </a:t>
                </a:r>
                <a:endParaRPr lang="hu-HU" sz="2200" dirty="0"/>
              </a:p>
            </p:txBody>
          </p:sp>
        </p:grpSp>
        <p:sp>
          <p:nvSpPr>
            <p:cNvPr id="25" name="Téglalap 24"/>
            <p:cNvSpPr/>
            <p:nvPr/>
          </p:nvSpPr>
          <p:spPr>
            <a:xfrm>
              <a:off x="251520" y="4210113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Téglalap 25"/>
            <p:cNvSpPr/>
            <p:nvPr/>
          </p:nvSpPr>
          <p:spPr>
            <a:xfrm>
              <a:off x="107504" y="5157191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Téglalap 26"/>
            <p:cNvSpPr/>
            <p:nvPr/>
          </p:nvSpPr>
          <p:spPr>
            <a:xfrm>
              <a:off x="287504" y="5661248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Háromszög 28"/>
            <p:cNvSpPr/>
            <p:nvPr/>
          </p:nvSpPr>
          <p:spPr>
            <a:xfrm>
              <a:off x="287504" y="4680473"/>
              <a:ext cx="180000" cy="180000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Ellipszis 29"/>
            <p:cNvSpPr/>
            <p:nvPr/>
          </p:nvSpPr>
          <p:spPr>
            <a:xfrm>
              <a:off x="377504" y="5157191"/>
              <a:ext cx="180000" cy="180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Ellipszis 30"/>
            <p:cNvSpPr/>
            <p:nvPr/>
          </p:nvSpPr>
          <p:spPr>
            <a:xfrm>
              <a:off x="54637" y="4410000"/>
              <a:ext cx="180000" cy="180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39" name="Egyenes összekötő nyíllal 38"/>
            <p:cNvCxnSpPr/>
            <p:nvPr/>
          </p:nvCxnSpPr>
          <p:spPr>
            <a:xfrm>
              <a:off x="713555" y="4262777"/>
              <a:ext cx="546077" cy="0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gyenes összekötő nyíllal 40"/>
            <p:cNvCxnSpPr/>
            <p:nvPr/>
          </p:nvCxnSpPr>
          <p:spPr>
            <a:xfrm>
              <a:off x="248592" y="4500000"/>
              <a:ext cx="1024995" cy="0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gyenes összekötő nyíllal 42"/>
            <p:cNvCxnSpPr>
              <a:stCxn id="30" idx="6"/>
            </p:cNvCxnSpPr>
            <p:nvPr/>
          </p:nvCxnSpPr>
          <p:spPr>
            <a:xfrm>
              <a:off x="557504" y="5247191"/>
              <a:ext cx="774136" cy="0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églalap 45"/>
            <p:cNvSpPr/>
            <p:nvPr/>
          </p:nvSpPr>
          <p:spPr>
            <a:xfrm>
              <a:off x="233528" y="3302058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7" name="Háromszög 46"/>
            <p:cNvSpPr/>
            <p:nvPr/>
          </p:nvSpPr>
          <p:spPr>
            <a:xfrm>
              <a:off x="301459" y="3800182"/>
              <a:ext cx="180000" cy="180000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Ellipszis 47"/>
            <p:cNvSpPr/>
            <p:nvPr/>
          </p:nvSpPr>
          <p:spPr>
            <a:xfrm>
              <a:off x="447550" y="3471001"/>
              <a:ext cx="180000" cy="180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Ellipszis 48"/>
            <p:cNvSpPr/>
            <p:nvPr/>
          </p:nvSpPr>
          <p:spPr>
            <a:xfrm>
              <a:off x="521520" y="4161635"/>
              <a:ext cx="180000" cy="180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50" name="Egyenes összekötő nyíllal 49"/>
            <p:cNvCxnSpPr/>
            <p:nvPr/>
          </p:nvCxnSpPr>
          <p:spPr>
            <a:xfrm>
              <a:off x="625475" y="3561001"/>
              <a:ext cx="648112" cy="0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AC34-E04F-4DF9-B47D-DCD233611D5B}" type="slidenum">
              <a:rPr lang="hu-HU" sz="2400" smtClean="0"/>
              <a:pPr/>
              <a:t>5</a:t>
            </a:fld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53240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hu-HU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Bioszenzor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felépítése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899592" y="1630558"/>
            <a:ext cx="424847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Jel</a:t>
            </a:r>
            <a:r>
              <a:rPr lang="hu-HU" sz="2200" dirty="0" smtClean="0">
                <a:latin typeface="Century Schoolbook" pitchFamily="18" charset="0"/>
              </a:rPr>
              <a:t> </a:t>
            </a:r>
            <a:r>
              <a:rPr lang="hu-HU" sz="2400" dirty="0" smtClean="0">
                <a:latin typeface="Century Schoolbook" pitchFamily="18" charset="0"/>
              </a:rPr>
              <a:t>típusa:</a:t>
            </a:r>
          </a:p>
          <a:p>
            <a:pPr marL="5400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>
                <a:latin typeface="Century Schoolbook" pitchFamily="18" charset="0"/>
              </a:rPr>
              <a:t>pH-változás</a:t>
            </a:r>
          </a:p>
          <a:p>
            <a:pPr marL="5400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>
                <a:latin typeface="Century Schoolbook" pitchFamily="18" charset="0"/>
              </a:rPr>
              <a:t>Gázfejlődés vagy fogyás</a:t>
            </a:r>
          </a:p>
          <a:p>
            <a:pPr marL="5400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err="1" smtClean="0">
                <a:latin typeface="Century Schoolbook" pitchFamily="18" charset="0"/>
              </a:rPr>
              <a:t>Fényemisszió</a:t>
            </a:r>
            <a:endParaRPr lang="hu-HU" sz="2400" dirty="0" smtClean="0">
              <a:latin typeface="Century Schoolbook" pitchFamily="18" charset="0"/>
            </a:endParaRPr>
          </a:p>
          <a:p>
            <a:pPr marL="5400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err="1" smtClean="0">
                <a:latin typeface="Century Schoolbook" pitchFamily="18" charset="0"/>
              </a:rPr>
              <a:t>Hőkibocsátás</a:t>
            </a:r>
            <a:endParaRPr lang="hu-HU" sz="2400" dirty="0" smtClean="0">
              <a:latin typeface="Century Schoolbook" pitchFamily="18" charset="0"/>
            </a:endParaRPr>
          </a:p>
          <a:p>
            <a:pPr marL="5400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>
                <a:latin typeface="Century Schoolbook" pitchFamily="18" charset="0"/>
              </a:rPr>
              <a:t>Tömegváltozás</a:t>
            </a:r>
          </a:p>
          <a:p>
            <a:pPr marL="5400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>
                <a:latin typeface="Century Schoolbook" pitchFamily="18" charset="0"/>
              </a:rPr>
              <a:t>E</a:t>
            </a:r>
            <a:r>
              <a:rPr lang="hu-HU" sz="2400" dirty="0" smtClean="0">
                <a:latin typeface="Century Schoolbook" pitchFamily="18" charset="0"/>
              </a:rPr>
              <a:t>lektromos</a:t>
            </a:r>
            <a:endParaRPr lang="hu-HU" sz="2400" dirty="0">
              <a:latin typeface="Century Schoolbook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045089" y="1628800"/>
            <a:ext cx="410445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Jelátalakító</a:t>
            </a:r>
            <a:r>
              <a:rPr lang="hu-HU" sz="2200" dirty="0" smtClean="0">
                <a:latin typeface="Century Schoolbook" pitchFamily="18" charset="0"/>
              </a:rPr>
              <a:t>:</a:t>
            </a:r>
          </a:p>
          <a:p>
            <a:pPr marL="5400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err="1" smtClean="0">
                <a:latin typeface="Century Schoolbook" pitchFamily="18" charset="0"/>
              </a:rPr>
              <a:t>Potenciometriás</a:t>
            </a:r>
            <a:endParaRPr lang="hu-HU" sz="2400" dirty="0" smtClean="0">
              <a:latin typeface="Century Schoolbook" pitchFamily="18" charset="0"/>
            </a:endParaRPr>
          </a:p>
          <a:p>
            <a:pPr marL="5400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err="1" smtClean="0">
                <a:latin typeface="Century Schoolbook" pitchFamily="18" charset="0"/>
              </a:rPr>
              <a:t>Amperometriás</a:t>
            </a:r>
            <a:endParaRPr lang="hu-HU" sz="2400" dirty="0" smtClean="0">
              <a:latin typeface="Century Schoolbook" pitchFamily="18" charset="0"/>
            </a:endParaRPr>
          </a:p>
          <a:p>
            <a:pPr marL="5400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>
                <a:latin typeface="Century Schoolbook" pitchFamily="18" charset="0"/>
              </a:rPr>
              <a:t>Termikus </a:t>
            </a:r>
          </a:p>
          <a:p>
            <a:pPr marL="5400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>
                <a:latin typeface="Century Schoolbook" pitchFamily="18" charset="0"/>
              </a:rPr>
              <a:t>Optikai</a:t>
            </a:r>
          </a:p>
          <a:p>
            <a:pPr marL="5400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>
                <a:latin typeface="Century Schoolbook" pitchFamily="18" charset="0"/>
              </a:rPr>
              <a:t>Elektród</a:t>
            </a:r>
            <a:endParaRPr lang="hu-HU" sz="2400" dirty="0">
              <a:latin typeface="Century Schoolbook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AC34-E04F-4DF9-B47D-DCD233611D5B}" type="slidenum">
              <a:rPr lang="hu-HU" sz="2400" smtClean="0"/>
              <a:pPr/>
              <a:t>6</a:t>
            </a:fld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51217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0277"/>
            <a:ext cx="9144000" cy="1143000"/>
          </a:xfrm>
        </p:spPr>
        <p:txBody>
          <a:bodyPr/>
          <a:lstStyle/>
          <a:p>
            <a:r>
              <a:rPr lang="hu-HU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Bioszenzor</a:t>
            </a:r>
            <a:r>
              <a:rPr lang="hu-H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</a:t>
            </a:r>
            <a:r>
              <a:rPr lang="hu-H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felépítése- Gyakorlat</a:t>
            </a:r>
            <a:endParaRPr lang="hu-H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26" y="1124744"/>
            <a:ext cx="4657748" cy="384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11560" y="5030089"/>
            <a:ext cx="7920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200" dirty="0" smtClean="0">
                <a:latin typeface="Century Schoolbook" pitchFamily="18" charset="0"/>
              </a:rPr>
              <a:t>Biológiai oxigénigény meghatározása O</a:t>
            </a:r>
            <a:r>
              <a:rPr lang="hu-HU" sz="2200" baseline="-25000" dirty="0" smtClean="0">
                <a:latin typeface="Century Schoolbook" pitchFamily="18" charset="0"/>
              </a:rPr>
              <a:t>2</a:t>
            </a:r>
            <a:r>
              <a:rPr lang="hu-HU" sz="2200" dirty="0" smtClean="0">
                <a:latin typeface="Century Schoolbook" pitchFamily="18" charset="0"/>
              </a:rPr>
              <a:t> szint változásán keresztül.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200" dirty="0" smtClean="0">
                <a:latin typeface="Century Schoolbook" pitchFamily="18" charset="0"/>
              </a:rPr>
              <a:t>Több </a:t>
            </a:r>
            <a:r>
              <a:rPr lang="hu-HU" sz="2200" dirty="0" err="1" smtClean="0">
                <a:latin typeface="Century Schoolbook" pitchFamily="18" charset="0"/>
              </a:rPr>
              <a:t>metabolizálható</a:t>
            </a:r>
            <a:r>
              <a:rPr lang="hu-HU" sz="2200" dirty="0" smtClean="0">
                <a:latin typeface="Century Schoolbook" pitchFamily="18" charset="0"/>
              </a:rPr>
              <a:t> anyag → nagyobb metabolikus aktivitás → gyorsabb O</a:t>
            </a:r>
            <a:r>
              <a:rPr lang="hu-HU" sz="2200" baseline="-25000" dirty="0" smtClean="0">
                <a:latin typeface="Century Schoolbook" pitchFamily="18" charset="0"/>
              </a:rPr>
              <a:t>2</a:t>
            </a:r>
            <a:r>
              <a:rPr lang="hu-HU" sz="2200" dirty="0" smtClean="0">
                <a:latin typeface="Century Schoolbook" pitchFamily="18" charset="0"/>
              </a:rPr>
              <a:t>-redukció → oldott O</a:t>
            </a:r>
            <a:r>
              <a:rPr lang="hu-HU" sz="2200" baseline="-25000" dirty="0" smtClean="0">
                <a:latin typeface="Century Schoolbook" pitchFamily="18" charset="0"/>
              </a:rPr>
              <a:t>2</a:t>
            </a:r>
            <a:r>
              <a:rPr lang="hu-HU" sz="2200" dirty="0" smtClean="0">
                <a:latin typeface="Century Schoolbook" pitchFamily="18" charset="0"/>
              </a:rPr>
              <a:t> csökken.</a:t>
            </a:r>
            <a:endParaRPr lang="hu-HU" sz="2200" dirty="0">
              <a:latin typeface="Century Schoolbook" pitchFamily="18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AC34-E04F-4DF9-B47D-DCD233611D5B}" type="slidenum">
              <a:rPr lang="hu-HU" sz="2400" smtClean="0"/>
              <a:pPr/>
              <a:t>7</a:t>
            </a:fld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66821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0277"/>
            <a:ext cx="9144000" cy="1143000"/>
          </a:xfrm>
        </p:spPr>
        <p:txBody>
          <a:bodyPr/>
          <a:lstStyle/>
          <a:p>
            <a:r>
              <a:rPr lang="hu-H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Mi a jó benne?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79512" y="1844824"/>
            <a:ext cx="4824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hu-H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Előnyök:</a:t>
            </a:r>
          </a:p>
          <a:p>
            <a:pPr marL="5400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>
                <a:latin typeface="Century Schoolbook" pitchFamily="18" charset="0"/>
              </a:rPr>
              <a:t>Gyors (rövid válaszadási idő)</a:t>
            </a:r>
          </a:p>
          <a:p>
            <a:pPr marL="5400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>
                <a:latin typeface="Century Schoolbook" pitchFamily="18" charset="0"/>
              </a:rPr>
              <a:t>Specifikus</a:t>
            </a:r>
          </a:p>
          <a:p>
            <a:pPr marL="5400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>
                <a:latin typeface="Century Schoolbook" pitchFamily="18" charset="0"/>
              </a:rPr>
              <a:t>Szelektív</a:t>
            </a:r>
          </a:p>
          <a:p>
            <a:pPr marL="5400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>
                <a:latin typeface="Century Schoolbook" pitchFamily="18" charset="0"/>
              </a:rPr>
              <a:t>Folyamatos érzékelés</a:t>
            </a:r>
            <a:endParaRPr lang="hu-HU" sz="2400" dirty="0">
              <a:latin typeface="Century Schoolbook" pitchFamily="18" charset="0"/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4124569" y="1844824"/>
            <a:ext cx="5019431" cy="2477889"/>
            <a:chOff x="4124569" y="1844824"/>
            <a:chExt cx="5019431" cy="2477889"/>
          </a:xfrm>
        </p:grpSpPr>
        <p:sp>
          <p:nvSpPr>
            <p:cNvPr id="4" name="Szövegdoboz 3"/>
            <p:cNvSpPr txBox="1"/>
            <p:nvPr/>
          </p:nvSpPr>
          <p:spPr>
            <a:xfrm>
              <a:off x="5106821" y="1844824"/>
              <a:ext cx="3600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itchFamily="18" charset="0"/>
                </a:rPr>
                <a:t>Hátrányok:</a:t>
              </a:r>
            </a:p>
            <a:p>
              <a:pPr marL="5400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hu-HU" sz="2400" dirty="0" smtClean="0">
                  <a:latin typeface="Century Schoolbook" pitchFamily="18" charset="0"/>
                </a:rPr>
                <a:t>Biológiai anyag</a:t>
              </a:r>
              <a:endParaRPr lang="hu-HU" sz="2400" dirty="0">
                <a:latin typeface="Century Schoolbook" pitchFamily="18" charset="0"/>
              </a:endParaRPr>
            </a:p>
          </p:txBody>
        </p:sp>
        <p:cxnSp>
          <p:nvCxnSpPr>
            <p:cNvPr id="6" name="Egyenes összekötő nyíllal 5"/>
            <p:cNvCxnSpPr/>
            <p:nvPr/>
          </p:nvCxnSpPr>
          <p:spPr>
            <a:xfrm flipH="1">
              <a:off x="5436096" y="2898815"/>
              <a:ext cx="1470925" cy="939006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nyíllal 7"/>
            <p:cNvCxnSpPr>
              <a:stCxn id="4" idx="2"/>
            </p:cNvCxnSpPr>
            <p:nvPr/>
          </p:nvCxnSpPr>
          <p:spPr>
            <a:xfrm>
              <a:off x="6907021" y="2922042"/>
              <a:ext cx="1337387" cy="939006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Szövegdoboz 8"/>
            <p:cNvSpPr txBox="1"/>
            <p:nvPr/>
          </p:nvSpPr>
          <p:spPr>
            <a:xfrm>
              <a:off x="4124569" y="3861048"/>
              <a:ext cx="26230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smtClean="0">
                  <a:latin typeface="Century Schoolbook" pitchFamily="18" charset="0"/>
                </a:rPr>
                <a:t>Nem sterilezhető</a:t>
              </a:r>
              <a:endParaRPr lang="hu-HU" sz="2400" dirty="0">
                <a:latin typeface="Century Schoolbook" pitchFamily="18" charset="0"/>
              </a:endParaRPr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7020272" y="3861048"/>
              <a:ext cx="2123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smtClean="0">
                  <a:latin typeface="Century Schoolbook" pitchFamily="18" charset="0"/>
                </a:rPr>
                <a:t>Véges életidő</a:t>
              </a:r>
              <a:endParaRPr lang="hu-HU" sz="2400" dirty="0">
                <a:latin typeface="Century Schoolbook" pitchFamily="18" charset="0"/>
              </a:endParaRPr>
            </a:p>
          </p:txBody>
        </p:sp>
      </p:grp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AC34-E04F-4DF9-B47D-DCD233611D5B}" type="slidenum">
              <a:rPr lang="hu-HU" sz="2400" smtClean="0"/>
              <a:pPr/>
              <a:t>8</a:t>
            </a:fld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50105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hu-H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Ne felejtsük el!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320147" y="1628800"/>
            <a:ext cx="856895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200" dirty="0" err="1" smtClean="0">
                <a:latin typeface="Century Schoolbook" pitchFamily="18" charset="0"/>
              </a:rPr>
              <a:t>Bioszenzor</a:t>
            </a:r>
            <a:r>
              <a:rPr lang="hu-HU" sz="2200" dirty="0" smtClean="0">
                <a:latin typeface="Century Schoolbook" pitchFamily="18" charset="0"/>
              </a:rPr>
              <a:t> monitorozó-szabályozó/vezérlő rendszer része!</a:t>
            </a:r>
          </a:p>
          <a:p>
            <a:r>
              <a:rPr lang="hu-HU" sz="2200" dirty="0" smtClean="0">
                <a:latin typeface="Century Schoolbook" pitchFamily="18" charset="0"/>
              </a:rPr>
              <a:t>Három alapvető rész:</a:t>
            </a:r>
          </a:p>
          <a:p>
            <a:pPr marL="3168000" indent="-342900">
              <a:buFont typeface="Cambria Math" pitchFamily="18" charset="0"/>
              <a:buChar char="‒"/>
            </a:pPr>
            <a:r>
              <a:rPr lang="hu-HU" sz="2200" dirty="0" err="1" smtClean="0">
                <a:latin typeface="Century Schoolbook" pitchFamily="18" charset="0"/>
              </a:rPr>
              <a:t>Bioszenzor</a:t>
            </a:r>
            <a:endParaRPr lang="hu-HU" sz="2200" dirty="0" smtClean="0">
              <a:latin typeface="Century Schoolbook" pitchFamily="18" charset="0"/>
            </a:endParaRPr>
          </a:p>
          <a:p>
            <a:pPr marL="3168000" indent="-342900">
              <a:buFont typeface="Cambria Math" pitchFamily="18" charset="0"/>
              <a:buChar char="‒"/>
            </a:pPr>
            <a:r>
              <a:rPr lang="hu-HU" sz="2200" dirty="0" smtClean="0">
                <a:latin typeface="Century Schoolbook" pitchFamily="18" charset="0"/>
              </a:rPr>
              <a:t>Összekötő rész (</a:t>
            </a:r>
            <a:r>
              <a:rPr lang="hu-HU" sz="2200" i="1" dirty="0" err="1" smtClean="0">
                <a:latin typeface="Century Schoolbook" pitchFamily="18" charset="0"/>
              </a:rPr>
              <a:t>in</a:t>
            </a:r>
            <a:r>
              <a:rPr lang="hu-HU" sz="2200" i="1" dirty="0" smtClean="0">
                <a:latin typeface="Century Schoolbook" pitchFamily="18" charset="0"/>
              </a:rPr>
              <a:t> situ </a:t>
            </a:r>
            <a:r>
              <a:rPr lang="hu-HU" sz="2200" dirty="0" smtClean="0">
                <a:latin typeface="Century Schoolbook" pitchFamily="18" charset="0"/>
              </a:rPr>
              <a:t>vagy </a:t>
            </a:r>
            <a:r>
              <a:rPr lang="hu-HU" sz="2200" i="1" dirty="0" smtClean="0">
                <a:latin typeface="Century Schoolbook" pitchFamily="18" charset="0"/>
              </a:rPr>
              <a:t>ex situ</a:t>
            </a:r>
            <a:r>
              <a:rPr lang="hu-HU" sz="2200" dirty="0" smtClean="0">
                <a:latin typeface="Century Schoolbook" pitchFamily="18" charset="0"/>
              </a:rPr>
              <a:t>)</a:t>
            </a:r>
          </a:p>
          <a:p>
            <a:pPr marL="3168000" indent="-342900">
              <a:spcAft>
                <a:spcPts val="1200"/>
              </a:spcAft>
              <a:buFont typeface="Cambria Math" pitchFamily="18" charset="0"/>
              <a:buChar char="‒"/>
            </a:pPr>
            <a:r>
              <a:rPr lang="hu-HU" sz="2200" dirty="0" smtClean="0">
                <a:latin typeface="Century Schoolbook" pitchFamily="18" charset="0"/>
              </a:rPr>
              <a:t>Vezérlő egység</a:t>
            </a:r>
          </a:p>
          <a:p>
            <a:r>
              <a:rPr lang="hu-HU" sz="2200" dirty="0" smtClean="0">
                <a:latin typeface="Century Schoolbook" pitchFamily="18" charset="0"/>
              </a:rPr>
              <a:t>Lehetőségek:</a:t>
            </a:r>
          </a:p>
          <a:p>
            <a:pPr marL="1980000" indent="-342900">
              <a:buFont typeface="Cambria Math" pitchFamily="18" charset="0"/>
              <a:buChar char="‒"/>
            </a:pPr>
            <a:r>
              <a:rPr lang="hu-HU" sz="2200" i="1" dirty="0" err="1" smtClean="0">
                <a:latin typeface="Century Schoolbook" pitchFamily="18" charset="0"/>
              </a:rPr>
              <a:t>In</a:t>
            </a:r>
            <a:r>
              <a:rPr lang="hu-HU" sz="2200" i="1" dirty="0" smtClean="0">
                <a:latin typeface="Century Schoolbook" pitchFamily="18" charset="0"/>
              </a:rPr>
              <a:t> situ </a:t>
            </a:r>
            <a:r>
              <a:rPr lang="hu-HU" sz="2200" dirty="0" smtClean="0">
                <a:latin typeface="Century Schoolbook" pitchFamily="18" charset="0"/>
              </a:rPr>
              <a:t>szonda</a:t>
            </a:r>
          </a:p>
          <a:p>
            <a:pPr marL="1980000" indent="-342900">
              <a:buFont typeface="Cambria Math" pitchFamily="18" charset="0"/>
              <a:buChar char="‒"/>
            </a:pPr>
            <a:r>
              <a:rPr lang="hu-HU" sz="2200" dirty="0" err="1" smtClean="0">
                <a:latin typeface="Century Schoolbook" pitchFamily="18" charset="0"/>
              </a:rPr>
              <a:t>Fermentlé</a:t>
            </a:r>
            <a:r>
              <a:rPr lang="hu-HU" sz="2200" dirty="0" smtClean="0">
                <a:latin typeface="Century Schoolbook" pitchFamily="18" charset="0"/>
              </a:rPr>
              <a:t> szeparálása szűrőegységgel</a:t>
            </a:r>
          </a:p>
          <a:p>
            <a:pPr marL="1980000" indent="-342900">
              <a:buFont typeface="Cambria Math" pitchFamily="18" charset="0"/>
              <a:buChar char="‒"/>
            </a:pPr>
            <a:r>
              <a:rPr lang="hu-HU" sz="2200" dirty="0" smtClean="0">
                <a:latin typeface="Century Schoolbook" pitchFamily="18" charset="0"/>
              </a:rPr>
              <a:t>Flow </a:t>
            </a:r>
            <a:r>
              <a:rPr lang="hu-HU" sz="2200" dirty="0" err="1" smtClean="0">
                <a:latin typeface="Century Schoolbook" pitchFamily="18" charset="0"/>
              </a:rPr>
              <a:t>Injection</a:t>
            </a:r>
            <a:r>
              <a:rPr lang="hu-HU" sz="2200" dirty="0" smtClean="0">
                <a:latin typeface="Century Schoolbook" pitchFamily="18" charset="0"/>
              </a:rPr>
              <a:t> </a:t>
            </a:r>
            <a:r>
              <a:rPr lang="hu-HU" sz="2200" dirty="0" err="1" smtClean="0">
                <a:latin typeface="Century Schoolbook" pitchFamily="18" charset="0"/>
              </a:rPr>
              <a:t>Analysis</a:t>
            </a:r>
            <a:r>
              <a:rPr lang="hu-HU" sz="2200" dirty="0" smtClean="0">
                <a:latin typeface="Century Schoolbook" pitchFamily="18" charset="0"/>
              </a:rPr>
              <a:t> (FIA)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AC34-E04F-4DF9-B47D-DCD233611D5B}" type="slidenum">
              <a:rPr lang="hu-HU" sz="2400" smtClean="0"/>
              <a:pPr/>
              <a:t>9</a:t>
            </a:fld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88552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1587</Words>
  <Application>Microsoft Office PowerPoint</Application>
  <PresentationFormat>Diavetítés a képernyőre (4:3 oldalarány)</PresentationFormat>
  <Paragraphs>379</Paragraphs>
  <Slides>40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40</vt:i4>
      </vt:variant>
    </vt:vector>
  </HeadingPairs>
  <TitlesOfParts>
    <vt:vector size="45" baseType="lpstr">
      <vt:lpstr>Arial</vt:lpstr>
      <vt:lpstr>Calibri</vt:lpstr>
      <vt:lpstr>Cambria Math</vt:lpstr>
      <vt:lpstr>Century Schoolbook</vt:lpstr>
      <vt:lpstr>Office-téma</vt:lpstr>
      <vt:lpstr>Bioszenzorok</vt:lpstr>
      <vt:lpstr>Ki találkozott már bioszenzorral?</vt:lpstr>
      <vt:lpstr>Bioszenzor fogalma</vt:lpstr>
      <vt:lpstr>Bioszenzor fogalma</vt:lpstr>
      <vt:lpstr>Bioszenzor felépítése</vt:lpstr>
      <vt:lpstr>Bioszenzor felépítése</vt:lpstr>
      <vt:lpstr>Bioszenzor felépítése- Gyakorlat</vt:lpstr>
      <vt:lpstr>Mi a jó benne?</vt:lpstr>
      <vt:lpstr>Ne felejtsük el!</vt:lpstr>
      <vt:lpstr>FIA rendszer</vt:lpstr>
      <vt:lpstr>FIA rendszer a gyakorlatban</vt:lpstr>
      <vt:lpstr>FIA rendszer a gyakorlatban</vt:lpstr>
      <vt:lpstr>FIA rendszer a gyakorlatban</vt:lpstr>
      <vt:lpstr>FIA rendszer a gyakorlatban</vt:lpstr>
      <vt:lpstr>Alkalmazott biológiai érzékelő</vt:lpstr>
      <vt:lpstr>Gélbe zárás</vt:lpstr>
      <vt:lpstr>Adszorpció</vt:lpstr>
      <vt:lpstr>Kovalens kötéssel I.</vt:lpstr>
      <vt:lpstr>Kovalens kötéssel II.</vt:lpstr>
      <vt:lpstr>Elektrokémiai polimerizációval</vt:lpstr>
      <vt:lpstr>Keresztkötéssel</vt:lpstr>
      <vt:lpstr>Rögzítési módszerek összefoglalása</vt:lpstr>
      <vt:lpstr>Jelátalakítás módjai</vt:lpstr>
      <vt:lpstr>Amperometrikus bioszenzorok I.</vt:lpstr>
      <vt:lpstr>Amperometrikus bioszenzorok II.</vt:lpstr>
      <vt:lpstr>Potenciometrikus bioszenzorok I.</vt:lpstr>
      <vt:lpstr>Potenciometrikus bioszenzorok II.</vt:lpstr>
      <vt:lpstr>Konduktometrikus bioszenzorok</vt:lpstr>
      <vt:lpstr>Mikrobiológiai üzemanyagcella alapú bioszenzorok</vt:lpstr>
      <vt:lpstr>Optikai bioszenzorok</vt:lpstr>
      <vt:lpstr>Biolumineszcencia bioszenzorok I.</vt:lpstr>
      <vt:lpstr>Biolumineszcencia bioszenzorok II.</vt:lpstr>
      <vt:lpstr>Fluoreszcencia bioszenzorok I.</vt:lpstr>
      <vt:lpstr>Fluoreszcencia bioszenzorok II. GFP</vt:lpstr>
      <vt:lpstr>Kolorimetrikus bioszenzorok</vt:lpstr>
      <vt:lpstr>Nyomásváltozáson alapuló bioszenzor</vt:lpstr>
      <vt:lpstr>IR-bioszenzor</vt:lpstr>
      <vt:lpstr>Termikus bioszenzorok</vt:lpstr>
      <vt:lpstr>Összefoglalás</vt:lpstr>
      <vt:lpstr>Kérdések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Otthoni</dc:creator>
  <cp:lastModifiedBy>Zsófi</cp:lastModifiedBy>
  <cp:revision>72</cp:revision>
  <dcterms:created xsi:type="dcterms:W3CDTF">2015-04-01T15:18:27Z</dcterms:created>
  <dcterms:modified xsi:type="dcterms:W3CDTF">2015-04-14T09:32:24Z</dcterms:modified>
</cp:coreProperties>
</file>