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300" r:id="rId4"/>
    <p:sldId id="258" r:id="rId5"/>
    <p:sldId id="259" r:id="rId6"/>
    <p:sldId id="260" r:id="rId7"/>
    <p:sldId id="261" r:id="rId8"/>
    <p:sldId id="262" r:id="rId9"/>
    <p:sldId id="263" r:id="rId10"/>
    <p:sldId id="264" r:id="rId11"/>
    <p:sldId id="265" r:id="rId12"/>
    <p:sldId id="266" r:id="rId13"/>
    <p:sldId id="267" r:id="rId14"/>
    <p:sldId id="269" r:id="rId15"/>
    <p:sldId id="270" r:id="rId16"/>
    <p:sldId id="302" r:id="rId17"/>
    <p:sldId id="301" r:id="rId18"/>
    <p:sldId id="303" r:id="rId19"/>
    <p:sldId id="271" r:id="rId20"/>
    <p:sldId id="272" r:id="rId21"/>
    <p:sldId id="273" r:id="rId22"/>
    <p:sldId id="304" r:id="rId23"/>
    <p:sldId id="274" r:id="rId24"/>
    <p:sldId id="275" r:id="rId25"/>
    <p:sldId id="276" r:id="rId26"/>
    <p:sldId id="306" r:id="rId27"/>
    <p:sldId id="313" r:id="rId28"/>
    <p:sldId id="278" r:id="rId29"/>
    <p:sldId id="305" r:id="rId30"/>
    <p:sldId id="307" r:id="rId31"/>
    <p:sldId id="277" r:id="rId32"/>
    <p:sldId id="310" r:id="rId33"/>
    <p:sldId id="309" r:id="rId34"/>
    <p:sldId id="280" r:id="rId35"/>
    <p:sldId id="281" r:id="rId36"/>
    <p:sldId id="311" r:id="rId37"/>
    <p:sldId id="312" r:id="rId38"/>
    <p:sldId id="314" r:id="rId39"/>
    <p:sldId id="315" r:id="rId40"/>
    <p:sldId id="282" r:id="rId41"/>
    <p:sldId id="283" r:id="rId42"/>
    <p:sldId id="284" r:id="rId43"/>
    <p:sldId id="286" r:id="rId44"/>
    <p:sldId id="292" r:id="rId45"/>
    <p:sldId id="316" r:id="rId46"/>
    <p:sldId id="317" r:id="rId47"/>
    <p:sldId id="297" r:id="rId48"/>
    <p:sldId id="298" r:id="rId49"/>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22860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27432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32004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365760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 xmlns:p15="http://schemas.microsoft.com/office/powerpoint/2012/main">
        <p15:guide id="1" orient="horz" pos="2380">
          <p15:clr>
            <a:srgbClr val="A4A3A4"/>
          </p15:clr>
        </p15:guide>
        <p15:guide id="2" pos="31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pen Sans"/>
          <a:ea typeface="Open Sans"/>
          <a:cs typeface="Open Sans"/>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ECDD"/>
          </a:solidFill>
        </a:fill>
      </a:tcStyle>
    </a:wholeTbl>
    <a:band2H>
      <a:tcTxStyle/>
      <a:tcStyle>
        <a:tcBdr/>
        <a:fill>
          <a:solidFill>
            <a:srgbClr val="E6F6EF"/>
          </a:solidFill>
        </a:fill>
      </a:tcStyle>
    </a:band2H>
    <a:firstCol>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Open Sans"/>
          <a:ea typeface="Open Sans"/>
          <a:cs typeface="Open Sans"/>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Open Sans"/>
          <a:ea typeface="Open Sans"/>
          <a:cs typeface="Open Sans"/>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E6"/>
          </a:solidFill>
        </a:fill>
      </a:tcStyle>
    </a:wholeTbl>
    <a:band2H>
      <a:tcTxStyle/>
      <a:tcStyle>
        <a:tcBdr/>
        <a:fill>
          <a:solidFill>
            <a:srgbClr val="E7E7F3"/>
          </a:solidFill>
        </a:fill>
      </a:tcStyle>
    </a:band2H>
    <a:firstCol>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Open Sans"/>
          <a:ea typeface="Open Sans"/>
          <a:cs typeface="Open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Open Sans"/>
          <a:ea typeface="Open Sans"/>
          <a:cs typeface="Open Sans"/>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pen Sans"/>
          <a:ea typeface="Open Sans"/>
          <a:cs typeface="Open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Open Sans"/>
          <a:ea typeface="Open Sans"/>
          <a:cs typeface="Open Sans"/>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pen Sans"/>
          <a:ea typeface="Open Sans"/>
          <a:cs typeface="Open Sans"/>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Open Sans"/>
          <a:ea typeface="Open Sans"/>
          <a:cs typeface="Open Sans"/>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25" autoAdjust="0"/>
  </p:normalViewPr>
  <p:slideViewPr>
    <p:cSldViewPr snapToGrid="0" snapToObjects="1">
      <p:cViewPr varScale="1">
        <p:scale>
          <a:sx n="64" d="100"/>
          <a:sy n="64" d="100"/>
        </p:scale>
        <p:origin x="-756" y="-96"/>
      </p:cViewPr>
      <p:guideLst>
        <p:guide orient="horz" pos="2380"/>
        <p:guide pos="31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20" name="Shape 22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50955644"/>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1144588" y="685800"/>
            <a:ext cx="4568825" cy="3429000"/>
          </a:xfrm>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rPr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1144588" y="685800"/>
            <a:ext cx="4568825"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1144588" y="685800"/>
            <a:ext cx="4568825"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1144588" y="685800"/>
            <a:ext cx="4568825"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noRot="1" noChangeAspect="1"/>
          </p:cNvSpPr>
          <p:nvPr>
            <p:ph type="sldImg"/>
          </p:nvPr>
        </p:nvSpPr>
        <p:spPr>
          <a:xfrm>
            <a:off x="1144588" y="685800"/>
            <a:ext cx="4568825" cy="3429000"/>
          </a:xfrm>
          <a:prstGeom prst="rect">
            <a:avLst/>
          </a:prstGeom>
        </p:spPr>
        <p:txBody>
          <a:bodyPr/>
          <a:lstStyle/>
          <a:p>
            <a:endParaRPr/>
          </a:p>
        </p:txBody>
      </p:sp>
      <p:sp>
        <p:nvSpPr>
          <p:cNvPr id="493" name="Shape 49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noRot="1" noChangeAspect="1"/>
          </p:cNvSpPr>
          <p:nvPr>
            <p:ph type="sldImg"/>
          </p:nvPr>
        </p:nvSpPr>
        <p:spPr>
          <a:xfrm>
            <a:off x="1144588" y="685800"/>
            <a:ext cx="4568825" cy="3429000"/>
          </a:xfrm>
          <a:prstGeom prst="rect">
            <a:avLst/>
          </a:prstGeom>
        </p:spPr>
        <p:txBody>
          <a:bodyPr/>
          <a:lstStyle/>
          <a:p>
            <a:endParaRPr/>
          </a:p>
        </p:txBody>
      </p:sp>
      <p:sp>
        <p:nvSpPr>
          <p:cNvPr id="493" name="Shape 49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1144588" y="685800"/>
            <a:ext cx="4568825"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a:spLocks noGrp="1" noRot="1" noChangeAspect="1"/>
          </p:cNvSpPr>
          <p:nvPr>
            <p:ph type="sldImg"/>
          </p:nvPr>
        </p:nvSpPr>
        <p:spPr>
          <a:xfrm>
            <a:off x="1144588" y="685800"/>
            <a:ext cx="4568825" cy="3429000"/>
          </a:xfrm>
          <a:prstGeom prst="rect">
            <a:avLst/>
          </a:prstGeom>
        </p:spPr>
        <p:txBody>
          <a:bodyPr/>
          <a:lstStyle/>
          <a:p>
            <a:endParaRPr/>
          </a:p>
        </p:txBody>
      </p:sp>
      <p:sp>
        <p:nvSpPr>
          <p:cNvPr id="545" name="Shape 54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xfrm>
            <a:off x="1144588" y="685800"/>
            <a:ext cx="4568825" cy="3429000"/>
          </a:xfrm>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xfrm>
            <a:off x="1144588" y="685800"/>
            <a:ext cx="4568825" cy="3429000"/>
          </a:xfrm>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r>
              <a:t>The method was originally trained on evolutionarily conserved sequence features of disordered regions from missing residues in high-resolution X-ray structures. DISOPRED2 mainly addressed the marked class imbalance between ordered and disordered amino acids as well as the different sequence patterns associated with terminal and internal disordered regions using SVMs.</a:t>
            </a:r>
          </a:p>
          <a:p>
            <a:endParaRPr/>
          </a:p>
          <a:p>
            <a:r>
              <a:t>DISOPRED3 extends the previous architecture with two independent predictors of intrinsic disorder - a neural network and a nearest neighbour classifier - which were trained to identify long intrinsically disordered regions using data from the PDB and DisProt databases. The intermediate results are integrated by an additional neural network.</a:t>
            </a:r>
          </a:p>
          <a:p>
            <a:endParaRPr/>
          </a:p>
          <a:p>
            <a:r>
              <a:t>To provide insights into the biological roles of proteins, DISOPRED3 also predicts protein binding sites within disordered regions using a SVM that examines patterns of evolutionary sequence conservation, positional information and amino acid composition of putative disordered regions.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xfrm>
            <a:off x="1144588" y="685800"/>
            <a:ext cx="4568825" cy="3429000"/>
          </a:xfrm>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r>
              <a:t>The method was originally trained on evolutionarily conserved sequence features of disordered regions from missing residues in high-resolution X-ray structures. DISOPRED2 mainly addressed the marked class imbalance between ordered and disordered amino acids as well as the different sequence patterns associated with terminal and internal disordered regions using SVMs.</a:t>
            </a:r>
          </a:p>
          <a:p>
            <a:endParaRPr/>
          </a:p>
          <a:p>
            <a:r>
              <a:t>DISOPRED3 extends the previous architecture with two independent predictors of intrinsic disorder - a neural network and a nearest neighbour classifier - which were trained to identify long intrinsically disordered regions using data from the PDB and DisProt databases. The intermediate results are integrated by an additional neural network.</a:t>
            </a:r>
          </a:p>
          <a:p>
            <a:endParaRPr/>
          </a:p>
          <a:p>
            <a:r>
              <a:t>To provide insights into the biological roles of proteins, DISOPRED3 also predicts protein binding sites within disordered regions using a SVM that examines patterns of evolutionary sequence conservation, positional information and amino acid composition of putative disordered regions.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1144588" y="685800"/>
            <a:ext cx="4568825"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xfrm>
            <a:off x="1144588" y="685800"/>
            <a:ext cx="4568825" cy="3429000"/>
          </a:xfrm>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xfrm>
            <a:off x="1144588" y="685800"/>
            <a:ext cx="4568825" cy="3429000"/>
          </a:xfrm>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xfrm>
            <a:off x="1144588" y="685800"/>
            <a:ext cx="4568825" cy="3429000"/>
          </a:xfrm>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xfrm>
            <a:off x="1144588" y="685800"/>
            <a:ext cx="4568825" cy="3429000"/>
          </a:xfrm>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p>
            <a:r>
              <a:t>Estimated pairwise interaction energies of globular proteins and IUPs. The total pairwise interaction energy of 559 globular proteins in Filt_Glob_list and 129 disordered  proteins in IUP_list was estimated from their amino acid composition and plotted as a function of their length. Values more negative represent more stabilization due to pairwise amino acid interactions. The average pairwise interaction energy of globular proteins and IUPs are K0.81 and K0.07 [aeu], respectively.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xfrm>
            <a:off x="1144588" y="685800"/>
            <a:ext cx="4568825" cy="3429000"/>
          </a:xfrm>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1144588" y="685800"/>
            <a:ext cx="4568825"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1144588" y="685800"/>
            <a:ext cx="4568825"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1144588" y="685800"/>
            <a:ext cx="4568825"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4588" y="685800"/>
            <a:ext cx="4568825" cy="3429000"/>
          </a:xfrm>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4588" y="685800"/>
            <a:ext cx="4568825" cy="3429000"/>
          </a:xfrm>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1144588" y="685800"/>
            <a:ext cx="4568825"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1144588" y="685800"/>
            <a:ext cx="4568825"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ímdia">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Title Text"/>
          <p:cNvSpPr txBox="1">
            <a:spLocks noGrp="1"/>
          </p:cNvSpPr>
          <p:nvPr>
            <p:ph type="title"/>
          </p:nvPr>
        </p:nvSpPr>
        <p:spPr>
          <a:xfrm>
            <a:off x="755650" y="2347913"/>
            <a:ext cx="8569325" cy="1620838"/>
          </a:xfrm>
          <a:prstGeom prst="rect">
            <a:avLst/>
          </a:prstGeom>
        </p:spPr>
        <p:txBody>
          <a:bodyPr/>
          <a:lstStyle/>
          <a:p>
            <a:r>
              <a:t>Title Text</a:t>
            </a:r>
          </a:p>
        </p:txBody>
      </p:sp>
      <p:sp>
        <p:nvSpPr>
          <p:cNvPr id="16" name="Body Level One…"/>
          <p:cNvSpPr txBox="1">
            <a:spLocks noGrp="1"/>
          </p:cNvSpPr>
          <p:nvPr>
            <p:ph type="body" sz="quarter" idx="1"/>
          </p:nvPr>
        </p:nvSpPr>
        <p:spPr>
          <a:xfrm>
            <a:off x="1512887" y="4283075"/>
            <a:ext cx="7056438" cy="1931989"/>
          </a:xfrm>
          <a:prstGeom prst="rect">
            <a:avLst/>
          </a:prstGeom>
        </p:spPr>
        <p:txBody>
          <a:bodyPr>
            <a:normAutofit/>
          </a:bodyPr>
          <a:lstStyle>
            <a:lvl1pPr marL="0" indent="0" algn="ctr"/>
            <a:lvl2pPr marL="0" indent="457200" algn="ctr"/>
            <a:lvl3pPr marL="0" indent="914400" algn="ctr"/>
            <a:lvl4pPr marL="0" indent="1371600" algn="ctr"/>
            <a:lvl5pPr marL="0" indent="1828800" algn="ct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ím és függőleges szöveg">
    <p:spTree>
      <p:nvGrpSpPr>
        <p:cNvPr id="1" name=""/>
        <p:cNvGrpSpPr/>
        <p:nvPr/>
      </p:nvGrpSpPr>
      <p:grpSpPr>
        <a:xfrm>
          <a:off x="0" y="0"/>
          <a:ext cx="0" cy="0"/>
          <a:chOff x="0" y="0"/>
          <a:chExt cx="0" cy="0"/>
        </a:xfrm>
      </p:grpSpPr>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6" name="Title Text"/>
          <p:cNvSpPr txBox="1">
            <a:spLocks noGrp="1"/>
          </p:cNvSpPr>
          <p:nvPr>
            <p:ph type="title"/>
          </p:nvPr>
        </p:nvSpPr>
        <p:spPr>
          <a:prstGeom prst="rect">
            <a:avLst/>
          </a:prstGeom>
        </p:spPr>
        <p:txBody>
          <a:bodyPr/>
          <a:lstStyle/>
          <a:p>
            <a:r>
              <a:t>Title Text</a:t>
            </a:r>
          </a:p>
        </p:txBody>
      </p:sp>
      <p:sp>
        <p:nvSpPr>
          <p:cNvPr id="97" name="Body Level One…"/>
          <p:cNvSpPr txBox="1">
            <a:spLocks noGrp="1"/>
          </p:cNvSpPr>
          <p:nvPr>
            <p:ph type="body" idx="1"/>
          </p:nvPr>
        </p:nvSpPr>
        <p:spPr>
          <a:xfrm>
            <a:off x="828675" y="2879725"/>
            <a:ext cx="9069389" cy="39576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üggőleges cím és szöveg">
    <p:spTree>
      <p:nvGrpSpPr>
        <p:cNvPr id="1" name=""/>
        <p:cNvGrpSpPr/>
        <p:nvPr/>
      </p:nvGrpSpPr>
      <p:grpSpPr>
        <a:xfrm>
          <a:off x="0" y="0"/>
          <a:ext cx="0" cy="0"/>
          <a:chOff x="0" y="0"/>
          <a:chExt cx="0" cy="0"/>
        </a:xfrm>
      </p:grpSpPr>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5" name="Title Text"/>
          <p:cNvSpPr txBox="1">
            <a:spLocks noGrp="1"/>
          </p:cNvSpPr>
          <p:nvPr>
            <p:ph type="title"/>
          </p:nvPr>
        </p:nvSpPr>
        <p:spPr>
          <a:xfrm>
            <a:off x="7631113" y="1619250"/>
            <a:ext cx="2266951" cy="5218113"/>
          </a:xfrm>
          <a:prstGeom prst="rect">
            <a:avLst/>
          </a:prstGeom>
        </p:spPr>
        <p:txBody>
          <a:bodyPr/>
          <a:lstStyle/>
          <a:p>
            <a:r>
              <a:t>Title Text</a:t>
            </a:r>
          </a:p>
        </p:txBody>
      </p:sp>
      <p:sp>
        <p:nvSpPr>
          <p:cNvPr id="106" name="Body Level One…"/>
          <p:cNvSpPr txBox="1">
            <a:spLocks noGrp="1"/>
          </p:cNvSpPr>
          <p:nvPr>
            <p:ph type="body" idx="1"/>
          </p:nvPr>
        </p:nvSpPr>
        <p:spPr>
          <a:xfrm>
            <a:off x="828675" y="1619250"/>
            <a:ext cx="6650039" cy="5218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ímdia">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755650" y="2347913"/>
            <a:ext cx="8569325" cy="1620838"/>
          </a:xfrm>
          <a:prstGeom prst="rect">
            <a:avLst/>
          </a:prstGeom>
        </p:spPr>
        <p:txBody>
          <a:bodyPr/>
          <a:lstStyle>
            <a:lvl1pPr algn="ctr">
              <a:defRPr sz="4400">
                <a:solidFill>
                  <a:srgbClr val="000000"/>
                </a:solidFill>
              </a:defRPr>
            </a:lvl1pPr>
          </a:lstStyle>
          <a:p>
            <a:r>
              <a:t>Title Text</a:t>
            </a:r>
          </a:p>
        </p:txBody>
      </p:sp>
      <p:sp>
        <p:nvSpPr>
          <p:cNvPr id="114" name="Body Level One…"/>
          <p:cNvSpPr txBox="1">
            <a:spLocks noGrp="1"/>
          </p:cNvSpPr>
          <p:nvPr>
            <p:ph type="body" sz="quarter" idx="1"/>
          </p:nvPr>
        </p:nvSpPr>
        <p:spPr>
          <a:xfrm>
            <a:off x="1512887" y="4283075"/>
            <a:ext cx="7056438" cy="1931989"/>
          </a:xfrm>
          <a:prstGeom prst="rect">
            <a:avLst/>
          </a:prstGeom>
        </p:spPr>
        <p:txBody>
          <a:bodyPr>
            <a:normAutofit/>
          </a:bodyPr>
          <a:lstStyle>
            <a:lvl1pPr marL="0" indent="0" algn="ctr">
              <a:defRPr>
                <a:solidFill>
                  <a:srgbClr val="000000"/>
                </a:solidFill>
              </a:defRPr>
            </a:lvl1pPr>
            <a:lvl2pPr marL="0" indent="457200" algn="ctr">
              <a:defRPr>
                <a:solidFill>
                  <a:srgbClr val="000000"/>
                </a:solidFill>
              </a:defRPr>
            </a:lvl2pPr>
            <a:lvl3pPr marL="0" indent="914400" algn="ctr">
              <a:defRPr>
                <a:solidFill>
                  <a:srgbClr val="000000"/>
                </a:solidFill>
              </a:defRPr>
            </a:lvl3pPr>
            <a:lvl4pPr marL="0" indent="1371600" algn="ctr">
              <a:defRPr>
                <a:solidFill>
                  <a:srgbClr val="000000"/>
                </a:solidFill>
              </a:defRPr>
            </a:lvl4pPr>
            <a:lvl5pPr marL="0" indent="1828800" algn="ct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ím és tartalom">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503237" y="301625"/>
            <a:ext cx="9069388" cy="1260475"/>
          </a:xfrm>
          <a:prstGeom prst="rect">
            <a:avLst/>
          </a:prstGeom>
        </p:spPr>
        <p:txBody>
          <a:bodyPr/>
          <a:lstStyle>
            <a:lvl1pPr algn="ctr">
              <a:defRPr sz="4400">
                <a:solidFill>
                  <a:srgbClr val="000000"/>
                </a:solidFill>
              </a:defRPr>
            </a:lvl1pPr>
          </a:lstStyle>
          <a:p>
            <a:r>
              <a:t>Title Text</a:t>
            </a:r>
          </a:p>
        </p:txBody>
      </p:sp>
      <p:sp>
        <p:nvSpPr>
          <p:cNvPr id="123" name="Body Level One…"/>
          <p:cNvSpPr txBox="1">
            <a:spLocks noGrp="1"/>
          </p:cNvSpPr>
          <p:nvPr>
            <p:ph type="body" idx="1"/>
          </p:nvPr>
        </p:nvSpPr>
        <p:spPr>
          <a:xfrm>
            <a:off x="503237" y="1768475"/>
            <a:ext cx="9069388" cy="4987925"/>
          </a:xfrm>
          <a:prstGeom prst="rect">
            <a:avLst/>
          </a:prstGeom>
        </p:spPr>
        <p:txBody>
          <a:bodyPr>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zakaszfejléc">
    <p:spTree>
      <p:nvGrpSpPr>
        <p:cNvPr id="1" name=""/>
        <p:cNvGrpSpPr/>
        <p:nvPr/>
      </p:nvGrpSpPr>
      <p:grpSpPr>
        <a:xfrm>
          <a:off x="0" y="0"/>
          <a:ext cx="0" cy="0"/>
          <a:chOff x="0" y="0"/>
          <a:chExt cx="0" cy="0"/>
        </a:xfrm>
      </p:grpSpPr>
      <p:sp>
        <p:nvSpPr>
          <p:cNvPr id="131" name="Title Text"/>
          <p:cNvSpPr txBox="1">
            <a:spLocks noGrp="1"/>
          </p:cNvSpPr>
          <p:nvPr>
            <p:ph type="title"/>
          </p:nvPr>
        </p:nvSpPr>
        <p:spPr>
          <a:xfrm>
            <a:off x="796925" y="4857750"/>
            <a:ext cx="8567739" cy="1501775"/>
          </a:xfrm>
          <a:prstGeom prst="rect">
            <a:avLst/>
          </a:prstGeom>
        </p:spPr>
        <p:txBody>
          <a:bodyPr anchor="t"/>
          <a:lstStyle>
            <a:lvl1pPr>
              <a:defRPr b="1" cap="all">
                <a:solidFill>
                  <a:srgbClr val="000000"/>
                </a:solidFill>
              </a:defRPr>
            </a:lvl1pPr>
          </a:lstStyle>
          <a:p>
            <a:r>
              <a:t>Title Text</a:t>
            </a:r>
          </a:p>
        </p:txBody>
      </p:sp>
      <p:sp>
        <p:nvSpPr>
          <p:cNvPr id="132" name="Body Level One…"/>
          <p:cNvSpPr txBox="1">
            <a:spLocks noGrp="1"/>
          </p:cNvSpPr>
          <p:nvPr>
            <p:ph type="body" sz="quarter" idx="1"/>
          </p:nvPr>
        </p:nvSpPr>
        <p:spPr>
          <a:xfrm>
            <a:off x="796925" y="3203575"/>
            <a:ext cx="8567739" cy="1654175"/>
          </a:xfrm>
          <a:prstGeom prst="rect">
            <a:avLst/>
          </a:prstGeom>
        </p:spPr>
        <p:txBody>
          <a:bodyPr anchor="b">
            <a:normAutofit/>
          </a:bodyPr>
          <a:lstStyle>
            <a:lvl1pPr marL="0" indent="0">
              <a:defRPr sz="2000">
                <a:solidFill>
                  <a:srgbClr val="000000"/>
                </a:solidFill>
              </a:defRPr>
            </a:lvl1pPr>
            <a:lvl2pPr marL="0" indent="457200">
              <a:defRPr sz="2000">
                <a:solidFill>
                  <a:srgbClr val="000000"/>
                </a:solidFill>
              </a:defRPr>
            </a:lvl2pPr>
            <a:lvl3pPr marL="0" indent="914400">
              <a:defRPr sz="2000">
                <a:solidFill>
                  <a:srgbClr val="000000"/>
                </a:solidFill>
              </a:defRPr>
            </a:lvl3pPr>
            <a:lvl4pPr marL="0" indent="1371600">
              <a:defRPr sz="2000">
                <a:solidFill>
                  <a:srgbClr val="000000"/>
                </a:solidFill>
              </a:defRPr>
            </a:lvl4pPr>
            <a:lvl5pPr marL="0" indent="1828800">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2 tartalomrész">
    <p:spTree>
      <p:nvGrpSpPr>
        <p:cNvPr id="1" name=""/>
        <p:cNvGrpSpPr/>
        <p:nvPr/>
      </p:nvGrpSpPr>
      <p:grpSpPr>
        <a:xfrm>
          <a:off x="0" y="0"/>
          <a:ext cx="0" cy="0"/>
          <a:chOff x="0" y="0"/>
          <a:chExt cx="0" cy="0"/>
        </a:xfrm>
      </p:grpSpPr>
      <p:sp>
        <p:nvSpPr>
          <p:cNvPr id="140" name="Title Text"/>
          <p:cNvSpPr txBox="1">
            <a:spLocks noGrp="1"/>
          </p:cNvSpPr>
          <p:nvPr>
            <p:ph type="title"/>
          </p:nvPr>
        </p:nvSpPr>
        <p:spPr>
          <a:xfrm>
            <a:off x="503237" y="301625"/>
            <a:ext cx="9069388" cy="1260475"/>
          </a:xfrm>
          <a:prstGeom prst="rect">
            <a:avLst/>
          </a:prstGeom>
        </p:spPr>
        <p:txBody>
          <a:bodyPr/>
          <a:lstStyle>
            <a:lvl1pPr algn="ctr">
              <a:defRPr sz="4400">
                <a:solidFill>
                  <a:srgbClr val="000000"/>
                </a:solidFill>
              </a:defRPr>
            </a:lvl1pPr>
          </a:lstStyle>
          <a:p>
            <a:r>
              <a:t>Title Text</a:t>
            </a:r>
          </a:p>
        </p:txBody>
      </p:sp>
      <p:sp>
        <p:nvSpPr>
          <p:cNvPr id="141" name="Body Level One…"/>
          <p:cNvSpPr txBox="1">
            <a:spLocks noGrp="1"/>
          </p:cNvSpPr>
          <p:nvPr>
            <p:ph type="body" sz="half" idx="1"/>
          </p:nvPr>
        </p:nvSpPr>
        <p:spPr>
          <a:xfrm>
            <a:off x="503237" y="1768475"/>
            <a:ext cx="4457701" cy="4987925"/>
          </a:xfrm>
          <a:prstGeom prst="rect">
            <a:avLst/>
          </a:prstGeom>
        </p:spPr>
        <p:txBody>
          <a:bodyPr>
            <a:normAutofit/>
          </a:bodyPr>
          <a:lstStyle>
            <a:lvl1pPr>
              <a:defRPr sz="2800">
                <a:solidFill>
                  <a:srgbClr val="000000"/>
                </a:solidFill>
              </a:defRPr>
            </a:lvl1pPr>
            <a:lvl2pPr>
              <a:defRPr sz="2800">
                <a:solidFill>
                  <a:srgbClr val="000000"/>
                </a:solidFill>
              </a:defRPr>
            </a:lvl2pPr>
            <a:lvl3pPr>
              <a:defRPr sz="2800">
                <a:solidFill>
                  <a:srgbClr val="000000"/>
                </a:solidFill>
              </a:defRPr>
            </a:lvl3pPr>
            <a:lvl4pPr>
              <a:defRPr sz="2800">
                <a:solidFill>
                  <a:srgbClr val="000000"/>
                </a:solidFill>
              </a:defRPr>
            </a:lvl4pPr>
            <a:lvl5pPr>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Összehasonlítás">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504825" y="303213"/>
            <a:ext cx="9072564" cy="1258888"/>
          </a:xfrm>
          <a:prstGeom prst="rect">
            <a:avLst/>
          </a:prstGeom>
        </p:spPr>
        <p:txBody>
          <a:bodyPr/>
          <a:lstStyle>
            <a:lvl1pPr algn="ctr">
              <a:defRPr sz="4400">
                <a:solidFill>
                  <a:srgbClr val="000000"/>
                </a:solidFill>
              </a:defRPr>
            </a:lvl1pPr>
          </a:lstStyle>
          <a:p>
            <a:r>
              <a:t>Title Text</a:t>
            </a:r>
          </a:p>
        </p:txBody>
      </p:sp>
      <p:sp>
        <p:nvSpPr>
          <p:cNvPr id="150" name="Body Level One…"/>
          <p:cNvSpPr txBox="1">
            <a:spLocks noGrp="1"/>
          </p:cNvSpPr>
          <p:nvPr>
            <p:ph type="body" sz="quarter" idx="1"/>
          </p:nvPr>
        </p:nvSpPr>
        <p:spPr>
          <a:xfrm>
            <a:off x="504825" y="1692275"/>
            <a:ext cx="4452938" cy="704850"/>
          </a:xfrm>
          <a:prstGeom prst="rect">
            <a:avLst/>
          </a:prstGeom>
        </p:spPr>
        <p:txBody>
          <a:bodyPr anchor="b">
            <a:normAutofit/>
          </a:bodyPr>
          <a:lstStyle>
            <a:lvl1pPr marL="0" indent="0">
              <a:defRPr sz="2400" b="1">
                <a:solidFill>
                  <a:srgbClr val="000000"/>
                </a:solidFill>
              </a:defRPr>
            </a:lvl1pPr>
            <a:lvl2pPr marL="0" indent="457200">
              <a:defRPr sz="2400" b="1">
                <a:solidFill>
                  <a:srgbClr val="000000"/>
                </a:solidFill>
              </a:defRPr>
            </a:lvl2pPr>
            <a:lvl3pPr marL="0" indent="914400">
              <a:defRPr sz="2400" b="1">
                <a:solidFill>
                  <a:srgbClr val="000000"/>
                </a:solidFill>
              </a:defRPr>
            </a:lvl3pPr>
            <a:lvl4pPr marL="0" indent="1371600">
              <a:defRPr sz="2400" b="1">
                <a:solidFill>
                  <a:srgbClr val="000000"/>
                </a:solidFill>
              </a:defRPr>
            </a:lvl4pPr>
            <a:lvl5pPr marL="0" indent="1828800">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51" name="Rectangle"/>
          <p:cNvSpPr>
            <a:spLocks noGrp="1"/>
          </p:cNvSpPr>
          <p:nvPr>
            <p:ph type="body" sz="quarter" idx="13"/>
          </p:nvPr>
        </p:nvSpPr>
        <p:spPr>
          <a:xfrm>
            <a:off x="5121275" y="1692275"/>
            <a:ext cx="4456113" cy="704850"/>
          </a:xfrm>
          <a:prstGeom prst="rect">
            <a:avLst/>
          </a:prstGeom>
        </p:spPr>
        <p:txBody>
          <a:bodyPr anchor="b">
            <a:normAutofit/>
          </a:bodyPr>
          <a:lstStyle/>
          <a:p>
            <a:pPr marL="0" indent="0">
              <a:defRPr sz="2400" b="1">
                <a:solidFill>
                  <a:srgbClr val="000000"/>
                </a:solidFill>
              </a:defRPr>
            </a:pPr>
            <a:endParaRPr/>
          </a:p>
        </p:txBody>
      </p:sp>
      <p:sp>
        <p:nvSpPr>
          <p:cNvPr id="152"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sak cím">
    <p:spTree>
      <p:nvGrpSpPr>
        <p:cNvPr id="1" name=""/>
        <p:cNvGrpSpPr/>
        <p:nvPr/>
      </p:nvGrpSpPr>
      <p:grpSpPr>
        <a:xfrm>
          <a:off x="0" y="0"/>
          <a:ext cx="0" cy="0"/>
          <a:chOff x="0" y="0"/>
          <a:chExt cx="0" cy="0"/>
        </a:xfrm>
      </p:grpSpPr>
      <p:sp>
        <p:nvSpPr>
          <p:cNvPr id="159" name="Title Text"/>
          <p:cNvSpPr txBox="1">
            <a:spLocks noGrp="1"/>
          </p:cNvSpPr>
          <p:nvPr>
            <p:ph type="title"/>
          </p:nvPr>
        </p:nvSpPr>
        <p:spPr>
          <a:xfrm>
            <a:off x="503237" y="301625"/>
            <a:ext cx="9069388" cy="1260475"/>
          </a:xfrm>
          <a:prstGeom prst="rect">
            <a:avLst/>
          </a:prstGeom>
        </p:spPr>
        <p:txBody>
          <a:bodyPr/>
          <a:lstStyle>
            <a:lvl1pPr algn="ctr">
              <a:defRPr sz="4400">
                <a:solidFill>
                  <a:srgbClr val="000000"/>
                </a:solidFill>
              </a:defRPr>
            </a:lvl1pPr>
          </a:lstStyle>
          <a:p>
            <a:r>
              <a:t>Title Text</a:t>
            </a:r>
          </a:p>
        </p:txBody>
      </p:sp>
      <p:sp>
        <p:nvSpPr>
          <p:cNvPr id="160"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Üres">
    <p:spTree>
      <p:nvGrpSpPr>
        <p:cNvPr id="1" name=""/>
        <p:cNvGrpSpPr/>
        <p:nvPr/>
      </p:nvGrpSpPr>
      <p:grpSpPr>
        <a:xfrm>
          <a:off x="0" y="0"/>
          <a:ext cx="0" cy="0"/>
          <a:chOff x="0" y="0"/>
          <a:chExt cx="0" cy="0"/>
        </a:xfrm>
      </p:grpSpPr>
      <p:sp>
        <p:nvSpPr>
          <p:cNvPr id="167"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artalomrész képaláírással">
    <p:spTree>
      <p:nvGrpSpPr>
        <p:cNvPr id="1" name=""/>
        <p:cNvGrpSpPr/>
        <p:nvPr/>
      </p:nvGrpSpPr>
      <p:grpSpPr>
        <a:xfrm>
          <a:off x="0" y="0"/>
          <a:ext cx="0" cy="0"/>
          <a:chOff x="0" y="0"/>
          <a:chExt cx="0" cy="0"/>
        </a:xfrm>
      </p:grpSpPr>
      <p:sp>
        <p:nvSpPr>
          <p:cNvPr id="174" name="Title Text"/>
          <p:cNvSpPr txBox="1">
            <a:spLocks noGrp="1"/>
          </p:cNvSpPr>
          <p:nvPr>
            <p:ph type="title"/>
          </p:nvPr>
        </p:nvSpPr>
        <p:spPr>
          <a:xfrm>
            <a:off x="504825" y="301625"/>
            <a:ext cx="3316288" cy="1279525"/>
          </a:xfrm>
          <a:prstGeom prst="rect">
            <a:avLst/>
          </a:prstGeom>
        </p:spPr>
        <p:txBody>
          <a:bodyPr anchor="b"/>
          <a:lstStyle>
            <a:lvl1pPr>
              <a:defRPr sz="2000" b="1">
                <a:solidFill>
                  <a:srgbClr val="000000"/>
                </a:solidFill>
              </a:defRPr>
            </a:lvl1pPr>
          </a:lstStyle>
          <a:p>
            <a:r>
              <a:t>Title Text</a:t>
            </a:r>
          </a:p>
        </p:txBody>
      </p:sp>
      <p:sp>
        <p:nvSpPr>
          <p:cNvPr id="175" name="Body Level One…"/>
          <p:cNvSpPr txBox="1">
            <a:spLocks noGrp="1"/>
          </p:cNvSpPr>
          <p:nvPr>
            <p:ph type="body" idx="1"/>
          </p:nvPr>
        </p:nvSpPr>
        <p:spPr>
          <a:xfrm>
            <a:off x="3941762" y="301625"/>
            <a:ext cx="5635626" cy="6451600"/>
          </a:xfrm>
          <a:prstGeom prst="rect">
            <a:avLst/>
          </a:prstGeom>
        </p:spPr>
        <p:txBody>
          <a:bodyPr>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6" name="Rectangle"/>
          <p:cNvSpPr>
            <a:spLocks noGrp="1"/>
          </p:cNvSpPr>
          <p:nvPr>
            <p:ph type="body" sz="half" idx="13"/>
          </p:nvPr>
        </p:nvSpPr>
        <p:spPr>
          <a:xfrm>
            <a:off x="504825" y="1581150"/>
            <a:ext cx="3316288" cy="5172075"/>
          </a:xfrm>
          <a:prstGeom prst="rect">
            <a:avLst/>
          </a:prstGeom>
        </p:spPr>
        <p:txBody>
          <a:bodyPr>
            <a:normAutofit/>
          </a:bodyPr>
          <a:lstStyle/>
          <a:p>
            <a:pPr marL="0" indent="0">
              <a:defRPr sz="1400">
                <a:solidFill>
                  <a:srgbClr val="000000"/>
                </a:solidFill>
              </a:defRPr>
            </a:pPr>
            <a:endParaRPr/>
          </a:p>
        </p:txBody>
      </p:sp>
      <p:sp>
        <p:nvSpPr>
          <p:cNvPr id="177"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ím és tartalom">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xfrm>
            <a:off x="828675" y="2879725"/>
            <a:ext cx="9069389" cy="39576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Kép képaláírással">
    <p:spTree>
      <p:nvGrpSpPr>
        <p:cNvPr id="1" name=""/>
        <p:cNvGrpSpPr/>
        <p:nvPr/>
      </p:nvGrpSpPr>
      <p:grpSpPr>
        <a:xfrm>
          <a:off x="0" y="0"/>
          <a:ext cx="0" cy="0"/>
          <a:chOff x="0" y="0"/>
          <a:chExt cx="0" cy="0"/>
        </a:xfrm>
      </p:grpSpPr>
      <p:sp>
        <p:nvSpPr>
          <p:cNvPr id="184" name="Title Text"/>
          <p:cNvSpPr txBox="1">
            <a:spLocks noGrp="1"/>
          </p:cNvSpPr>
          <p:nvPr>
            <p:ph type="title"/>
          </p:nvPr>
        </p:nvSpPr>
        <p:spPr>
          <a:xfrm>
            <a:off x="1976438" y="5291137"/>
            <a:ext cx="6048376" cy="625476"/>
          </a:xfrm>
          <a:prstGeom prst="rect">
            <a:avLst/>
          </a:prstGeom>
        </p:spPr>
        <p:txBody>
          <a:bodyPr anchor="b"/>
          <a:lstStyle>
            <a:lvl1pPr>
              <a:defRPr sz="2000" b="1">
                <a:solidFill>
                  <a:srgbClr val="000000"/>
                </a:solidFill>
              </a:defRPr>
            </a:lvl1pPr>
          </a:lstStyle>
          <a:p>
            <a:r>
              <a:t>Title Text</a:t>
            </a:r>
          </a:p>
        </p:txBody>
      </p:sp>
      <p:sp>
        <p:nvSpPr>
          <p:cNvPr id="185" name="Image"/>
          <p:cNvSpPr>
            <a:spLocks noGrp="1"/>
          </p:cNvSpPr>
          <p:nvPr>
            <p:ph type="pic" sz="half" idx="13"/>
          </p:nvPr>
        </p:nvSpPr>
        <p:spPr>
          <a:xfrm>
            <a:off x="1976438" y="674687"/>
            <a:ext cx="6048376" cy="4537076"/>
          </a:xfrm>
          <a:prstGeom prst="rect">
            <a:avLst/>
          </a:prstGeom>
        </p:spPr>
        <p:txBody>
          <a:bodyPr lIns="91439" tIns="45719" rIns="91439" bIns="45719"/>
          <a:lstStyle/>
          <a:p>
            <a:endParaRPr/>
          </a:p>
        </p:txBody>
      </p:sp>
      <p:sp>
        <p:nvSpPr>
          <p:cNvPr id="186" name="Body Level One…"/>
          <p:cNvSpPr txBox="1">
            <a:spLocks noGrp="1"/>
          </p:cNvSpPr>
          <p:nvPr>
            <p:ph type="body" sz="quarter" idx="1"/>
          </p:nvPr>
        </p:nvSpPr>
        <p:spPr>
          <a:xfrm>
            <a:off x="1976438" y="5916612"/>
            <a:ext cx="6048376" cy="887413"/>
          </a:xfrm>
          <a:prstGeom prst="rect">
            <a:avLst/>
          </a:prstGeom>
        </p:spPr>
        <p:txBody>
          <a:bodyPr>
            <a:normAutofit/>
          </a:bodyPr>
          <a:lstStyle>
            <a:lvl1pPr marL="0" indent="0">
              <a:defRPr sz="1400">
                <a:solidFill>
                  <a:srgbClr val="000000"/>
                </a:solidFill>
              </a:defRPr>
            </a:lvl1pPr>
            <a:lvl2pPr marL="0" indent="457200">
              <a:defRPr sz="1400">
                <a:solidFill>
                  <a:srgbClr val="000000"/>
                </a:solidFill>
              </a:defRPr>
            </a:lvl2pPr>
            <a:lvl3pPr marL="0" indent="914400">
              <a:defRPr sz="1400">
                <a:solidFill>
                  <a:srgbClr val="000000"/>
                </a:solidFill>
              </a:defRPr>
            </a:lvl3pPr>
            <a:lvl4pPr marL="0" indent="1371600">
              <a:defRPr sz="1400">
                <a:solidFill>
                  <a:srgbClr val="000000"/>
                </a:solidFill>
              </a:defRPr>
            </a:lvl4pPr>
            <a:lvl5pPr marL="0" indent="1828800">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ím és függőleges szöveg">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503237" y="301625"/>
            <a:ext cx="9069388" cy="1260475"/>
          </a:xfrm>
          <a:prstGeom prst="rect">
            <a:avLst/>
          </a:prstGeom>
        </p:spPr>
        <p:txBody>
          <a:bodyPr/>
          <a:lstStyle>
            <a:lvl1pPr algn="ctr">
              <a:defRPr sz="4400">
                <a:solidFill>
                  <a:srgbClr val="000000"/>
                </a:solidFill>
              </a:defRPr>
            </a:lvl1pPr>
          </a:lstStyle>
          <a:p>
            <a:r>
              <a:t>Title Text</a:t>
            </a:r>
          </a:p>
        </p:txBody>
      </p:sp>
      <p:sp>
        <p:nvSpPr>
          <p:cNvPr id="195" name="Body Level One…"/>
          <p:cNvSpPr txBox="1">
            <a:spLocks noGrp="1"/>
          </p:cNvSpPr>
          <p:nvPr>
            <p:ph type="body" idx="1"/>
          </p:nvPr>
        </p:nvSpPr>
        <p:spPr>
          <a:xfrm>
            <a:off x="503237" y="1768475"/>
            <a:ext cx="9069388" cy="4987925"/>
          </a:xfrm>
          <a:prstGeom prst="rect">
            <a:avLst/>
          </a:prstGeom>
        </p:spPr>
        <p:txBody>
          <a:bodyPr>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96"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Függőleges cím és szöveg">
    <p:spTree>
      <p:nvGrpSpPr>
        <p:cNvPr id="1" name=""/>
        <p:cNvGrpSpPr/>
        <p:nvPr/>
      </p:nvGrpSpPr>
      <p:grpSpPr>
        <a:xfrm>
          <a:off x="0" y="0"/>
          <a:ext cx="0" cy="0"/>
          <a:chOff x="0" y="0"/>
          <a:chExt cx="0" cy="0"/>
        </a:xfrm>
      </p:grpSpPr>
      <p:sp>
        <p:nvSpPr>
          <p:cNvPr id="203" name="Title Text"/>
          <p:cNvSpPr txBox="1">
            <a:spLocks noGrp="1"/>
          </p:cNvSpPr>
          <p:nvPr>
            <p:ph type="title"/>
          </p:nvPr>
        </p:nvSpPr>
        <p:spPr>
          <a:xfrm>
            <a:off x="7305675" y="301625"/>
            <a:ext cx="2266950" cy="6454775"/>
          </a:xfrm>
          <a:prstGeom prst="rect">
            <a:avLst/>
          </a:prstGeom>
        </p:spPr>
        <p:txBody>
          <a:bodyPr/>
          <a:lstStyle>
            <a:lvl1pPr algn="ctr">
              <a:defRPr sz="4400">
                <a:solidFill>
                  <a:srgbClr val="000000"/>
                </a:solidFill>
              </a:defRPr>
            </a:lvl1pPr>
          </a:lstStyle>
          <a:p>
            <a:r>
              <a:t>Title Text</a:t>
            </a:r>
          </a:p>
        </p:txBody>
      </p:sp>
      <p:sp>
        <p:nvSpPr>
          <p:cNvPr id="204" name="Body Level One…"/>
          <p:cNvSpPr txBox="1">
            <a:spLocks noGrp="1"/>
          </p:cNvSpPr>
          <p:nvPr>
            <p:ph type="body" idx="1"/>
          </p:nvPr>
        </p:nvSpPr>
        <p:spPr>
          <a:xfrm>
            <a:off x="503237" y="301625"/>
            <a:ext cx="6650038" cy="6454775"/>
          </a:xfrm>
          <a:prstGeom prst="rect">
            <a:avLst/>
          </a:prstGeom>
        </p:spPr>
        <p:txBody>
          <a:bodyPr>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05"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Egyéni elrendezés">
    <p:spTree>
      <p:nvGrpSpPr>
        <p:cNvPr id="1" name=""/>
        <p:cNvGrpSpPr/>
        <p:nvPr/>
      </p:nvGrpSpPr>
      <p:grpSpPr>
        <a:xfrm>
          <a:off x="0" y="0"/>
          <a:ext cx="0" cy="0"/>
          <a:chOff x="0" y="0"/>
          <a:chExt cx="0" cy="0"/>
        </a:xfrm>
      </p:grpSpPr>
      <p:sp>
        <p:nvSpPr>
          <p:cNvPr id="212" name="Title Text"/>
          <p:cNvSpPr txBox="1">
            <a:spLocks noGrp="1"/>
          </p:cNvSpPr>
          <p:nvPr>
            <p:ph type="title"/>
          </p:nvPr>
        </p:nvSpPr>
        <p:spPr>
          <a:xfrm>
            <a:off x="503237" y="301625"/>
            <a:ext cx="9069388" cy="1260475"/>
          </a:xfrm>
          <a:prstGeom prst="rect">
            <a:avLst/>
          </a:prstGeom>
        </p:spPr>
        <p:txBody>
          <a:bodyPr/>
          <a:lstStyle>
            <a:lvl1pPr algn="ctr">
              <a:defRPr sz="4400">
                <a:solidFill>
                  <a:srgbClr val="000000"/>
                </a:solidFill>
              </a:defRPr>
            </a:lvl1pPr>
          </a:lstStyle>
          <a:p>
            <a:r>
              <a:t>Title Text</a:t>
            </a:r>
          </a:p>
        </p:txBody>
      </p:sp>
      <p:sp>
        <p:nvSpPr>
          <p:cNvPr id="213" name="Slide Number"/>
          <p:cNvSpPr txBox="1">
            <a:spLocks noGrp="1"/>
          </p:cNvSpPr>
          <p:nvPr>
            <p:ph type="sldNum" sz="quarter" idx="2"/>
          </p:nvPr>
        </p:nvSpPr>
        <p:spPr>
          <a:xfrm>
            <a:off x="4867698" y="7003756"/>
            <a:ext cx="2349924" cy="406401"/>
          </a:xfrm>
          <a:prstGeom prst="rect">
            <a:avLst/>
          </a:prstGeom>
        </p:spPr>
        <p:txBody>
          <a:bodyPr lIns="0" tIns="0" rIns="0" bIns="0"/>
          <a:lstStyle>
            <a:lvl1pPr>
              <a:defRPr sz="1400" b="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zakaszfejléc">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 name="Title Text"/>
          <p:cNvSpPr txBox="1">
            <a:spLocks noGrp="1"/>
          </p:cNvSpPr>
          <p:nvPr>
            <p:ph type="title"/>
          </p:nvPr>
        </p:nvSpPr>
        <p:spPr>
          <a:xfrm>
            <a:off x="796925" y="4857750"/>
            <a:ext cx="8567739" cy="1501775"/>
          </a:xfrm>
          <a:prstGeom prst="rect">
            <a:avLst/>
          </a:prstGeom>
        </p:spPr>
        <p:txBody>
          <a:bodyPr anchor="t"/>
          <a:lstStyle>
            <a:lvl1pPr>
              <a:defRPr b="1" cap="all"/>
            </a:lvl1pPr>
          </a:lstStyle>
          <a:p>
            <a:r>
              <a:t>Title Text</a:t>
            </a:r>
          </a:p>
        </p:txBody>
      </p:sp>
      <p:sp>
        <p:nvSpPr>
          <p:cNvPr id="34" name="Body Level One…"/>
          <p:cNvSpPr txBox="1">
            <a:spLocks noGrp="1"/>
          </p:cNvSpPr>
          <p:nvPr>
            <p:ph type="body" sz="quarter" idx="1"/>
          </p:nvPr>
        </p:nvSpPr>
        <p:spPr>
          <a:xfrm>
            <a:off x="796925" y="3203575"/>
            <a:ext cx="8567739" cy="1654175"/>
          </a:xfrm>
          <a:prstGeom prst="rect">
            <a:avLst/>
          </a:prstGeom>
        </p:spPr>
        <p:txBody>
          <a:bodyPr anchor="b">
            <a:normAutofit/>
          </a:bodyPr>
          <a:lstStyle>
            <a:lvl1pPr marL="0" indent="0">
              <a:defRPr sz="2000"/>
            </a:lvl1pPr>
            <a:lvl2pPr marL="0" indent="457200">
              <a:defRPr sz="2000"/>
            </a:lvl2pPr>
            <a:lvl3pPr marL="0" indent="914400">
              <a:defRPr sz="2000"/>
            </a:lvl3pPr>
            <a:lvl4pPr marL="0" indent="1371600">
              <a:defRPr sz="2000"/>
            </a:lvl4pPr>
            <a:lvl5pPr marL="0" indent="1828800">
              <a:defRPr sz="20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tartalomrész">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828675" y="2879725"/>
            <a:ext cx="4457700" cy="3957638"/>
          </a:xfrm>
          <a:prstGeom prst="rect">
            <a:avLst/>
          </a:prstGeom>
        </p:spPr>
        <p:txBody>
          <a:bodyPr>
            <a:normAutofit/>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Összehasonlítás">
    <p:spTree>
      <p:nvGrpSpPr>
        <p:cNvPr id="1" name=""/>
        <p:cNvGrpSpPr/>
        <p:nvPr/>
      </p:nvGrpSpPr>
      <p:grpSpPr>
        <a:xfrm>
          <a:off x="0" y="0"/>
          <a:ext cx="0" cy="0"/>
          <a:chOff x="0" y="0"/>
          <a:chExt cx="0" cy="0"/>
        </a:xfrm>
      </p:grpSpPr>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 name="Title Text"/>
          <p:cNvSpPr txBox="1">
            <a:spLocks noGrp="1"/>
          </p:cNvSpPr>
          <p:nvPr>
            <p:ph type="title"/>
          </p:nvPr>
        </p:nvSpPr>
        <p:spPr>
          <a:xfrm>
            <a:off x="504825" y="303213"/>
            <a:ext cx="9072564" cy="1258888"/>
          </a:xfrm>
          <a:prstGeom prst="rect">
            <a:avLst/>
          </a:prstGeom>
        </p:spPr>
        <p:txBody>
          <a:bodyPr/>
          <a:lstStyle/>
          <a:p>
            <a:r>
              <a:t>Title Text</a:t>
            </a:r>
          </a:p>
        </p:txBody>
      </p:sp>
      <p:sp>
        <p:nvSpPr>
          <p:cNvPr id="52" name="Body Level One…"/>
          <p:cNvSpPr txBox="1">
            <a:spLocks noGrp="1"/>
          </p:cNvSpPr>
          <p:nvPr>
            <p:ph type="body" sz="quarter" idx="1"/>
          </p:nvPr>
        </p:nvSpPr>
        <p:spPr>
          <a:xfrm>
            <a:off x="504825" y="1692275"/>
            <a:ext cx="4452938" cy="704850"/>
          </a:xfrm>
          <a:prstGeom prst="rect">
            <a:avLst/>
          </a:prstGeom>
        </p:spPr>
        <p:txBody>
          <a:bodyPr anchor="b">
            <a:normAutofit/>
          </a:bodyPr>
          <a:lstStyle>
            <a:lvl1pPr marL="0" indent="0">
              <a:defRPr sz="2400" b="1"/>
            </a:lvl1pPr>
            <a:lvl2pPr marL="0" indent="457200">
              <a:defRPr sz="2400" b="1"/>
            </a:lvl2pPr>
            <a:lvl3pPr marL="0" indent="914400">
              <a:defRPr sz="2400" b="1"/>
            </a:lvl3pPr>
            <a:lvl4pPr marL="0" indent="1371600">
              <a:defRPr sz="2400" b="1"/>
            </a:lvl4pPr>
            <a:lvl5pPr marL="0" indent="1828800">
              <a:defRPr sz="2400" b="1"/>
            </a:lvl5pPr>
          </a:lstStyle>
          <a:p>
            <a:r>
              <a:t>Body Level One</a:t>
            </a:r>
          </a:p>
          <a:p>
            <a:pPr lvl="1"/>
            <a:r>
              <a:t>Body Level Two</a:t>
            </a:r>
          </a:p>
          <a:p>
            <a:pPr lvl="2"/>
            <a:r>
              <a:t>Body Level Three</a:t>
            </a:r>
          </a:p>
          <a:p>
            <a:pPr lvl="3"/>
            <a:r>
              <a:t>Body Level Four</a:t>
            </a:r>
          </a:p>
          <a:p>
            <a:pPr lvl="4"/>
            <a:r>
              <a:t>Body Level Five</a:t>
            </a:r>
          </a:p>
        </p:txBody>
      </p:sp>
      <p:sp>
        <p:nvSpPr>
          <p:cNvPr id="53" name="Rectangle"/>
          <p:cNvSpPr>
            <a:spLocks noGrp="1"/>
          </p:cNvSpPr>
          <p:nvPr>
            <p:ph type="body" sz="quarter" idx="13"/>
          </p:nvPr>
        </p:nvSpPr>
        <p:spPr>
          <a:xfrm>
            <a:off x="5121275" y="1692275"/>
            <a:ext cx="4456113" cy="704850"/>
          </a:xfrm>
          <a:prstGeom prst="rect">
            <a:avLst/>
          </a:prstGeom>
        </p:spPr>
        <p:txBody>
          <a:bodyPr anchor="b">
            <a:normAutofit/>
          </a:bodyPr>
          <a:lstStyle/>
          <a:p>
            <a:pPr marL="0" indent="0">
              <a:defRPr sz="2400" b="1"/>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sak cím">
    <p:spTree>
      <p:nvGrpSpPr>
        <p:cNvPr id="1" name=""/>
        <p:cNvGrpSpPr/>
        <p:nvPr/>
      </p:nvGrpSpPr>
      <p:grpSpPr>
        <a:xfrm>
          <a:off x="0" y="0"/>
          <a:ext cx="0" cy="0"/>
          <a:chOff x="0" y="0"/>
          <a:chExt cx="0" cy="0"/>
        </a:xfrm>
      </p:grpSpPr>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1"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Üres">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artalomrész képaláírással">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6" name="Title Text"/>
          <p:cNvSpPr txBox="1">
            <a:spLocks noGrp="1"/>
          </p:cNvSpPr>
          <p:nvPr>
            <p:ph type="title"/>
          </p:nvPr>
        </p:nvSpPr>
        <p:spPr>
          <a:xfrm>
            <a:off x="504825" y="301625"/>
            <a:ext cx="3316288" cy="1279525"/>
          </a:xfrm>
          <a:prstGeom prst="rect">
            <a:avLst/>
          </a:prstGeom>
        </p:spPr>
        <p:txBody>
          <a:bodyPr anchor="b"/>
          <a:lstStyle>
            <a:lvl1pPr>
              <a:defRPr sz="2000" b="1"/>
            </a:lvl1pPr>
          </a:lstStyle>
          <a:p>
            <a:r>
              <a:t>Title Text</a:t>
            </a:r>
          </a:p>
        </p:txBody>
      </p:sp>
      <p:sp>
        <p:nvSpPr>
          <p:cNvPr id="77" name="Body Level One…"/>
          <p:cNvSpPr txBox="1">
            <a:spLocks noGrp="1"/>
          </p:cNvSpPr>
          <p:nvPr>
            <p:ph type="body" idx="1"/>
          </p:nvPr>
        </p:nvSpPr>
        <p:spPr>
          <a:xfrm>
            <a:off x="3941762" y="301625"/>
            <a:ext cx="5635626" cy="64516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8" name="Rectangle"/>
          <p:cNvSpPr>
            <a:spLocks noGrp="1"/>
          </p:cNvSpPr>
          <p:nvPr>
            <p:ph type="body" sz="half" idx="13"/>
          </p:nvPr>
        </p:nvSpPr>
        <p:spPr>
          <a:xfrm>
            <a:off x="504825" y="1581150"/>
            <a:ext cx="3316288" cy="5172075"/>
          </a:xfrm>
          <a:prstGeom prst="rect">
            <a:avLst/>
          </a:prstGeom>
        </p:spPr>
        <p:txBody>
          <a:bodyPr>
            <a:normAutofit/>
          </a:bodyPr>
          <a:lstStyle/>
          <a:p>
            <a:pPr marL="0" indent="0">
              <a:defRPr sz="1400"/>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Kép képaláírással">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6" name="Title Text"/>
          <p:cNvSpPr txBox="1">
            <a:spLocks noGrp="1"/>
          </p:cNvSpPr>
          <p:nvPr>
            <p:ph type="title"/>
          </p:nvPr>
        </p:nvSpPr>
        <p:spPr>
          <a:xfrm>
            <a:off x="1976438" y="5291137"/>
            <a:ext cx="6048376" cy="625476"/>
          </a:xfrm>
          <a:prstGeom prst="rect">
            <a:avLst/>
          </a:prstGeom>
        </p:spPr>
        <p:txBody>
          <a:bodyPr anchor="b"/>
          <a:lstStyle>
            <a:lvl1pPr>
              <a:defRPr sz="2000" b="1"/>
            </a:lvl1pPr>
          </a:lstStyle>
          <a:p>
            <a:r>
              <a:t>Title Text</a:t>
            </a:r>
          </a:p>
        </p:txBody>
      </p:sp>
      <p:sp>
        <p:nvSpPr>
          <p:cNvPr id="87" name="Image"/>
          <p:cNvSpPr>
            <a:spLocks noGrp="1"/>
          </p:cNvSpPr>
          <p:nvPr>
            <p:ph type="pic" sz="half" idx="13"/>
          </p:nvPr>
        </p:nvSpPr>
        <p:spPr>
          <a:xfrm>
            <a:off x="1976438" y="674687"/>
            <a:ext cx="6048376" cy="4537076"/>
          </a:xfrm>
          <a:prstGeom prst="rect">
            <a:avLst/>
          </a:prstGeom>
        </p:spPr>
        <p:txBody>
          <a:bodyPr lIns="91439" tIns="45719" rIns="91439" bIns="45719"/>
          <a:lstStyle/>
          <a:p>
            <a:endParaRPr/>
          </a:p>
        </p:txBody>
      </p:sp>
      <p:sp>
        <p:nvSpPr>
          <p:cNvPr id="88" name="Body Level One…"/>
          <p:cNvSpPr txBox="1">
            <a:spLocks noGrp="1"/>
          </p:cNvSpPr>
          <p:nvPr>
            <p:ph type="body" sz="quarter" idx="1"/>
          </p:nvPr>
        </p:nvSpPr>
        <p:spPr>
          <a:xfrm>
            <a:off x="1976438" y="5916612"/>
            <a:ext cx="6048376" cy="887413"/>
          </a:xfrm>
          <a:prstGeom prst="rect">
            <a:avLst/>
          </a:prstGeom>
        </p:spPr>
        <p:txBody>
          <a:bodyPr>
            <a:normAutofit/>
          </a:bodyPr>
          <a:lstStyle>
            <a:lvl1pPr marL="0" indent="0">
              <a:defRPr sz="1400"/>
            </a:lvl1pPr>
            <a:lvl2pPr marL="0" indent="457200">
              <a:defRPr sz="1400"/>
            </a:lvl2pPr>
            <a:lvl3pPr marL="0" indent="914400">
              <a:defRPr sz="1400"/>
            </a:lvl3pPr>
            <a:lvl4pPr marL="0" indent="1371600">
              <a:defRPr sz="1400"/>
            </a:lvl4pPr>
            <a:lvl5pPr marL="0" indent="1828800">
              <a:defRPr sz="1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2" name="image1.png" descr="image1.png"/>
          <p:cNvPicPr>
            <a:picLocks noChangeAspect="1"/>
          </p:cNvPicPr>
          <p:nvPr/>
        </p:nvPicPr>
        <p:blipFill>
          <a:blip r:embed="rId25">
            <a:extLst/>
          </a:blip>
          <a:stretch>
            <a:fillRect/>
          </a:stretch>
        </p:blipFill>
        <p:spPr>
          <a:xfrm>
            <a:off x="0" y="434975"/>
            <a:ext cx="10079039" cy="7124700"/>
          </a:xfrm>
          <a:prstGeom prst="rect">
            <a:avLst/>
          </a:prstGeom>
          <a:ln w="12700">
            <a:miter lim="400000"/>
          </a:ln>
        </p:spPr>
      </p:pic>
      <p:sp>
        <p:nvSpPr>
          <p:cNvPr id="3" name="MAGYAR TUDOMÁNYOS AKADÉMIA…"/>
          <p:cNvSpPr txBox="1"/>
          <p:nvPr/>
        </p:nvSpPr>
        <p:spPr>
          <a:xfrm>
            <a:off x="325438" y="7196138"/>
            <a:ext cx="2536822" cy="387562"/>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tabLst>
                <a:tab pos="723900" algn="l"/>
                <a:tab pos="1447800" algn="l"/>
                <a:tab pos="2171700" algn="l"/>
              </a:tabLst>
              <a:defRPr sz="900" b="1">
                <a:solidFill>
                  <a:schemeClr val="accent3">
                    <a:lumOff val="44000"/>
                  </a:schemeClr>
                </a:solidFill>
              </a:defRPr>
            </a:pPr>
            <a:r>
              <a:t>MAGYAR TUDOMÁNYOS AKADÉMIA</a:t>
            </a:r>
          </a:p>
          <a:p>
            <a:pPr>
              <a:tabLst>
                <a:tab pos="723900" algn="l"/>
                <a:tab pos="1447800" algn="l"/>
                <a:tab pos="2171700" algn="l"/>
              </a:tabLst>
              <a:defRPr sz="900" b="1">
                <a:solidFill>
                  <a:schemeClr val="accent3">
                    <a:lumOff val="44000"/>
                  </a:schemeClr>
                </a:solidFill>
              </a:defRPr>
            </a:pPr>
            <a:r>
              <a:t>TERMÉSZETTUDOMÁNYI KUTATÓKÖZPONT</a:t>
            </a:r>
          </a:p>
        </p:txBody>
      </p:sp>
      <p:sp>
        <p:nvSpPr>
          <p:cNvPr id="4" name="ANYAG- ÉS KÖRNYEZETKÉMIAI INTÉZET"/>
          <p:cNvSpPr txBox="1"/>
          <p:nvPr/>
        </p:nvSpPr>
        <p:spPr>
          <a:xfrm>
            <a:off x="3240088" y="7189788"/>
            <a:ext cx="2371958" cy="229701"/>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tabLst>
                <a:tab pos="723900" algn="l"/>
                <a:tab pos="1447800" algn="l"/>
                <a:tab pos="2171700" algn="l"/>
              </a:tabLst>
              <a:defRPr sz="900" b="1">
                <a:solidFill>
                  <a:schemeClr val="accent3">
                    <a:lumOff val="44000"/>
                  </a:schemeClr>
                </a:solidFill>
              </a:defRPr>
            </a:lvl1pPr>
          </a:lstStyle>
          <a:p>
            <a:r>
              <a:t>ANYAG- ÉS KÖRNYEZETKÉMIAI INTÉZET</a:t>
            </a:r>
          </a:p>
        </p:txBody>
      </p:sp>
      <p:sp>
        <p:nvSpPr>
          <p:cNvPr id="5" name="Slide Number"/>
          <p:cNvSpPr txBox="1">
            <a:spLocks noGrp="1"/>
          </p:cNvSpPr>
          <p:nvPr>
            <p:ph type="sldNum" sz="quarter" idx="2"/>
          </p:nvPr>
        </p:nvSpPr>
        <p:spPr>
          <a:xfrm>
            <a:off x="9314698" y="438150"/>
            <a:ext cx="272216" cy="267800"/>
          </a:xfrm>
          <a:prstGeom prst="rect">
            <a:avLst/>
          </a:prstGeom>
          <a:ln w="12700">
            <a:miter lim="400000"/>
          </a:ln>
        </p:spPr>
        <p:txBody>
          <a:bodyPr wrap="none" lIns="44999" tIns="44999" rIns="44999" bIns="44999">
            <a:spAutoFit/>
          </a:bodyPr>
          <a:lstStyle>
            <a:lvl1pPr algn="r">
              <a:tabLst>
                <a:tab pos="723900" algn="l"/>
                <a:tab pos="1447800" algn="l"/>
                <a:tab pos="2171700" algn="l"/>
              </a:tabLst>
              <a:defRPr sz="1200" b="1">
                <a:solidFill>
                  <a:srgbClr val="0000FF"/>
                </a:solidFill>
              </a:defRPr>
            </a:lvl1pPr>
          </a:lstStyle>
          <a:p>
            <a:fld id="{86CB4B4D-7CA3-9044-876B-883B54F8677D}" type="slidenum">
              <a:t>‹#›</a:t>
            </a:fld>
            <a:endParaRPr/>
          </a:p>
        </p:txBody>
      </p:sp>
      <p:sp>
        <p:nvSpPr>
          <p:cNvPr id="6" name="Title Text"/>
          <p:cNvSpPr txBox="1">
            <a:spLocks noGrp="1"/>
          </p:cNvSpPr>
          <p:nvPr>
            <p:ph type="title"/>
          </p:nvPr>
        </p:nvSpPr>
        <p:spPr>
          <a:xfrm>
            <a:off x="828675" y="1619250"/>
            <a:ext cx="8458200" cy="12604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7" name="Body Level One…"/>
          <p:cNvSpPr txBox="1">
            <a:spLocks noGrp="1"/>
          </p:cNvSpPr>
          <p:nvPr>
            <p:ph type="body" idx="1"/>
          </p:nvPr>
        </p:nvSpPr>
        <p:spPr>
          <a:xfrm>
            <a:off x="503555" y="1763183"/>
            <a:ext cx="9063991" cy="49869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1pPr>
      <a:lvl2pPr marL="0" marR="0" indent="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2pPr>
      <a:lvl3pPr marL="0" marR="0" indent="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3pPr>
      <a:lvl4pPr marL="0" marR="0" indent="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4pPr>
      <a:lvl5pPr marL="0" marR="0" indent="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5pPr>
      <a:lvl6pPr marL="0" marR="0" indent="228600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6pPr>
      <a:lvl7pPr marL="0" marR="0" indent="274320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7pPr>
      <a:lvl8pPr marL="0" marR="0" indent="320040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8pPr>
      <a:lvl9pPr marL="0" marR="0" indent="3657600" algn="l" defTabSz="449262" rtl="0" latinLnBrk="0">
        <a:lnSpc>
          <a:spcPct val="113000"/>
        </a:lnSpc>
        <a:spcBef>
          <a:spcPts val="0"/>
        </a:spcBef>
        <a:spcAft>
          <a:spcPts val="0"/>
        </a:spcAft>
        <a:buClrTx/>
        <a:buSzTx/>
        <a:buFontTx/>
        <a:buNone/>
        <a:tabLst/>
        <a:defRPr sz="4000" b="0" i="0" u="none" strike="noStrike" cap="none" spc="0" baseline="0">
          <a:ln>
            <a:noFill/>
          </a:ln>
          <a:solidFill>
            <a:srgbClr val="0000FF"/>
          </a:solidFill>
          <a:uFillTx/>
          <a:latin typeface="Open Sans"/>
          <a:ea typeface="Open Sans"/>
          <a:cs typeface="Open Sans"/>
          <a:sym typeface="Open Sans"/>
        </a:defRPr>
      </a:lvl9pPr>
    </p:titleStyle>
    <p:bodyStyle>
      <a:lvl1pPr marL="342900" marR="0" indent="-3429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1pPr>
      <a:lvl2pPr marL="342900" marR="0" indent="1143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2pPr>
      <a:lvl3pPr marL="342900" marR="0" indent="5715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3pPr>
      <a:lvl4pPr marL="342900" marR="0" indent="10287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4pPr>
      <a:lvl5pPr marL="342900" marR="0" indent="14859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5pPr>
      <a:lvl6pPr marL="342900" marR="0" indent="19431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6pPr>
      <a:lvl7pPr marL="342900" marR="0" indent="24003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7pPr>
      <a:lvl8pPr marL="342900" marR="0" indent="28575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8pPr>
      <a:lvl9pPr marL="342900" marR="0" indent="3314700" algn="l" defTabSz="449262" rtl="0" latinLnBrk="0">
        <a:lnSpc>
          <a:spcPct val="113000"/>
        </a:lnSpc>
        <a:spcBef>
          <a:spcPts val="1400"/>
        </a:spcBef>
        <a:spcAft>
          <a:spcPts val="0"/>
        </a:spcAft>
        <a:buClrTx/>
        <a:buSzTx/>
        <a:buFontTx/>
        <a:buNone/>
        <a:tabLst/>
        <a:defRPr sz="3200" b="0" i="0" u="none" strike="noStrike" cap="none" spc="0" baseline="0">
          <a:ln>
            <a:noFill/>
          </a:ln>
          <a:solidFill>
            <a:srgbClr val="0000FF"/>
          </a:solidFill>
          <a:uFillTx/>
          <a:latin typeface="Open Sans"/>
          <a:ea typeface="Open Sans"/>
          <a:cs typeface="Open Sans"/>
          <a:sym typeface="Open Sans"/>
        </a:defRPr>
      </a:lvl9pPr>
    </p:bodyStyle>
    <p:otherStyle>
      <a:lvl1pPr marL="0" marR="0" indent="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1pPr>
      <a:lvl2pPr marL="0" marR="0" indent="4572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2pPr>
      <a:lvl3pPr marL="0" marR="0" indent="9144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3pPr>
      <a:lvl4pPr marL="0" marR="0" indent="13716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4pPr>
      <a:lvl5pPr marL="0" marR="0" indent="18288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5pPr>
      <a:lvl6pPr marL="0" marR="0" indent="22860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6pPr>
      <a:lvl7pPr marL="0" marR="0" indent="27432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7pPr>
      <a:lvl8pPr marL="0" marR="0" indent="32004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8pPr>
      <a:lvl9pPr marL="0" marR="0" indent="3657600" algn="r" defTabSz="449262" rtl="0" latinLnBrk="0">
        <a:lnSpc>
          <a:spcPct val="113000"/>
        </a:lnSpc>
        <a:spcBef>
          <a:spcPts val="0"/>
        </a:spcBef>
        <a:spcAft>
          <a:spcPts val="0"/>
        </a:spcAft>
        <a:buClrTx/>
        <a:buSzTx/>
        <a:buFontTx/>
        <a:buNone/>
        <a:tabLst>
          <a:tab pos="723900" algn="l"/>
          <a:tab pos="1447800" algn="l"/>
          <a:tab pos="2171700" algn="l"/>
        </a:tabLst>
        <a:defRPr sz="1200" b="1"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image2.png" descr="image2.png"/>
          <p:cNvPicPr>
            <a:picLocks noChangeAspect="1"/>
          </p:cNvPicPr>
          <p:nvPr/>
        </p:nvPicPr>
        <p:blipFill>
          <a:blip r:embed="rId2">
            <a:extLst/>
          </a:blip>
          <a:stretch>
            <a:fillRect/>
          </a:stretch>
        </p:blipFill>
        <p:spPr>
          <a:xfrm>
            <a:off x="0" y="254000"/>
            <a:ext cx="10079039" cy="7124700"/>
          </a:xfrm>
          <a:prstGeom prst="rect">
            <a:avLst/>
          </a:prstGeom>
          <a:ln w="12700">
            <a:miter lim="400000"/>
          </a:ln>
        </p:spPr>
      </p:pic>
      <p:sp>
        <p:nvSpPr>
          <p:cNvPr id="223" name="A rendezetlenség predikciója"/>
          <p:cNvSpPr txBox="1"/>
          <p:nvPr/>
        </p:nvSpPr>
        <p:spPr>
          <a:xfrm>
            <a:off x="1263977" y="1832067"/>
            <a:ext cx="6412642" cy="636101"/>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tabLst>
                <a:tab pos="723900" algn="l"/>
                <a:tab pos="1447800" algn="l"/>
                <a:tab pos="2171700" algn="l"/>
                <a:tab pos="2895600" algn="l"/>
                <a:tab pos="3619500" algn="l"/>
              </a:tabLst>
              <a:defRPr sz="3600" b="1">
                <a:solidFill>
                  <a:srgbClr val="0000FF"/>
                </a:solidFill>
              </a:defRPr>
            </a:lvl1pPr>
          </a:lstStyle>
          <a:p>
            <a:r>
              <a:rPr dirty="0"/>
              <a:t>A rendezetlenség predikciója</a:t>
            </a:r>
          </a:p>
        </p:txBody>
      </p:sp>
      <p:sp>
        <p:nvSpPr>
          <p:cNvPr id="224" name="TOMPA PÉTER…"/>
          <p:cNvSpPr txBox="1"/>
          <p:nvPr/>
        </p:nvSpPr>
        <p:spPr>
          <a:xfrm>
            <a:off x="2636239" y="2655724"/>
            <a:ext cx="2301205" cy="466108"/>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tabLst>
                <a:tab pos="723900" algn="l"/>
                <a:tab pos="1447800" algn="l"/>
                <a:tab pos="2171700" algn="l"/>
              </a:tabLst>
              <a:defRPr sz="2200">
                <a:solidFill>
                  <a:srgbClr val="0000FF"/>
                </a:solidFill>
              </a:defRPr>
            </a:pPr>
            <a:r>
              <a:rPr dirty="0"/>
              <a:t>TANTOS ÁGNES</a:t>
            </a:r>
          </a:p>
        </p:txBody>
      </p:sp>
      <p:sp>
        <p:nvSpPr>
          <p:cNvPr id="225" name="MAGYAR TUDOMÁNYOS AKADÉMIA…"/>
          <p:cNvSpPr txBox="1"/>
          <p:nvPr/>
        </p:nvSpPr>
        <p:spPr>
          <a:xfrm>
            <a:off x="1655763" y="284163"/>
            <a:ext cx="2814535" cy="586825"/>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p>
            <a:pPr>
              <a:tabLst>
                <a:tab pos="723900" algn="l"/>
                <a:tab pos="1447800" algn="l"/>
                <a:tab pos="2171700" algn="l"/>
              </a:tabLst>
              <a:defRPr sz="1000">
                <a:solidFill>
                  <a:srgbClr val="808080"/>
                </a:solidFill>
              </a:defRPr>
            </a:pPr>
            <a:r>
              <a:t>MAGYAR TUDOMÁNYOS AKADÉMIA</a:t>
            </a:r>
          </a:p>
          <a:p>
            <a:pPr>
              <a:tabLst>
                <a:tab pos="723900" algn="l"/>
                <a:tab pos="1447800" algn="l"/>
                <a:tab pos="2171700" algn="l"/>
              </a:tabLst>
              <a:defRPr sz="1000">
                <a:solidFill>
                  <a:srgbClr val="808080"/>
                </a:solidFill>
              </a:defRPr>
            </a:pPr>
            <a:r>
              <a:t>TERMÉSZETTUDOMÁNYI KUTATÓKÖZPONT</a:t>
            </a:r>
          </a:p>
          <a:p>
            <a:pPr>
              <a:tabLst>
                <a:tab pos="723900" algn="l"/>
                <a:tab pos="1447800" algn="l"/>
                <a:tab pos="2171700" algn="l"/>
              </a:tabLst>
              <a:defRPr sz="1000">
                <a:solidFill>
                  <a:srgbClr val="808080"/>
                </a:solidFill>
              </a:defRPr>
            </a:pPr>
            <a:r>
              <a:t>ENZIMOLÓGIAI INTÉZET</a:t>
            </a:r>
          </a:p>
        </p:txBody>
      </p:sp>
      <p:sp>
        <p:nvSpPr>
          <p:cNvPr id="6" name="A rendezetlenség predikciója"/>
          <p:cNvSpPr txBox="1"/>
          <p:nvPr/>
        </p:nvSpPr>
        <p:spPr>
          <a:xfrm>
            <a:off x="233530" y="907124"/>
            <a:ext cx="8916160" cy="704891"/>
          </a:xfrm>
          <a:prstGeom prst="rect">
            <a:avLst/>
          </a:prstGeom>
          <a:ln w="12700">
            <a:miter lim="400000"/>
          </a:ln>
          <a:extLst>
            <a:ext uri="{C572A759-6A51-4108-AA02-DFA0A04FC94B}">
              <ma14:wrappingTextBoxFlag xmlns:ma14="http://schemas.microsoft.com/office/mac/drawingml/2011/main" xmlns="" val="1"/>
            </a:ext>
          </a:extLst>
        </p:spPr>
        <p:txBody>
          <a:bodyPr wrap="none" lIns="44999" tIns="44999" rIns="44999" bIns="44999">
            <a:spAutoFit/>
          </a:bodyPr>
          <a:lstStyle>
            <a:lvl1pPr>
              <a:tabLst>
                <a:tab pos="723900" algn="l"/>
                <a:tab pos="1447800" algn="l"/>
                <a:tab pos="2171700" algn="l"/>
                <a:tab pos="2895600" algn="l"/>
                <a:tab pos="3619500" algn="l"/>
              </a:tabLst>
              <a:defRPr sz="3600" b="1">
                <a:solidFill>
                  <a:srgbClr val="0000FF"/>
                </a:solidFill>
              </a:defRPr>
            </a:lvl1pPr>
          </a:lstStyle>
          <a:p>
            <a:r>
              <a:rPr lang="en-US" dirty="0" err="1"/>
              <a:t>Rendezetlen</a:t>
            </a:r>
            <a:r>
              <a:rPr lang="en-US" dirty="0"/>
              <a:t> </a:t>
            </a:r>
            <a:r>
              <a:rPr lang="en-US" dirty="0" err="1"/>
              <a:t>fehérjék</a:t>
            </a:r>
            <a:r>
              <a:rPr lang="en-US" dirty="0"/>
              <a:t> </a:t>
            </a:r>
            <a:r>
              <a:rPr lang="en-US" dirty="0" err="1"/>
              <a:t>bioinformatikája</a:t>
            </a:r>
            <a:r>
              <a:rPr lang="en-US" dirty="0"/>
              <a:t> II.</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28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89" name="Rectangle"/>
          <p:cNvSpPr/>
          <p:nvPr/>
        </p:nvSpPr>
        <p:spPr>
          <a:xfrm>
            <a:off x="3201310" y="7232406"/>
            <a:ext cx="2449514" cy="144464"/>
          </a:xfrm>
          <a:prstGeom prst="rect">
            <a:avLst/>
          </a:prstGeom>
          <a:solidFill>
            <a:srgbClr val="0000FF"/>
          </a:solidFill>
          <a:ln w="12700">
            <a:miter lim="400000"/>
          </a:ln>
        </p:spPr>
        <p:txBody>
          <a:bodyPr lIns="45719" rIns="45719"/>
          <a:lstStyle/>
          <a:p>
            <a:endParaRPr/>
          </a:p>
        </p:txBody>
      </p:sp>
      <p:sp>
        <p:nvSpPr>
          <p:cNvPr id="29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291" name="image5.png" descr="image5.png"/>
          <p:cNvPicPr>
            <a:picLocks noChangeAspect="1"/>
          </p:cNvPicPr>
          <p:nvPr/>
        </p:nvPicPr>
        <p:blipFill>
          <a:blip r:embed="rId3">
            <a:extLst/>
          </a:blip>
          <a:stretch>
            <a:fillRect/>
          </a:stretch>
        </p:blipFill>
        <p:spPr>
          <a:xfrm>
            <a:off x="395288" y="2636838"/>
            <a:ext cx="8496301" cy="2265362"/>
          </a:xfrm>
          <a:prstGeom prst="rect">
            <a:avLst/>
          </a:prstGeom>
          <a:ln w="12700">
            <a:miter lim="400000"/>
          </a:ln>
        </p:spPr>
      </p:pic>
      <p:grpSp>
        <p:nvGrpSpPr>
          <p:cNvPr id="296" name="Group"/>
          <p:cNvGrpSpPr/>
          <p:nvPr/>
        </p:nvGrpSpPr>
        <p:grpSpPr>
          <a:xfrm>
            <a:off x="4165489" y="1577823"/>
            <a:ext cx="4152946" cy="5191818"/>
            <a:chOff x="0" y="0"/>
            <a:chExt cx="4152944" cy="5191817"/>
          </a:xfrm>
        </p:grpSpPr>
        <p:sp>
          <p:nvSpPr>
            <p:cNvPr id="292" name="Rectangle"/>
            <p:cNvSpPr/>
            <p:nvPr/>
          </p:nvSpPr>
          <p:spPr>
            <a:xfrm>
              <a:off x="0" y="0"/>
              <a:ext cx="4152945" cy="5191818"/>
            </a:xfrm>
            <a:prstGeom prst="rect">
              <a:avLst/>
            </a:prstGeom>
            <a:solidFill>
              <a:schemeClr val="accent3">
                <a:lumOff val="44000"/>
              </a:schemeClr>
            </a:solidFill>
            <a:ln w="25400"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grpSp>
          <p:nvGrpSpPr>
            <p:cNvPr id="295" name="Group"/>
            <p:cNvGrpSpPr/>
            <p:nvPr/>
          </p:nvGrpSpPr>
          <p:grpSpPr>
            <a:xfrm>
              <a:off x="57220" y="58492"/>
              <a:ext cx="4037233" cy="5039230"/>
              <a:chOff x="0" y="0"/>
              <a:chExt cx="4037232" cy="5039229"/>
            </a:xfrm>
          </p:grpSpPr>
          <p:pic>
            <p:nvPicPr>
              <p:cNvPr id="293" name="image6.png" descr="image6.png"/>
              <p:cNvPicPr>
                <a:picLocks noChangeAspect="1"/>
              </p:cNvPicPr>
              <p:nvPr/>
            </p:nvPicPr>
            <p:blipFill>
              <a:blip r:embed="rId4">
                <a:extLst/>
              </a:blip>
              <a:stretch>
                <a:fillRect/>
              </a:stretch>
            </p:blipFill>
            <p:spPr>
              <a:xfrm>
                <a:off x="0" y="-1"/>
                <a:ext cx="4035961" cy="2250679"/>
              </a:xfrm>
              <a:prstGeom prst="rect">
                <a:avLst/>
              </a:prstGeom>
              <a:ln w="12700" cap="flat">
                <a:noFill/>
                <a:miter lim="400000"/>
              </a:ln>
              <a:effectLst/>
            </p:spPr>
          </p:pic>
          <p:pic>
            <p:nvPicPr>
              <p:cNvPr id="294" name="image7.png" descr="image7.png"/>
              <p:cNvPicPr>
                <a:picLocks noChangeAspect="1"/>
              </p:cNvPicPr>
              <p:nvPr/>
            </p:nvPicPr>
            <p:blipFill>
              <a:blip r:embed="rId5">
                <a:extLst/>
              </a:blip>
              <a:stretch>
                <a:fillRect/>
              </a:stretch>
            </p:blipFill>
            <p:spPr>
              <a:xfrm>
                <a:off x="0" y="2422339"/>
                <a:ext cx="4037233" cy="2616891"/>
              </a:xfrm>
              <a:prstGeom prst="rect">
                <a:avLst/>
              </a:prstGeom>
              <a:ln w="12700" cap="flat">
                <a:noFill/>
                <a:miter lim="400000"/>
              </a:ln>
              <a:effectLst/>
            </p:spPr>
          </p:pic>
        </p:grpSp>
      </p:grpSp>
      <p:sp>
        <p:nvSpPr>
          <p:cNvPr id="297" name="Az alacsony komplexitás és a rendezetlenség kapcsolata"/>
          <p:cNvSpPr txBox="1"/>
          <p:nvPr/>
        </p:nvSpPr>
        <p:spPr>
          <a:xfrm>
            <a:off x="165481" y="776010"/>
            <a:ext cx="9740138"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lvl1pPr>
          </a:lstStyle>
          <a:p>
            <a:r>
              <a:t>Az alacsony komplexitás és a rendezetlenség kapcsolata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296"/>
                                        </p:tgtEl>
                                        <p:attrNameLst>
                                          <p:attrName>style.visibility</p:attrName>
                                        </p:attrNameLst>
                                      </p:cBhvr>
                                      <p:to>
                                        <p:strVal val="visible"/>
                                      </p:to>
                                    </p:set>
                                    <p:anim calcmode="lin" valueType="num">
                                      <p:cBhvr>
                                        <p:cTn id="7" dur="1000" fill="hold"/>
                                        <p:tgtEl>
                                          <p:spTgt spid="296"/>
                                        </p:tgtEl>
                                        <p:attrNameLst>
                                          <p:attrName>ppt_x</p:attrName>
                                        </p:attrNameLst>
                                      </p:cBhvr>
                                      <p:tavLst>
                                        <p:tav tm="0">
                                          <p:val>
                                            <p:strVal val="1+#ppt_w/2"/>
                                          </p:val>
                                        </p:tav>
                                        <p:tav tm="100000">
                                          <p:val>
                                            <p:strVal val="#ppt_x"/>
                                          </p:val>
                                        </p:tav>
                                      </p:tavLst>
                                    </p:anim>
                                    <p:anim calcmode="lin" valueType="num">
                                      <p:cBhvr>
                                        <p:cTn id="8" dur="1000" fill="hold"/>
                                        <p:tgtEl>
                                          <p:spTgt spid="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302"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03" name="Rectangle"/>
          <p:cNvSpPr/>
          <p:nvPr/>
        </p:nvSpPr>
        <p:spPr>
          <a:xfrm>
            <a:off x="3201310" y="7232406"/>
            <a:ext cx="2449514" cy="144464"/>
          </a:xfrm>
          <a:prstGeom prst="rect">
            <a:avLst/>
          </a:prstGeom>
          <a:solidFill>
            <a:srgbClr val="0000FF"/>
          </a:solidFill>
          <a:ln w="12700">
            <a:miter lim="400000"/>
          </a:ln>
        </p:spPr>
        <p:txBody>
          <a:bodyPr lIns="45719" rIns="45719"/>
          <a:lstStyle/>
          <a:p>
            <a:endParaRPr/>
          </a:p>
        </p:txBody>
      </p:sp>
      <p:sp>
        <p:nvSpPr>
          <p:cNvPr id="304"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05" name="Text"/>
          <p:cNvSpPr txBox="1"/>
          <p:nvPr/>
        </p:nvSpPr>
        <p:spPr>
          <a:xfrm>
            <a:off x="2520950" y="3423663"/>
            <a:ext cx="5038725" cy="13180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	</a:t>
            </a:r>
          </a:p>
          <a:p>
            <a:r>
              <a:t> 		</a:t>
            </a:r>
          </a:p>
          <a:p>
            <a:r>
              <a:t> 	</a:t>
            </a:r>
          </a:p>
        </p:txBody>
      </p:sp>
      <p:sp>
        <p:nvSpPr>
          <p:cNvPr id="306" name="Két dolog, amit inkább ne tegyünk:…"/>
          <p:cNvSpPr txBox="1"/>
          <p:nvPr/>
        </p:nvSpPr>
        <p:spPr>
          <a:xfrm>
            <a:off x="527692" y="2661913"/>
            <a:ext cx="9317818" cy="17488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pPr>
            <a:r>
              <a:rPr dirty="0"/>
              <a:t>Két dolog, amit inkább ne tegyünk:</a:t>
            </a:r>
          </a:p>
          <a:p>
            <a:pPr algn="ctr">
              <a:spcBef>
                <a:spcPts val="1600"/>
              </a:spcBef>
              <a:defRPr sz="2800" b="1">
                <a:solidFill>
                  <a:srgbClr val="FF2600"/>
                </a:solidFill>
                <a:effectLst>
                  <a:outerShdw blurRad="38100" dist="38100" dir="2700000" rotWithShape="0">
                    <a:srgbClr val="DDDDDD"/>
                  </a:outerShdw>
                </a:effectLst>
                <a:latin typeface="Trebuchet MS"/>
                <a:ea typeface="Trebuchet MS"/>
                <a:cs typeface="Trebuchet MS"/>
                <a:sym typeface="Trebuchet MS"/>
              </a:defRPr>
            </a:pPr>
            <a:r>
              <a:rPr lang="hu-HU" dirty="0"/>
              <a:t>2</a:t>
            </a:r>
            <a:r>
              <a:rPr dirty="0"/>
              <a:t>. NORSp: másodlagos szerkezettel nem rendelkező régiók</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xfrm>
            <a:off x="9323032" y="438150"/>
            <a:ext cx="263882"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30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1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11" name="Olyan, mintha működne…"/>
          <p:cNvSpPr txBox="1"/>
          <p:nvPr/>
        </p:nvSpPr>
        <p:spPr>
          <a:xfrm>
            <a:off x="1278811" y="692276"/>
            <a:ext cx="7632701" cy="504627"/>
          </a:xfrm>
          <a:prstGeom prst="rect">
            <a:avLst/>
          </a:prstGeom>
          <a:ln w="12700">
            <a:miter lim="400000"/>
          </a:ln>
          <a:extLst>
            <a:ext uri="{C572A759-6A51-4108-AA02-DFA0A04FC94B}">
              <ma14:wrappingTextBoxFlag xmlns:ma14="http://schemas.microsoft.com/office/mac/drawingml/2011/main" xmlns="" val="1"/>
            </a:ext>
          </a:extLst>
        </p:spPr>
        <p:txBody>
          <a:bodyPr lIns="49112" tIns="49112" rIns="49112" bIns="49112">
            <a:spAutoFit/>
          </a:bodyPr>
          <a:lstStyle>
            <a:lvl1pPr algn="ctr" defTabSz="982662">
              <a:lnSpc>
                <a:spcPct val="80000"/>
              </a:lnSpc>
              <a:spcBef>
                <a:spcPts val="1600"/>
              </a:spcBef>
              <a:defRPr sz="2800" b="1">
                <a:solidFill>
                  <a:srgbClr val="FF2600"/>
                </a:solidFill>
                <a:latin typeface="Trebuchet MS"/>
                <a:ea typeface="Trebuchet MS"/>
                <a:cs typeface="Trebuchet MS"/>
                <a:sym typeface="Trebuchet MS"/>
              </a:defRPr>
            </a:lvl1pPr>
          </a:lstStyle>
          <a:p>
            <a:r>
              <a:t>Olyan, mintha működne…</a:t>
            </a:r>
          </a:p>
        </p:txBody>
      </p:sp>
      <p:grpSp>
        <p:nvGrpSpPr>
          <p:cNvPr id="338" name="Group"/>
          <p:cNvGrpSpPr/>
          <p:nvPr/>
        </p:nvGrpSpPr>
        <p:grpSpPr>
          <a:xfrm>
            <a:off x="5025571" y="4138408"/>
            <a:ext cx="4294189" cy="2958550"/>
            <a:chOff x="0" y="0"/>
            <a:chExt cx="4294187" cy="2958549"/>
          </a:xfrm>
        </p:grpSpPr>
        <p:sp>
          <p:nvSpPr>
            <p:cNvPr id="312" name="Rectangle"/>
            <p:cNvSpPr/>
            <p:nvPr/>
          </p:nvSpPr>
          <p:spPr>
            <a:xfrm>
              <a:off x="0" y="0"/>
              <a:ext cx="4294188" cy="2958550"/>
            </a:xfrm>
            <a:prstGeom prst="rect">
              <a:avLst/>
            </a:prstGeom>
            <a:gradFill flip="none" rotWithShape="1">
              <a:gsLst>
                <a:gs pos="0">
                  <a:srgbClr val="002F47"/>
                </a:gs>
                <a:gs pos="100000">
                  <a:srgbClr val="006699"/>
                </a:gs>
              </a:gsLst>
              <a:lin ang="5400000" scaled="0"/>
            </a:gradFill>
            <a:ln w="25400" cap="flat">
              <a:solidFill>
                <a:srgbClr val="FFFFCC"/>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313" name="Line"/>
            <p:cNvSpPr/>
            <p:nvPr/>
          </p:nvSpPr>
          <p:spPr>
            <a:xfrm>
              <a:off x="802128" y="233176"/>
              <a:ext cx="1866" cy="2092998"/>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14" name="Line"/>
            <p:cNvSpPr/>
            <p:nvPr/>
          </p:nvSpPr>
          <p:spPr>
            <a:xfrm>
              <a:off x="794667" y="2326173"/>
              <a:ext cx="3005185"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15" name="Line"/>
            <p:cNvSpPr/>
            <p:nvPr/>
          </p:nvSpPr>
          <p:spPr>
            <a:xfrm>
              <a:off x="727512" y="2326173"/>
              <a:ext cx="95136"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16" name="Line"/>
            <p:cNvSpPr/>
            <p:nvPr/>
          </p:nvSpPr>
          <p:spPr>
            <a:xfrm>
              <a:off x="727512" y="1857953"/>
              <a:ext cx="95136"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17" name="Line"/>
            <p:cNvSpPr/>
            <p:nvPr/>
          </p:nvSpPr>
          <p:spPr>
            <a:xfrm>
              <a:off x="727512" y="1389734"/>
              <a:ext cx="95136"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18" name="Line"/>
            <p:cNvSpPr/>
            <p:nvPr/>
          </p:nvSpPr>
          <p:spPr>
            <a:xfrm>
              <a:off x="727512" y="923380"/>
              <a:ext cx="95136"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19" name="Line"/>
            <p:cNvSpPr/>
            <p:nvPr/>
          </p:nvSpPr>
          <p:spPr>
            <a:xfrm>
              <a:off x="764820" y="2092996"/>
              <a:ext cx="48502"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20" name="Line"/>
            <p:cNvSpPr/>
            <p:nvPr/>
          </p:nvSpPr>
          <p:spPr>
            <a:xfrm>
              <a:off x="764820" y="1624777"/>
              <a:ext cx="48502" cy="1865"/>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21" name="Line"/>
            <p:cNvSpPr/>
            <p:nvPr/>
          </p:nvSpPr>
          <p:spPr>
            <a:xfrm>
              <a:off x="764820" y="1156557"/>
              <a:ext cx="48502"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22" name="Line"/>
            <p:cNvSpPr/>
            <p:nvPr/>
          </p:nvSpPr>
          <p:spPr>
            <a:xfrm>
              <a:off x="764820" y="688338"/>
              <a:ext cx="48502" cy="1866"/>
            </a:xfrm>
            <a:prstGeom prst="line">
              <a:avLst/>
            </a:prstGeom>
            <a:noFill/>
            <a:ln w="38100" cap="flat">
              <a:solidFill>
                <a:srgbClr val="CCFFCC"/>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23" name="20"/>
            <p:cNvSpPr txBox="1"/>
            <p:nvPr/>
          </p:nvSpPr>
          <p:spPr>
            <a:xfrm>
              <a:off x="337640" y="1671412"/>
              <a:ext cx="475681" cy="3596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900"/>
                </a:spcBef>
                <a:defRPr sz="1500" b="1">
                  <a:solidFill>
                    <a:srgbClr val="CC3300"/>
                  </a:solidFill>
                  <a:latin typeface="+mj-lt"/>
                  <a:ea typeface="+mj-ea"/>
                  <a:cs typeface="+mj-cs"/>
                  <a:sym typeface="Times New Roman"/>
                </a:defRPr>
              </a:lvl1pPr>
            </a:lstStyle>
            <a:p>
              <a:r>
                <a:t>20</a:t>
              </a:r>
            </a:p>
          </p:txBody>
        </p:sp>
        <p:sp>
          <p:nvSpPr>
            <p:cNvPr id="324" name="40"/>
            <p:cNvSpPr txBox="1"/>
            <p:nvPr/>
          </p:nvSpPr>
          <p:spPr>
            <a:xfrm>
              <a:off x="337640" y="1205058"/>
              <a:ext cx="559625" cy="3596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900"/>
                </a:spcBef>
                <a:defRPr sz="1500" b="1">
                  <a:solidFill>
                    <a:srgbClr val="CC3300"/>
                  </a:solidFill>
                  <a:latin typeface="+mj-lt"/>
                  <a:ea typeface="+mj-ea"/>
                  <a:cs typeface="+mj-cs"/>
                  <a:sym typeface="Times New Roman"/>
                </a:defRPr>
              </a:lvl1pPr>
            </a:lstStyle>
            <a:p>
              <a:r>
                <a:t>40</a:t>
              </a:r>
            </a:p>
          </p:txBody>
        </p:sp>
        <p:sp>
          <p:nvSpPr>
            <p:cNvPr id="325" name="60"/>
            <p:cNvSpPr txBox="1"/>
            <p:nvPr/>
          </p:nvSpPr>
          <p:spPr>
            <a:xfrm>
              <a:off x="337640" y="734973"/>
              <a:ext cx="475681" cy="3596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900"/>
                </a:spcBef>
                <a:defRPr sz="1500" b="1">
                  <a:solidFill>
                    <a:srgbClr val="CC3300"/>
                  </a:solidFill>
                  <a:latin typeface="+mj-lt"/>
                  <a:ea typeface="+mj-ea"/>
                  <a:cs typeface="+mj-cs"/>
                  <a:sym typeface="Times New Roman"/>
                </a:defRPr>
              </a:lvl1pPr>
            </a:lstStyle>
            <a:p>
              <a:r>
                <a:t>60</a:t>
              </a:r>
            </a:p>
          </p:txBody>
        </p:sp>
        <p:sp>
          <p:nvSpPr>
            <p:cNvPr id="326" name="0"/>
            <p:cNvSpPr txBox="1"/>
            <p:nvPr/>
          </p:nvSpPr>
          <p:spPr>
            <a:xfrm>
              <a:off x="337640" y="2139631"/>
              <a:ext cx="475681" cy="3596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900"/>
                </a:spcBef>
                <a:defRPr sz="1500" b="1">
                  <a:solidFill>
                    <a:srgbClr val="CC3300"/>
                  </a:solidFill>
                  <a:latin typeface="+mj-lt"/>
                  <a:ea typeface="+mj-ea"/>
                  <a:cs typeface="+mj-cs"/>
                  <a:sym typeface="Times New Roman"/>
                </a:defRPr>
              </a:lvl1pPr>
            </a:lstStyle>
            <a:p>
              <a:r>
                <a:t>  0</a:t>
              </a:r>
            </a:p>
          </p:txBody>
        </p:sp>
        <p:sp>
          <p:nvSpPr>
            <p:cNvPr id="327" name="LDR (40&lt;) protein, %"/>
            <p:cNvSpPr txBox="1"/>
            <p:nvPr/>
          </p:nvSpPr>
          <p:spPr>
            <a:xfrm rot="16200000">
              <a:off x="-813606" y="1093803"/>
              <a:ext cx="2021353" cy="3371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b">
              <a:noAutofit/>
            </a:bodyPr>
            <a:lstStyle>
              <a:lvl1pPr defTabSz="982662">
                <a:lnSpc>
                  <a:spcPct val="100000"/>
                </a:lnSpc>
                <a:spcBef>
                  <a:spcPts val="800"/>
                </a:spcBef>
                <a:defRPr sz="1400" b="1">
                  <a:solidFill>
                    <a:schemeClr val="accent3">
                      <a:lumOff val="44000"/>
                    </a:schemeClr>
                  </a:solidFill>
                  <a:latin typeface="+mj-lt"/>
                  <a:ea typeface="+mj-ea"/>
                  <a:cs typeface="+mj-cs"/>
                  <a:sym typeface="Times New Roman"/>
                </a:defRPr>
              </a:lvl1pPr>
            </a:lstStyle>
            <a:p>
              <a:r>
                <a:t>LDR (40&lt;) protein, %</a:t>
              </a:r>
            </a:p>
          </p:txBody>
        </p:sp>
        <p:sp>
          <p:nvSpPr>
            <p:cNvPr id="328" name="Domain of life"/>
            <p:cNvSpPr txBox="1"/>
            <p:nvPr/>
          </p:nvSpPr>
          <p:spPr>
            <a:xfrm>
              <a:off x="1481140" y="2389597"/>
              <a:ext cx="1818780" cy="345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800"/>
                </a:spcBef>
                <a:defRPr sz="1400" b="1">
                  <a:solidFill>
                    <a:schemeClr val="accent3">
                      <a:lumOff val="44000"/>
                    </a:schemeClr>
                  </a:solidFill>
                  <a:latin typeface="+mj-lt"/>
                  <a:ea typeface="+mj-ea"/>
                  <a:cs typeface="+mj-cs"/>
                  <a:sym typeface="Times New Roman"/>
                </a:defRPr>
              </a:lvl1pPr>
            </a:lstStyle>
            <a:p>
              <a:r>
                <a:t>Domain of life</a:t>
              </a:r>
            </a:p>
          </p:txBody>
        </p:sp>
        <p:sp>
          <p:nvSpPr>
            <p:cNvPr id="329" name="Rectangle"/>
            <p:cNvSpPr/>
            <p:nvPr/>
          </p:nvSpPr>
          <p:spPr>
            <a:xfrm>
              <a:off x="2012783" y="1024113"/>
              <a:ext cx="524182" cy="705128"/>
            </a:xfrm>
            <a:prstGeom prst="rect">
              <a:avLst/>
            </a:prstGeom>
            <a:solidFill>
              <a:srgbClr val="CCFFFF"/>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330" name="Rectangle"/>
            <p:cNvSpPr/>
            <p:nvPr/>
          </p:nvSpPr>
          <p:spPr>
            <a:xfrm>
              <a:off x="1139768" y="1145365"/>
              <a:ext cx="524183" cy="817053"/>
            </a:xfrm>
            <a:prstGeom prst="rect">
              <a:avLst/>
            </a:prstGeom>
            <a:solidFill>
              <a:srgbClr val="CCFFFF"/>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331" name="Rectangle"/>
            <p:cNvSpPr/>
            <p:nvPr/>
          </p:nvSpPr>
          <p:spPr>
            <a:xfrm>
              <a:off x="2857817" y="697665"/>
              <a:ext cx="526048" cy="408526"/>
            </a:xfrm>
            <a:prstGeom prst="rect">
              <a:avLst/>
            </a:prstGeom>
            <a:solidFill>
              <a:srgbClr val="CCFFFF"/>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332" name="Line"/>
            <p:cNvSpPr/>
            <p:nvPr/>
          </p:nvSpPr>
          <p:spPr>
            <a:xfrm>
              <a:off x="1139769" y="1663950"/>
              <a:ext cx="524182" cy="1866"/>
            </a:xfrm>
            <a:prstGeom prst="line">
              <a:avLst/>
            </a:prstGeom>
            <a:noFill/>
            <a:ln w="50800" cap="flat">
              <a:solidFill>
                <a:srgbClr val="FF0000"/>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33" name="Line"/>
            <p:cNvSpPr/>
            <p:nvPr/>
          </p:nvSpPr>
          <p:spPr>
            <a:xfrm>
              <a:off x="2857816" y="923380"/>
              <a:ext cx="526049" cy="1866"/>
            </a:xfrm>
            <a:prstGeom prst="line">
              <a:avLst/>
            </a:prstGeom>
            <a:noFill/>
            <a:ln w="50800" cap="flat">
              <a:solidFill>
                <a:srgbClr val="FF0000"/>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34" name="B"/>
            <p:cNvSpPr txBox="1"/>
            <p:nvPr/>
          </p:nvSpPr>
          <p:spPr>
            <a:xfrm>
              <a:off x="1184539" y="1876608"/>
              <a:ext cx="294736" cy="4751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1200"/>
                </a:spcBef>
                <a:defRPr sz="2100" b="1">
                  <a:solidFill>
                    <a:srgbClr val="CC3300"/>
                  </a:solidFill>
                  <a:latin typeface="+mj-lt"/>
                  <a:ea typeface="+mj-ea"/>
                  <a:cs typeface="+mj-cs"/>
                  <a:sym typeface="Times New Roman"/>
                </a:defRPr>
              </a:lvl1pPr>
            </a:lstStyle>
            <a:p>
              <a:r>
                <a:t>B</a:t>
              </a:r>
            </a:p>
          </p:txBody>
        </p:sp>
        <p:sp>
          <p:nvSpPr>
            <p:cNvPr id="335" name="A"/>
            <p:cNvSpPr txBox="1"/>
            <p:nvPr/>
          </p:nvSpPr>
          <p:spPr>
            <a:xfrm>
              <a:off x="2074342" y="1706855"/>
              <a:ext cx="294737" cy="4751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1200"/>
                </a:spcBef>
                <a:defRPr sz="2100" b="1">
                  <a:solidFill>
                    <a:srgbClr val="CC3300"/>
                  </a:solidFill>
                  <a:latin typeface="+mj-lt"/>
                  <a:ea typeface="+mj-ea"/>
                  <a:cs typeface="+mj-cs"/>
                  <a:sym typeface="Times New Roman"/>
                </a:defRPr>
              </a:lvl1pPr>
            </a:lstStyle>
            <a:p>
              <a:r>
                <a:t>A</a:t>
              </a:r>
            </a:p>
          </p:txBody>
        </p:sp>
        <p:sp>
          <p:nvSpPr>
            <p:cNvPr id="336" name="E"/>
            <p:cNvSpPr txBox="1"/>
            <p:nvPr/>
          </p:nvSpPr>
          <p:spPr>
            <a:xfrm>
              <a:off x="2919375" y="1014786"/>
              <a:ext cx="294737" cy="4751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9112" tIns="49112" rIns="49112" bIns="49112" numCol="1" anchor="t">
              <a:noAutofit/>
            </a:bodyPr>
            <a:lstStyle>
              <a:lvl1pPr defTabSz="982662">
                <a:lnSpc>
                  <a:spcPct val="100000"/>
                </a:lnSpc>
                <a:spcBef>
                  <a:spcPts val="1200"/>
                </a:spcBef>
                <a:defRPr sz="2100" b="1">
                  <a:solidFill>
                    <a:srgbClr val="CC3300"/>
                  </a:solidFill>
                  <a:latin typeface="+mj-lt"/>
                  <a:ea typeface="+mj-ea"/>
                  <a:cs typeface="+mj-cs"/>
                  <a:sym typeface="Times New Roman"/>
                </a:defRPr>
              </a:lvl1pPr>
            </a:lstStyle>
            <a:p>
              <a:r>
                <a:t>E</a:t>
              </a:r>
            </a:p>
          </p:txBody>
        </p:sp>
        <p:sp>
          <p:nvSpPr>
            <p:cNvPr id="337" name="Line"/>
            <p:cNvSpPr/>
            <p:nvPr/>
          </p:nvSpPr>
          <p:spPr>
            <a:xfrm>
              <a:off x="2012783" y="1492332"/>
              <a:ext cx="524182" cy="1866"/>
            </a:xfrm>
            <a:prstGeom prst="line">
              <a:avLst/>
            </a:prstGeom>
            <a:noFill/>
            <a:ln w="50800" cap="flat">
              <a:solidFill>
                <a:srgbClr val="FF0000"/>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grpSp>
      <p:pic>
        <p:nvPicPr>
          <p:cNvPr id="339" name="image8.png" descr="image8.png"/>
          <p:cNvPicPr>
            <a:picLocks noChangeAspect="1"/>
          </p:cNvPicPr>
          <p:nvPr/>
        </p:nvPicPr>
        <p:blipFill>
          <a:blip r:embed="rId2">
            <a:extLst/>
          </a:blip>
          <a:stretch>
            <a:fillRect/>
          </a:stretch>
        </p:blipFill>
        <p:spPr>
          <a:xfrm>
            <a:off x="371964" y="4556588"/>
            <a:ext cx="4294188" cy="2308226"/>
          </a:xfrm>
          <a:prstGeom prst="rect">
            <a:avLst/>
          </a:prstGeom>
          <a:ln w="12700">
            <a:miter lim="400000"/>
          </a:ln>
        </p:spPr>
      </p:pic>
      <p:sp>
        <p:nvSpPr>
          <p:cNvPr id="340" name="A NORSp:…"/>
          <p:cNvSpPr txBox="1"/>
          <p:nvPr/>
        </p:nvSpPr>
        <p:spPr>
          <a:xfrm>
            <a:off x="573584" y="1144517"/>
            <a:ext cx="9043155" cy="29010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b="1">
                <a:solidFill>
                  <a:srgbClr val="0000FF"/>
                </a:solidFill>
              </a:defRPr>
            </a:pPr>
            <a:r>
              <a:t>A NORSp:</a:t>
            </a:r>
          </a:p>
          <a:p>
            <a:pPr marL="374315" indent="-374315">
              <a:buSzPct val="100000"/>
              <a:buAutoNum type="arabicPeriod"/>
              <a:defRPr sz="2300">
                <a:solidFill>
                  <a:srgbClr val="0000FF"/>
                </a:solidFill>
              </a:defRPr>
            </a:pPr>
            <a:r>
              <a:t>PSI-BLAST segítségével szekvencia-profilt generál</a:t>
            </a:r>
          </a:p>
          <a:p>
            <a:pPr marL="374315" indent="-374315">
              <a:buSzPct val="100000"/>
              <a:buAutoNum type="arabicPeriod"/>
              <a:defRPr sz="2300">
                <a:solidFill>
                  <a:srgbClr val="0000FF"/>
                </a:solidFill>
              </a:defRPr>
            </a:pPr>
            <a:r>
              <a:t>PROFphd segítségével másodlagos szerkezetet és oldószer hozzáférhetőséget predikál</a:t>
            </a:r>
          </a:p>
          <a:p>
            <a:pPr marL="374315" indent="-374315">
              <a:buSzPct val="100000"/>
              <a:buAutoNum type="arabicPeriod"/>
              <a:defRPr sz="2300">
                <a:solidFill>
                  <a:srgbClr val="0000FF"/>
                </a:solidFill>
              </a:defRPr>
            </a:pPr>
            <a:r>
              <a:t>PHThtm segítségével transzmembrán hélixeket predikál</a:t>
            </a:r>
          </a:p>
          <a:p>
            <a:pPr marL="374315" indent="-374315">
              <a:buSzPct val="100000"/>
              <a:buAutoNum type="arabicPeriod"/>
              <a:defRPr sz="2300">
                <a:solidFill>
                  <a:srgbClr val="0000FF"/>
                </a:solidFill>
              </a:defRPr>
            </a:pPr>
            <a:r>
              <a:t>COILS predikciót készít a coiled-coil szakaszok kiszűrésére</a:t>
            </a:r>
          </a:p>
          <a:p>
            <a:pPr marL="374315" indent="-374315">
              <a:buSzPct val="100000"/>
              <a:buAutoNum type="arabicPeriod"/>
              <a:defRPr sz="2300">
                <a:solidFill>
                  <a:srgbClr val="0000FF"/>
                </a:solidFill>
              </a:defRPr>
            </a:pPr>
            <a:r>
              <a:t>A kapott információkat kombinálja és egyesíti az átfedő régiókat</a:t>
            </a:r>
          </a:p>
        </p:txBody>
      </p:sp>
      <p:sp>
        <p:nvSpPr>
          <p:cNvPr id="341" name="Rectangle"/>
          <p:cNvSpPr/>
          <p:nvPr/>
        </p:nvSpPr>
        <p:spPr>
          <a:xfrm>
            <a:off x="3201310" y="7232406"/>
            <a:ext cx="2449514" cy="144464"/>
          </a:xfrm>
          <a:prstGeom prst="rect">
            <a:avLst/>
          </a:prstGeom>
          <a:solidFill>
            <a:srgbClr val="0000FF"/>
          </a:solidFill>
          <a:ln w="12700">
            <a:miter lim="400000"/>
          </a:ln>
        </p:spPr>
        <p:txBody>
          <a:bodyPr lIns="45719" rIns="45719"/>
          <a:lstStyle/>
          <a:p>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344"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45"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346"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62" name="…de vannak másodlagos szerkezettel nem rendelkező globuláris fehérjék, és IDPk, amiknek van másodlagos szerkezeti elem tartalma"/>
          <p:cNvSpPr txBox="1"/>
          <p:nvPr/>
        </p:nvSpPr>
        <p:spPr>
          <a:xfrm>
            <a:off x="136442" y="692276"/>
            <a:ext cx="9518816" cy="1022787"/>
          </a:xfrm>
          <a:prstGeom prst="rect">
            <a:avLst/>
          </a:prstGeom>
          <a:ln w="12700">
            <a:miter lim="400000"/>
          </a:ln>
          <a:extLst>
            <a:ext uri="{C572A759-6A51-4108-AA02-DFA0A04FC94B}">
              <ma14:wrappingTextBoxFlag xmlns:ma14="http://schemas.microsoft.com/office/mac/drawingml/2011/main" xmlns="" val="1"/>
            </a:ext>
          </a:extLst>
        </p:spPr>
        <p:txBody>
          <a:bodyPr lIns="49112" tIns="49112" rIns="49112" bIns="49112">
            <a:spAutoFit/>
          </a:bodyPr>
          <a:lstStyle>
            <a:lvl1pPr algn="ctr" defTabSz="982662">
              <a:lnSpc>
                <a:spcPct val="80000"/>
              </a:lnSpc>
              <a:spcBef>
                <a:spcPts val="1600"/>
              </a:spcBef>
              <a:defRPr sz="2400" b="1">
                <a:solidFill>
                  <a:srgbClr val="FF2600"/>
                </a:solidFill>
                <a:latin typeface="Trebuchet MS"/>
                <a:ea typeface="Trebuchet MS"/>
                <a:cs typeface="Trebuchet MS"/>
                <a:sym typeface="Trebuchet MS"/>
              </a:defRPr>
            </a:lvl1pPr>
          </a:lstStyle>
          <a:p>
            <a:r>
              <a:t>…de vannak másodlagos szerkezettel nem rendelkező globuláris fehérjék, és IDPk, amiknek van másodlagos szerkezeti elem tartalma</a:t>
            </a:r>
          </a:p>
        </p:txBody>
      </p:sp>
      <p:grpSp>
        <p:nvGrpSpPr>
          <p:cNvPr id="22" name="Group"/>
          <p:cNvGrpSpPr/>
          <p:nvPr/>
        </p:nvGrpSpPr>
        <p:grpSpPr>
          <a:xfrm>
            <a:off x="395288" y="2061193"/>
            <a:ext cx="7632701" cy="3252170"/>
            <a:chOff x="0" y="0"/>
            <a:chExt cx="7632700" cy="3252169"/>
          </a:xfrm>
        </p:grpSpPr>
        <p:pic>
          <p:nvPicPr>
            <p:cNvPr id="23" name="image10.png" descr="image10.png"/>
            <p:cNvPicPr>
              <a:picLocks noChangeAspect="1"/>
            </p:cNvPicPr>
            <p:nvPr/>
          </p:nvPicPr>
          <p:blipFill>
            <a:blip r:embed="rId2">
              <a:extLst/>
            </a:blip>
            <a:stretch>
              <a:fillRect/>
            </a:stretch>
          </p:blipFill>
          <p:spPr>
            <a:xfrm>
              <a:off x="0" y="0"/>
              <a:ext cx="5658775" cy="1696785"/>
            </a:xfrm>
            <a:prstGeom prst="rect">
              <a:avLst/>
            </a:prstGeom>
            <a:ln w="12700" cap="flat">
              <a:noFill/>
              <a:miter lim="400000"/>
            </a:ln>
            <a:effectLst/>
          </p:spPr>
        </p:pic>
        <p:pic>
          <p:nvPicPr>
            <p:cNvPr id="24" name="image11.png" descr="image11.png"/>
            <p:cNvPicPr>
              <a:picLocks noChangeAspect="1"/>
            </p:cNvPicPr>
            <p:nvPr/>
          </p:nvPicPr>
          <p:blipFill>
            <a:blip r:embed="rId3">
              <a:extLst/>
            </a:blip>
            <a:stretch>
              <a:fillRect/>
            </a:stretch>
          </p:blipFill>
          <p:spPr>
            <a:xfrm>
              <a:off x="4874012" y="834252"/>
              <a:ext cx="2758689" cy="2417918"/>
            </a:xfrm>
            <a:prstGeom prst="rect">
              <a:avLst/>
            </a:prstGeom>
            <a:ln w="12700" cap="flat">
              <a:noFill/>
              <a:miter lim="400000"/>
            </a:ln>
            <a:effectLst/>
          </p:spPr>
        </p:pic>
        <p:sp>
          <p:nvSpPr>
            <p:cNvPr id="25" name="1tbi"/>
            <p:cNvSpPr txBox="1"/>
            <p:nvPr/>
          </p:nvSpPr>
          <p:spPr>
            <a:xfrm>
              <a:off x="4939055" y="2822317"/>
              <a:ext cx="769210" cy="3732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ctr" defTabSz="914400">
                <a:lnSpc>
                  <a:spcPct val="100000"/>
                </a:lnSpc>
                <a:spcBef>
                  <a:spcPts val="1400"/>
                </a:spcBef>
                <a:defRPr sz="2400">
                  <a:solidFill>
                    <a:srgbClr val="FF0000"/>
                  </a:solidFill>
                  <a:latin typeface="Arial Unicode MS"/>
                  <a:ea typeface="Arial Unicode MS"/>
                  <a:cs typeface="Arial Unicode MS"/>
                  <a:sym typeface="Arial Unicode MS"/>
                </a:defRPr>
              </a:lvl1pPr>
            </a:lstStyle>
            <a:p>
              <a:r>
                <a:t>1tbi</a:t>
              </a:r>
            </a:p>
          </p:txBody>
        </p:sp>
      </p:grpSp>
      <p:grpSp>
        <p:nvGrpSpPr>
          <p:cNvPr id="26" name="Group"/>
          <p:cNvGrpSpPr/>
          <p:nvPr/>
        </p:nvGrpSpPr>
        <p:grpSpPr>
          <a:xfrm>
            <a:off x="1563687" y="2492374"/>
            <a:ext cx="8065771" cy="4482467"/>
            <a:chOff x="0" y="0"/>
            <a:chExt cx="8065769" cy="4482465"/>
          </a:xfrm>
        </p:grpSpPr>
        <p:grpSp>
          <p:nvGrpSpPr>
            <p:cNvPr id="27" name="Group"/>
            <p:cNvGrpSpPr/>
            <p:nvPr/>
          </p:nvGrpSpPr>
          <p:grpSpPr>
            <a:xfrm>
              <a:off x="0" y="0"/>
              <a:ext cx="8065770" cy="4482466"/>
              <a:chOff x="0" y="0"/>
              <a:chExt cx="8065769" cy="4482465"/>
            </a:xfrm>
          </p:grpSpPr>
          <p:pic>
            <p:nvPicPr>
              <p:cNvPr id="29" name="image10.png" descr="image10.png"/>
              <p:cNvPicPr>
                <a:picLocks noChangeAspect="1"/>
              </p:cNvPicPr>
              <p:nvPr/>
            </p:nvPicPr>
            <p:blipFill>
              <a:blip r:embed="rId4">
                <a:extLst/>
              </a:blip>
              <a:stretch>
                <a:fillRect/>
              </a:stretch>
            </p:blipFill>
            <p:spPr>
              <a:xfrm>
                <a:off x="0" y="0"/>
                <a:ext cx="3511550" cy="3679825"/>
              </a:xfrm>
              <a:prstGeom prst="rect">
                <a:avLst/>
              </a:prstGeom>
              <a:ln w="12700" cap="flat">
                <a:noFill/>
                <a:miter lim="400000"/>
              </a:ln>
              <a:effectLst/>
            </p:spPr>
          </p:pic>
          <p:sp>
            <p:nvSpPr>
              <p:cNvPr id="30" name="Radhakrishnan (1997) Cell 91, 741"/>
              <p:cNvSpPr txBox="1"/>
              <p:nvPr/>
            </p:nvSpPr>
            <p:spPr>
              <a:xfrm>
                <a:off x="288925" y="3656012"/>
                <a:ext cx="3048000"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defTabSz="914400">
                  <a:lnSpc>
                    <a:spcPct val="100000"/>
                  </a:lnSpc>
                  <a:spcBef>
                    <a:spcPts val="800"/>
                  </a:spcBef>
                  <a:defRPr sz="1400" b="1">
                    <a:solidFill>
                      <a:srgbClr val="336699"/>
                    </a:solidFill>
                    <a:latin typeface="Times New Roman MT Extra Bold"/>
                    <a:ea typeface="Times New Roman MT Extra Bold"/>
                    <a:cs typeface="Times New Roman MT Extra Bold"/>
                    <a:sym typeface="Times New Roman MT Extra Bold"/>
                  </a:defRPr>
                </a:pPr>
                <a:r>
                  <a:t>Radhakrishnan (1997) </a:t>
                </a:r>
                <a:r>
                  <a:rPr i="1"/>
                  <a:t>Cell</a:t>
                </a:r>
                <a:r>
                  <a:t> 91, 741</a:t>
                </a:r>
              </a:p>
            </p:txBody>
          </p:sp>
          <p:grpSp>
            <p:nvGrpSpPr>
              <p:cNvPr id="31" name="Group"/>
              <p:cNvGrpSpPr/>
              <p:nvPr/>
            </p:nvGrpSpPr>
            <p:grpSpPr>
              <a:xfrm>
                <a:off x="3440112" y="1223962"/>
                <a:ext cx="4608513" cy="2752726"/>
                <a:chOff x="0" y="0"/>
                <a:chExt cx="4608512" cy="2752725"/>
              </a:xfrm>
            </p:grpSpPr>
            <p:pic>
              <p:nvPicPr>
                <p:cNvPr id="35" name="image12.png" descr="image12.png"/>
                <p:cNvPicPr>
                  <a:picLocks noChangeAspect="1"/>
                </p:cNvPicPr>
                <p:nvPr/>
              </p:nvPicPr>
              <p:blipFill>
                <a:blip r:embed="rId5">
                  <a:extLst/>
                </a:blip>
                <a:stretch>
                  <a:fillRect/>
                </a:stretch>
              </p:blipFill>
              <p:spPr>
                <a:xfrm>
                  <a:off x="0" y="0"/>
                  <a:ext cx="4608513" cy="400050"/>
                </a:xfrm>
                <a:prstGeom prst="rect">
                  <a:avLst/>
                </a:prstGeom>
                <a:ln w="12700" cap="flat">
                  <a:noFill/>
                  <a:miter lim="400000"/>
                </a:ln>
                <a:effectLst/>
              </p:spPr>
            </p:pic>
            <p:pic>
              <p:nvPicPr>
                <p:cNvPr id="36" name="image13.png" descr="image13.png"/>
                <p:cNvPicPr>
                  <a:picLocks noChangeAspect="1"/>
                </p:cNvPicPr>
                <p:nvPr/>
              </p:nvPicPr>
              <p:blipFill>
                <a:blip r:embed="rId6">
                  <a:extLst/>
                </a:blip>
                <a:stretch>
                  <a:fillRect/>
                </a:stretch>
              </p:blipFill>
              <p:spPr>
                <a:xfrm>
                  <a:off x="0" y="400050"/>
                  <a:ext cx="4600575" cy="2352675"/>
                </a:xfrm>
                <a:prstGeom prst="rect">
                  <a:avLst/>
                </a:prstGeom>
                <a:ln w="12700" cap="flat">
                  <a:noFill/>
                  <a:miter lim="400000"/>
                </a:ln>
                <a:effectLst/>
              </p:spPr>
            </p:pic>
          </p:grpSp>
          <p:sp>
            <p:nvSpPr>
              <p:cNvPr id="32" name="Line"/>
              <p:cNvSpPr/>
              <p:nvPr/>
            </p:nvSpPr>
            <p:spPr>
              <a:xfrm>
                <a:off x="5400675" y="1223962"/>
                <a:ext cx="2663825"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3" name="Line"/>
              <p:cNvSpPr/>
              <p:nvPr/>
            </p:nvSpPr>
            <p:spPr>
              <a:xfrm flipV="1">
                <a:off x="8065769" y="1223962"/>
                <a:ext cx="1" cy="12255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34" name="Radhakrishnan (1998) FEBS Lett. 430, 317"/>
              <p:cNvSpPr txBox="1"/>
              <p:nvPr/>
            </p:nvSpPr>
            <p:spPr>
              <a:xfrm>
                <a:off x="4537075" y="3959225"/>
                <a:ext cx="3455988"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defTabSz="914400">
                  <a:lnSpc>
                    <a:spcPct val="100000"/>
                  </a:lnSpc>
                  <a:spcBef>
                    <a:spcPts val="800"/>
                  </a:spcBef>
                  <a:defRPr sz="1400" b="1">
                    <a:solidFill>
                      <a:srgbClr val="336699"/>
                    </a:solidFill>
                    <a:latin typeface="Times New Roman MT Extra Bold"/>
                    <a:ea typeface="Times New Roman MT Extra Bold"/>
                    <a:cs typeface="Times New Roman MT Extra Bold"/>
                    <a:sym typeface="Times New Roman MT Extra Bold"/>
                  </a:defRPr>
                </a:pPr>
                <a:r>
                  <a:t>Radhakrishnan (1998) </a:t>
                </a:r>
                <a:r>
                  <a:rPr i="1"/>
                  <a:t>FEBS Lett. 430, 317</a:t>
                </a:r>
              </a:p>
            </p:txBody>
          </p:sp>
        </p:grpSp>
        <p:sp>
          <p:nvSpPr>
            <p:cNvPr id="28" name="CREB KID"/>
            <p:cNvSpPr txBox="1"/>
            <p:nvPr/>
          </p:nvSpPr>
          <p:spPr>
            <a:xfrm>
              <a:off x="112924" y="0"/>
              <a:ext cx="1183852" cy="396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defTabSz="914400">
                <a:lnSpc>
                  <a:spcPct val="100000"/>
                </a:lnSpc>
                <a:defRPr>
                  <a:solidFill>
                    <a:srgbClr val="FF0000"/>
                  </a:solidFill>
                  <a:latin typeface="Arial Unicode MS"/>
                  <a:ea typeface="Arial Unicode MS"/>
                  <a:cs typeface="Arial Unicode MS"/>
                  <a:sym typeface="Arial Unicode MS"/>
                </a:defRPr>
              </a:lvl1pPr>
            </a:lstStyle>
            <a:p>
              <a:r>
                <a:t>CREB KID</a:t>
              </a: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1+#ppt_w/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6"/>
                                        </p:tgtEl>
                                        <p:attrNameLst>
                                          <p:attrName>style.visibility</p:attrName>
                                        </p:attrNameLst>
                                      </p:cBhvr>
                                      <p:to>
                                        <p:strVal val="visible"/>
                                      </p:to>
                                    </p:set>
                                    <p:anim calcmode="lin" valueType="num">
                                      <p:cBhvr>
                                        <p:cTn id="13" dur="1000" fill="hold"/>
                                        <p:tgtEl>
                                          <p:spTgt spid="26"/>
                                        </p:tgtEl>
                                        <p:attrNameLst>
                                          <p:attrName>ppt_x</p:attrName>
                                        </p:attrNameLst>
                                      </p:cBhvr>
                                      <p:tavLst>
                                        <p:tav tm="0">
                                          <p:val>
                                            <p:strVal val="0-#ppt_w/2"/>
                                          </p:val>
                                        </p:tav>
                                        <p:tav tm="100000">
                                          <p:val>
                                            <p:strVal val="#ppt_x"/>
                                          </p:val>
                                        </p:tav>
                                      </p:tavLst>
                                    </p:anim>
                                    <p:anim calcmode="lin" valueType="num">
                                      <p:cBhvr>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P spid="2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373"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74"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375"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76" name="Egyszerű statisztika"/>
          <p:cNvSpPr txBox="1"/>
          <p:nvPr/>
        </p:nvSpPr>
        <p:spPr>
          <a:xfrm>
            <a:off x="2302753" y="3228840"/>
            <a:ext cx="5465597" cy="36163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nSpc>
                <a:spcPct val="55000"/>
              </a:lnSpc>
              <a:spcBef>
                <a:spcPts val="1600"/>
              </a:spcBef>
              <a:defRPr sz="2800" b="1">
                <a:solidFill>
                  <a:srgbClr val="0000FF"/>
                </a:solidFill>
                <a:effectLst>
                  <a:outerShdw blurRad="38100" dist="38100" dir="2700000" rotWithShape="0">
                    <a:srgbClr val="C0C0C0"/>
                  </a:outerShdw>
                </a:effectLst>
                <a:latin typeface="Trebuchet MS"/>
                <a:ea typeface="Trebuchet MS"/>
                <a:cs typeface="Trebuchet MS"/>
                <a:sym typeface="Trebuchet MS"/>
              </a:defRPr>
            </a:lvl1pPr>
          </a:lstStyle>
          <a:p>
            <a:r>
              <a:rPr dirty="0">
                <a:effectLst/>
              </a:rPr>
              <a:t>Egyszerű statisztika</a:t>
            </a:r>
            <a:r>
              <a:rPr lang="hu-HU" dirty="0">
                <a:effectLst/>
              </a:rPr>
              <a:t>i módszerek</a:t>
            </a:r>
            <a:endParaRPr dirty="0">
              <a:effectLst/>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37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80"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38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82" name="DisEMBL (egy paraméter)"/>
          <p:cNvSpPr txBox="1"/>
          <p:nvPr/>
        </p:nvSpPr>
        <p:spPr>
          <a:xfrm>
            <a:off x="1075109" y="755318"/>
            <a:ext cx="7920882"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pPr>
              <a:lnSpc>
                <a:spcPct val="100000"/>
              </a:lnSpc>
              <a:spcBef>
                <a:spcPts val="0"/>
              </a:spcBef>
            </a:pPr>
            <a:r>
              <a:rPr dirty="0"/>
              <a:t>DisEMBL</a:t>
            </a:r>
            <a:endParaRPr lang="hu-HU" dirty="0"/>
          </a:p>
          <a:p>
            <a:pPr>
              <a:lnSpc>
                <a:spcPct val="100000"/>
              </a:lnSpc>
              <a:spcBef>
                <a:spcPts val="0"/>
              </a:spcBef>
            </a:pPr>
            <a:r>
              <a:rPr lang="en-US" dirty="0"/>
              <a:t>http://</a:t>
            </a:r>
            <a:r>
              <a:rPr lang="en-US" dirty="0" err="1"/>
              <a:t>dis.embl.de</a:t>
            </a:r>
            <a:endParaRPr dirty="0"/>
          </a:p>
        </p:txBody>
      </p:sp>
      <p:sp>
        <p:nvSpPr>
          <p:cNvPr id="383" name="p53"/>
          <p:cNvSpPr txBox="1"/>
          <p:nvPr/>
        </p:nvSpPr>
        <p:spPr>
          <a:xfrm>
            <a:off x="890284" y="1666781"/>
            <a:ext cx="578457"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400" b="1">
                <a:solidFill>
                  <a:schemeClr val="accent3">
                    <a:lumOff val="44000"/>
                  </a:schemeClr>
                </a:solidFill>
                <a:latin typeface="+mj-lt"/>
                <a:ea typeface="+mj-ea"/>
                <a:cs typeface="+mj-cs"/>
                <a:sym typeface="Times New Roman"/>
              </a:defRPr>
            </a:lvl1pPr>
          </a:lstStyle>
          <a:p>
            <a:r>
              <a:t>p53</a:t>
            </a:r>
          </a:p>
        </p:txBody>
      </p:sp>
      <p:sp>
        <p:nvSpPr>
          <p:cNvPr id="14" name="Az aminosavak közötti interakciók kiszámolása szerkezetek alapján…"/>
          <p:cNvSpPr txBox="1"/>
          <p:nvPr/>
        </p:nvSpPr>
        <p:spPr>
          <a:xfrm>
            <a:off x="6420107" y="2433664"/>
            <a:ext cx="3421704" cy="32396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a:bodyPr>
          <a:lstStyle/>
          <a:p>
            <a:pPr marL="230605" indent="-230605">
              <a:lnSpc>
                <a:spcPct val="100000"/>
              </a:lnSpc>
              <a:buSzPct val="100000"/>
              <a:buChar char="•"/>
              <a:defRPr sz="2400">
                <a:solidFill>
                  <a:srgbClr val="0000FF"/>
                </a:solidFill>
              </a:defRPr>
            </a:pPr>
            <a:r>
              <a:rPr lang="hu-HU" dirty="0"/>
              <a:t>Egy paraméter</a:t>
            </a:r>
            <a:endParaRPr dirty="0"/>
          </a:p>
          <a:p>
            <a:pPr marL="230605" indent="-230605">
              <a:lnSpc>
                <a:spcPct val="100000"/>
              </a:lnSpc>
              <a:buSzPct val="100000"/>
              <a:buChar char="•"/>
              <a:defRPr sz="2400">
                <a:solidFill>
                  <a:srgbClr val="0000FF"/>
                </a:solidFill>
              </a:defRPr>
            </a:pPr>
            <a:r>
              <a:rPr lang="hu-HU" dirty="0"/>
              <a:t>Kristályszerkezeteken alapul</a:t>
            </a:r>
          </a:p>
          <a:p>
            <a:pPr marL="230605" indent="-230605">
              <a:lnSpc>
                <a:spcPct val="100000"/>
              </a:lnSpc>
              <a:buSzPct val="100000"/>
              <a:buChar char="•"/>
              <a:defRPr sz="2400">
                <a:solidFill>
                  <a:srgbClr val="0000FF"/>
                </a:solidFill>
              </a:defRPr>
            </a:pPr>
            <a:r>
              <a:rPr lang="hu-HU" dirty="0"/>
              <a:t>Kristályosítási problémák elkerülésére készült</a:t>
            </a:r>
          </a:p>
          <a:p>
            <a:pPr marL="230605" indent="-230605">
              <a:lnSpc>
                <a:spcPct val="100000"/>
              </a:lnSpc>
              <a:buSzPct val="100000"/>
              <a:buChar char="•"/>
              <a:defRPr sz="2400">
                <a:solidFill>
                  <a:srgbClr val="0000FF"/>
                </a:solidFill>
              </a:defRPr>
            </a:pPr>
            <a:r>
              <a:rPr lang="hu-HU" dirty="0"/>
              <a:t>3 féle rendezetlenséget különböztet meg</a:t>
            </a:r>
            <a:endParaRPr dirty="0"/>
          </a:p>
        </p:txBody>
      </p:sp>
      <p:pic>
        <p:nvPicPr>
          <p:cNvPr id="3" name="Picture 2"/>
          <p:cNvPicPr>
            <a:picLocks noChangeAspect="1"/>
          </p:cNvPicPr>
          <p:nvPr/>
        </p:nvPicPr>
        <p:blipFill>
          <a:blip r:embed="rId3"/>
          <a:stretch>
            <a:fillRect/>
          </a:stretch>
        </p:blipFill>
        <p:spPr>
          <a:xfrm>
            <a:off x="286652" y="2088173"/>
            <a:ext cx="5948145" cy="4632092"/>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37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80"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38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82" name="DisEMBL (egy paraméter)"/>
          <p:cNvSpPr txBox="1"/>
          <p:nvPr/>
        </p:nvSpPr>
        <p:spPr>
          <a:xfrm>
            <a:off x="1075109" y="1143561"/>
            <a:ext cx="7920882"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pPr>
              <a:lnSpc>
                <a:spcPct val="100000"/>
              </a:lnSpc>
              <a:spcBef>
                <a:spcPts val="0"/>
              </a:spcBef>
            </a:pPr>
            <a:r>
              <a:rPr lang="hu-HU" dirty="0"/>
              <a:t>A rendezetlenség definíciói a DisEMBL-ben</a:t>
            </a:r>
            <a:endParaRPr dirty="0"/>
          </a:p>
        </p:txBody>
      </p:sp>
      <p:sp>
        <p:nvSpPr>
          <p:cNvPr id="383" name="p53"/>
          <p:cNvSpPr txBox="1"/>
          <p:nvPr/>
        </p:nvSpPr>
        <p:spPr>
          <a:xfrm>
            <a:off x="890284" y="1666781"/>
            <a:ext cx="578457"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400" b="1">
                <a:solidFill>
                  <a:schemeClr val="accent3">
                    <a:lumOff val="44000"/>
                  </a:schemeClr>
                </a:solidFill>
                <a:latin typeface="+mj-lt"/>
                <a:ea typeface="+mj-ea"/>
                <a:cs typeface="+mj-cs"/>
                <a:sym typeface="Times New Roman"/>
              </a:defRPr>
            </a:lvl1pPr>
          </a:lstStyle>
          <a:p>
            <a:r>
              <a:t>p53</a:t>
            </a:r>
          </a:p>
        </p:txBody>
      </p:sp>
      <p:sp>
        <p:nvSpPr>
          <p:cNvPr id="11" name="Az aminosavak közötti interakciók kiszámolása szerkezetek alapján…"/>
          <p:cNvSpPr txBox="1"/>
          <p:nvPr/>
        </p:nvSpPr>
        <p:spPr>
          <a:xfrm>
            <a:off x="500598" y="1976829"/>
            <a:ext cx="8726869" cy="467063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a:bodyPr>
          <a:lstStyle/>
          <a:p>
            <a:pPr marL="230605" indent="-230605">
              <a:lnSpc>
                <a:spcPct val="100000"/>
              </a:lnSpc>
              <a:buSzPct val="100000"/>
              <a:buChar char="•"/>
              <a:defRPr sz="2400">
                <a:solidFill>
                  <a:srgbClr val="0000FF"/>
                </a:solidFill>
              </a:defRPr>
            </a:pPr>
            <a:r>
              <a:rPr lang="hu-HU" dirty="0"/>
              <a:t>Loops/coils: a DSSP kategóriák szerint minden, ami nem hélix vagy béta szerkezet. Nem feltétlenül jelent rendezetlenséget, de rendezetlenség nem lehet helikális vagy béta szerkezeten belül. Szükséges, de nem elégséges feltétel</a:t>
            </a:r>
            <a:endParaRPr dirty="0"/>
          </a:p>
          <a:p>
            <a:pPr marL="230605" indent="-230605">
              <a:lnSpc>
                <a:spcPct val="100000"/>
              </a:lnSpc>
              <a:buSzPct val="100000"/>
              <a:buChar char="•"/>
              <a:defRPr sz="2400">
                <a:solidFill>
                  <a:srgbClr val="0000FF"/>
                </a:solidFill>
              </a:defRPr>
            </a:pPr>
            <a:r>
              <a:rPr lang="hu-HU" dirty="0"/>
              <a:t>Hot loops: az előző kategória egy részhalmaza, olyan hurok régiók, amelyek nagy mobilitással rendelkeznek (magas a B-faktoruk). Ezt az értéket sok paraméter befolyásolja, önmagában nem elég megbízható</a:t>
            </a:r>
          </a:p>
          <a:p>
            <a:pPr marL="230605" indent="-230605">
              <a:lnSpc>
                <a:spcPct val="100000"/>
              </a:lnSpc>
              <a:buSzPct val="100000"/>
              <a:buChar char="•"/>
              <a:defRPr sz="2400">
                <a:solidFill>
                  <a:srgbClr val="0000FF"/>
                </a:solidFill>
              </a:defRPr>
            </a:pPr>
            <a:r>
              <a:rPr lang="hu-HU" dirty="0"/>
              <a:t>Remark 465: hiányzó koordináták a PBD szerkezetekben. Itt nagyon fontos tényező a kísérleti adatok megbízhatósága (lehet, hogy a kristályosodó konstrukció nem is tartalmazta az adott szakaszt)</a:t>
            </a:r>
          </a:p>
        </p:txBody>
      </p:sp>
    </p:spTree>
    <p:extLst>
      <p:ext uri="{BB962C8B-B14F-4D97-AF65-F5344CB8AC3E}">
        <p14:creationId xmlns:p14="http://schemas.microsoft.com/office/powerpoint/2010/main" val="116054715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37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80"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38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82" name="DisEMBL (egy paraméter)"/>
          <p:cNvSpPr txBox="1"/>
          <p:nvPr/>
        </p:nvSpPr>
        <p:spPr>
          <a:xfrm>
            <a:off x="1075109" y="850600"/>
            <a:ext cx="7920882"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r>
              <a:rPr dirty="0"/>
              <a:t>DisEMBL (egy paraméter)</a:t>
            </a:r>
          </a:p>
        </p:txBody>
      </p:sp>
      <p:sp>
        <p:nvSpPr>
          <p:cNvPr id="383" name="p53"/>
          <p:cNvSpPr txBox="1"/>
          <p:nvPr/>
        </p:nvSpPr>
        <p:spPr>
          <a:xfrm>
            <a:off x="890284" y="1666781"/>
            <a:ext cx="578457"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400" b="1">
                <a:solidFill>
                  <a:schemeClr val="accent3">
                    <a:lumOff val="44000"/>
                  </a:schemeClr>
                </a:solidFill>
                <a:latin typeface="+mj-lt"/>
                <a:ea typeface="+mj-ea"/>
                <a:cs typeface="+mj-cs"/>
                <a:sym typeface="Times New Roman"/>
              </a:defRPr>
            </a:lvl1pPr>
          </a:lstStyle>
          <a:p>
            <a:r>
              <a:t>p53</a:t>
            </a:r>
          </a:p>
        </p:txBody>
      </p:sp>
      <p:pic>
        <p:nvPicPr>
          <p:cNvPr id="387" name="Image" descr="Image"/>
          <p:cNvPicPr>
            <a:picLocks noChangeAspect="1"/>
          </p:cNvPicPr>
          <p:nvPr/>
        </p:nvPicPr>
        <p:blipFill>
          <a:blip r:embed="rId3">
            <a:extLst/>
          </a:blip>
          <a:stretch>
            <a:fillRect/>
          </a:stretch>
        </p:blipFill>
        <p:spPr>
          <a:xfrm>
            <a:off x="338149" y="1742803"/>
            <a:ext cx="6329528" cy="5390592"/>
          </a:xfrm>
          <a:prstGeom prst="rect">
            <a:avLst/>
          </a:prstGeom>
          <a:ln w="12700">
            <a:miter lim="400000"/>
          </a:ln>
        </p:spPr>
      </p:pic>
      <p:sp>
        <p:nvSpPr>
          <p:cNvPr id="17" name="Az aminosavak közötti interakciók kiszámolása szerkezetek alapján…"/>
          <p:cNvSpPr txBox="1"/>
          <p:nvPr/>
        </p:nvSpPr>
        <p:spPr>
          <a:xfrm>
            <a:off x="6923161" y="2981856"/>
            <a:ext cx="2775409" cy="334755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a:bodyPr>
          <a:lstStyle/>
          <a:p>
            <a:pPr marL="230605" indent="-230605">
              <a:lnSpc>
                <a:spcPct val="100000"/>
              </a:lnSpc>
              <a:buSzPct val="100000"/>
              <a:buChar char="•"/>
              <a:defRPr sz="2400">
                <a:solidFill>
                  <a:srgbClr val="0000FF"/>
                </a:solidFill>
              </a:defRPr>
            </a:pPr>
            <a:r>
              <a:rPr lang="hu-HU" dirty="0"/>
              <a:t>A három predikció között nincs (és nem is szükséges) konszenzus</a:t>
            </a:r>
            <a:endParaRPr dirty="0"/>
          </a:p>
          <a:p>
            <a:pPr marL="230605" indent="-230605">
              <a:lnSpc>
                <a:spcPct val="100000"/>
              </a:lnSpc>
              <a:buSzPct val="100000"/>
              <a:buChar char="•"/>
              <a:defRPr sz="2400">
                <a:solidFill>
                  <a:srgbClr val="0000FF"/>
                </a:solidFill>
              </a:defRPr>
            </a:pPr>
            <a:r>
              <a:rPr lang="hu-HU" dirty="0"/>
              <a:t>Kontextus-függő rendezetlenség nem feltétlenül jelenik meg</a:t>
            </a:r>
          </a:p>
        </p:txBody>
      </p:sp>
    </p:spTree>
    <p:extLst>
      <p:ext uri="{BB962C8B-B14F-4D97-AF65-F5344CB8AC3E}">
        <p14:creationId xmlns:p14="http://schemas.microsoft.com/office/powerpoint/2010/main" val="257344323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37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80"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38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382" name="DisEMBL (egy paraméter)"/>
          <p:cNvSpPr txBox="1"/>
          <p:nvPr/>
        </p:nvSpPr>
        <p:spPr>
          <a:xfrm>
            <a:off x="1075109" y="850600"/>
            <a:ext cx="7920882" cy="5699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r>
              <a:rPr dirty="0"/>
              <a:t>DisEMBL</a:t>
            </a:r>
          </a:p>
        </p:txBody>
      </p:sp>
      <p:sp>
        <p:nvSpPr>
          <p:cNvPr id="383" name="p53"/>
          <p:cNvSpPr txBox="1"/>
          <p:nvPr/>
        </p:nvSpPr>
        <p:spPr>
          <a:xfrm>
            <a:off x="890284" y="1666781"/>
            <a:ext cx="578457"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400" b="1">
                <a:solidFill>
                  <a:schemeClr val="accent3">
                    <a:lumOff val="44000"/>
                  </a:schemeClr>
                </a:solidFill>
                <a:latin typeface="+mj-lt"/>
                <a:ea typeface="+mj-ea"/>
                <a:cs typeface="+mj-cs"/>
                <a:sym typeface="Times New Roman"/>
              </a:defRPr>
            </a:lvl1pPr>
          </a:lstStyle>
          <a:p>
            <a:r>
              <a:t>p53</a:t>
            </a:r>
          </a:p>
        </p:txBody>
      </p:sp>
      <p:pic>
        <p:nvPicPr>
          <p:cNvPr id="387" name="Image" descr="Image"/>
          <p:cNvPicPr>
            <a:picLocks noChangeAspect="1"/>
          </p:cNvPicPr>
          <p:nvPr/>
        </p:nvPicPr>
        <p:blipFill>
          <a:blip r:embed="rId3">
            <a:extLst/>
          </a:blip>
          <a:stretch>
            <a:fillRect/>
          </a:stretch>
        </p:blipFill>
        <p:spPr>
          <a:xfrm>
            <a:off x="338149" y="1742803"/>
            <a:ext cx="6329528" cy="5390592"/>
          </a:xfrm>
          <a:prstGeom prst="rect">
            <a:avLst/>
          </a:prstGeom>
          <a:ln w="12700">
            <a:miter lim="400000"/>
          </a:ln>
        </p:spPr>
      </p:pic>
      <p:sp>
        <p:nvSpPr>
          <p:cNvPr id="13" name="Az aminosavak közötti interakciók kiszámolása szerkezetek alapján…"/>
          <p:cNvSpPr txBox="1"/>
          <p:nvPr/>
        </p:nvSpPr>
        <p:spPr>
          <a:xfrm>
            <a:off x="3705684" y="6329413"/>
            <a:ext cx="2414210" cy="30781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fontScale="77500" lnSpcReduction="20000"/>
          </a:bodyPr>
          <a:lstStyle/>
          <a:p>
            <a:pPr>
              <a:lnSpc>
                <a:spcPct val="100000"/>
              </a:lnSpc>
              <a:buSzPct val="100000"/>
              <a:defRPr sz="2400">
                <a:solidFill>
                  <a:srgbClr val="0000FF"/>
                </a:solidFill>
              </a:defRPr>
            </a:pPr>
            <a:r>
              <a:rPr lang="hu-HU" sz="2000" dirty="0">
                <a:solidFill>
                  <a:srgbClr val="FF0000"/>
                </a:solidFill>
              </a:rPr>
              <a:t>Véletlenszerű várható érték</a:t>
            </a:r>
            <a:endParaRPr sz="2000" dirty="0">
              <a:solidFill>
                <a:srgbClr val="FF0000"/>
              </a:solidFill>
            </a:endParaRPr>
          </a:p>
        </p:txBody>
      </p:sp>
      <p:cxnSp>
        <p:nvCxnSpPr>
          <p:cNvPr id="4" name="Straight Connector 3"/>
          <p:cNvCxnSpPr/>
          <p:nvPr/>
        </p:nvCxnSpPr>
        <p:spPr>
          <a:xfrm>
            <a:off x="1597653" y="6329413"/>
            <a:ext cx="378930" cy="0"/>
          </a:xfrm>
          <a:prstGeom prst="line">
            <a:avLst/>
          </a:prstGeom>
          <a:noFill/>
          <a:ln w="57150" cap="flat" cmpd="sng">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a:off x="5253819" y="4945418"/>
            <a:ext cx="163862" cy="0"/>
          </a:xfrm>
          <a:prstGeom prst="line">
            <a:avLst/>
          </a:prstGeom>
          <a:noFill/>
          <a:ln w="57150" cap="flat" cmpd="sng">
            <a:solidFill>
              <a:srgbClr val="0000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5" name="Straight Connector 24"/>
          <p:cNvCxnSpPr/>
          <p:nvPr/>
        </p:nvCxnSpPr>
        <p:spPr>
          <a:xfrm>
            <a:off x="3972428" y="3861471"/>
            <a:ext cx="0" cy="829656"/>
          </a:xfrm>
          <a:prstGeom prst="line">
            <a:avLst/>
          </a:prstGeom>
          <a:noFill/>
          <a:ln w="57150" cap="flat" cmpd="sng">
            <a:solidFill>
              <a:srgbClr val="00FF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8" name="Straight Arrow Connector 27"/>
          <p:cNvCxnSpPr/>
          <p:nvPr/>
        </p:nvCxnSpPr>
        <p:spPr>
          <a:xfrm flipV="1">
            <a:off x="4045338" y="4148265"/>
            <a:ext cx="2888065" cy="215095"/>
          </a:xfrm>
          <a:prstGeom prst="straightConnector1">
            <a:avLst/>
          </a:prstGeom>
          <a:noFill/>
          <a:ln w="25400" cap="flat">
            <a:solidFill>
              <a:schemeClr val="tx1"/>
            </a:solidFill>
            <a:prstDash val="solid"/>
            <a:round/>
            <a:headEnd type="arrow"/>
            <a:tailEnd type="none"/>
          </a:ln>
          <a:effectLst/>
          <a:sp3d/>
        </p:spPr>
        <p:style>
          <a:lnRef idx="0">
            <a:scrgbClr r="0" g="0" b="0"/>
          </a:lnRef>
          <a:fillRef idx="0">
            <a:scrgbClr r="0" g="0" b="0"/>
          </a:fillRef>
          <a:effectRef idx="0">
            <a:scrgbClr r="0" g="0" b="0"/>
          </a:effectRef>
          <a:fontRef idx="none"/>
        </p:style>
      </p:cxnSp>
      <p:pic>
        <p:nvPicPr>
          <p:cNvPr id="3" name="Picture 2"/>
          <p:cNvPicPr>
            <a:picLocks noChangeAspect="1"/>
          </p:cNvPicPr>
          <p:nvPr/>
        </p:nvPicPr>
        <p:blipFill>
          <a:blip r:embed="rId4"/>
          <a:stretch>
            <a:fillRect/>
          </a:stretch>
        </p:blipFill>
        <p:spPr>
          <a:xfrm>
            <a:off x="6985606" y="2443796"/>
            <a:ext cx="2932082" cy="2161947"/>
          </a:xfrm>
          <a:prstGeom prst="rect">
            <a:avLst/>
          </a:prstGeom>
        </p:spPr>
      </p:pic>
      <p:cxnSp>
        <p:nvCxnSpPr>
          <p:cNvPr id="6" name="Straight Arrow Connector 5"/>
          <p:cNvCxnSpPr/>
          <p:nvPr/>
        </p:nvCxnSpPr>
        <p:spPr>
          <a:xfrm flipV="1">
            <a:off x="1976583" y="3011333"/>
            <a:ext cx="5131487" cy="3195702"/>
          </a:xfrm>
          <a:prstGeom prst="straightConnector1">
            <a:avLst/>
          </a:prstGeom>
          <a:noFill/>
          <a:ln w="25400" cap="flat">
            <a:solidFill>
              <a:schemeClr val="tx1"/>
            </a:solidFill>
            <a:prstDash val="solid"/>
            <a:round/>
            <a:headEnd type="arrow"/>
            <a:tailEnd type="none"/>
          </a:ln>
          <a:effectLst/>
          <a:sp3d/>
        </p:spPr>
        <p:style>
          <a:lnRef idx="0">
            <a:scrgbClr r="0" g="0" b="0"/>
          </a:lnRef>
          <a:fillRef idx="0">
            <a:scrgbClr r="0" g="0" b="0"/>
          </a:fillRef>
          <a:effectRef idx="0">
            <a:scrgbClr r="0" g="0" b="0"/>
          </a:effectRef>
          <a:fontRef idx="none"/>
        </p:style>
      </p:cxnSp>
      <p:cxnSp>
        <p:nvCxnSpPr>
          <p:cNvPr id="19" name="Straight Arrow Connector 18"/>
          <p:cNvCxnSpPr/>
          <p:nvPr/>
        </p:nvCxnSpPr>
        <p:spPr>
          <a:xfrm flipV="1">
            <a:off x="5499612" y="3236672"/>
            <a:ext cx="1608458" cy="1618334"/>
          </a:xfrm>
          <a:prstGeom prst="straightConnector1">
            <a:avLst/>
          </a:prstGeom>
          <a:noFill/>
          <a:ln w="25400" cap="flat">
            <a:solidFill>
              <a:schemeClr val="tx1"/>
            </a:solidFill>
            <a:prstDash val="solid"/>
            <a:round/>
            <a:headEnd type="arrow"/>
            <a:tailEnd type="non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9442149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10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par>
                                <p:cTn id="24" presetID="9"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393"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394" name="Rectangle"/>
          <p:cNvSpPr/>
          <p:nvPr/>
        </p:nvSpPr>
        <p:spPr>
          <a:xfrm>
            <a:off x="3201310" y="7232406"/>
            <a:ext cx="2449514" cy="144464"/>
          </a:xfrm>
          <a:prstGeom prst="rect">
            <a:avLst/>
          </a:prstGeom>
          <a:solidFill>
            <a:srgbClr val="0000FF"/>
          </a:solidFill>
          <a:ln w="12700">
            <a:miter lim="400000"/>
          </a:ln>
        </p:spPr>
        <p:txBody>
          <a:bodyPr lIns="45719" rIns="45719"/>
          <a:lstStyle/>
          <a:p>
            <a:endParaRPr/>
          </a:p>
        </p:txBody>
      </p:sp>
      <p:sp>
        <p:nvSpPr>
          <p:cNvPr id="395"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397" name="image17.png" descr="image17.png"/>
          <p:cNvPicPr>
            <a:picLocks noChangeAspect="1"/>
          </p:cNvPicPr>
          <p:nvPr/>
        </p:nvPicPr>
        <p:blipFill>
          <a:blip r:embed="rId2">
            <a:extLst/>
          </a:blip>
          <a:stretch>
            <a:fillRect/>
          </a:stretch>
        </p:blipFill>
        <p:spPr>
          <a:xfrm>
            <a:off x="4925624" y="1635276"/>
            <a:ext cx="4176714" cy="2903540"/>
          </a:xfrm>
          <a:prstGeom prst="rect">
            <a:avLst/>
          </a:prstGeom>
          <a:ln w="25400">
            <a:solidFill>
              <a:srgbClr val="000000"/>
            </a:solidFill>
            <a:miter/>
          </a:ln>
        </p:spPr>
      </p:pic>
      <p:sp>
        <p:nvSpPr>
          <p:cNvPr id="403" name="Uversky plot: töltés-hidrofobicitás (két paraméter)"/>
          <p:cNvSpPr txBox="1"/>
          <p:nvPr/>
        </p:nvSpPr>
        <p:spPr>
          <a:xfrm>
            <a:off x="859249" y="875656"/>
            <a:ext cx="8545300" cy="497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nSpc>
                <a:spcPct val="55000"/>
              </a:lnSpc>
              <a:spcBef>
                <a:spcPts val="1600"/>
              </a:spcBef>
              <a:defRPr sz="2800" b="1">
                <a:solidFill>
                  <a:srgbClr val="0000FF"/>
                </a:solidFill>
                <a:effectLst>
                  <a:outerShdw blurRad="38100" dist="38100" dir="2700000" rotWithShape="0">
                    <a:srgbClr val="C0C0C0"/>
                  </a:outerShdw>
                </a:effectLst>
                <a:latin typeface="Trebuchet MS"/>
                <a:ea typeface="Trebuchet MS"/>
                <a:cs typeface="Trebuchet MS"/>
                <a:sym typeface="Trebuchet MS"/>
              </a:defRPr>
            </a:lvl1pPr>
          </a:lstStyle>
          <a:p>
            <a:r>
              <a:t>Uversky plot: töltés-hidrofobicitás (két paraméter)</a:t>
            </a:r>
          </a:p>
        </p:txBody>
      </p:sp>
      <p:sp>
        <p:nvSpPr>
          <p:cNvPr id="404" name="Uversky (2002) Eur. J. Biochem. 269, 2"/>
          <p:cNvSpPr txBox="1"/>
          <p:nvPr/>
        </p:nvSpPr>
        <p:spPr>
          <a:xfrm>
            <a:off x="5984089" y="6852854"/>
            <a:ext cx="3377241" cy="30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800"/>
              </a:spcBef>
              <a:defRPr sz="1400">
                <a:solidFill>
                  <a:srgbClr val="0000FF"/>
                </a:solidFill>
                <a:latin typeface="Times New Roman MT Extra Bold"/>
                <a:ea typeface="Times New Roman MT Extra Bold"/>
                <a:cs typeface="Times New Roman MT Extra Bold"/>
                <a:sym typeface="Times New Roman MT Extra Bold"/>
              </a:defRPr>
            </a:pPr>
            <a:r>
              <a:t>Uversky (2002) </a:t>
            </a:r>
            <a:r>
              <a:rPr i="1"/>
              <a:t>Eur. J. Biochem. 269, 2</a:t>
            </a:r>
          </a:p>
        </p:txBody>
      </p:sp>
      <p:pic>
        <p:nvPicPr>
          <p:cNvPr id="15" name="image16.png" descr="image16.png"/>
          <p:cNvPicPr>
            <a:picLocks noChangeAspect="1"/>
          </p:cNvPicPr>
          <p:nvPr/>
        </p:nvPicPr>
        <p:blipFill>
          <a:blip r:embed="rId3">
            <a:extLst/>
          </a:blip>
          <a:stretch>
            <a:fillRect/>
          </a:stretch>
        </p:blipFill>
        <p:spPr>
          <a:xfrm>
            <a:off x="677473" y="1633689"/>
            <a:ext cx="4176714" cy="2865438"/>
          </a:xfrm>
          <a:prstGeom prst="rect">
            <a:avLst/>
          </a:prstGeom>
          <a:ln w="25400">
            <a:solidFill>
              <a:srgbClr val="000000"/>
            </a:solidFill>
            <a:miter/>
          </a:ln>
        </p:spPr>
      </p:pic>
      <p:grpSp>
        <p:nvGrpSpPr>
          <p:cNvPr id="16" name="Group"/>
          <p:cNvGrpSpPr/>
          <p:nvPr/>
        </p:nvGrpSpPr>
        <p:grpSpPr>
          <a:xfrm>
            <a:off x="1756973" y="2209951"/>
            <a:ext cx="6337301" cy="4537076"/>
            <a:chOff x="0" y="0"/>
            <a:chExt cx="6337300" cy="4537075"/>
          </a:xfrm>
        </p:grpSpPr>
        <p:pic>
          <p:nvPicPr>
            <p:cNvPr id="17" name="image18.png" descr="image18.png"/>
            <p:cNvPicPr>
              <a:picLocks noChangeAspect="1"/>
            </p:cNvPicPr>
            <p:nvPr/>
          </p:nvPicPr>
          <p:blipFill>
            <a:blip r:embed="rId4">
              <a:extLst/>
            </a:blip>
            <a:stretch>
              <a:fillRect/>
            </a:stretch>
          </p:blipFill>
          <p:spPr>
            <a:xfrm>
              <a:off x="0" y="0"/>
              <a:ext cx="6337300" cy="4537075"/>
            </a:xfrm>
            <a:prstGeom prst="rect">
              <a:avLst/>
            </a:prstGeom>
            <a:ln w="25400" cap="flat">
              <a:solidFill>
                <a:srgbClr val="000000"/>
              </a:solidFill>
              <a:prstDash val="solid"/>
              <a:miter lim="800000"/>
            </a:ln>
            <a:effectLst/>
          </p:spPr>
        </p:pic>
        <p:sp>
          <p:nvSpPr>
            <p:cNvPr id="18" name="Line"/>
            <p:cNvSpPr/>
            <p:nvPr/>
          </p:nvSpPr>
          <p:spPr>
            <a:xfrm flipV="1">
              <a:off x="3889374" y="863600"/>
              <a:ext cx="1800227" cy="291623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sp>
          <p:nvSpPr>
            <p:cNvPr id="19" name="Mean hydrophobicity"/>
            <p:cNvSpPr txBox="1"/>
            <p:nvPr/>
          </p:nvSpPr>
          <p:spPr>
            <a:xfrm>
              <a:off x="2348595" y="4105275"/>
              <a:ext cx="2214785" cy="348429"/>
            </a:xfrm>
            <a:prstGeom prst="rect">
              <a:avLst/>
            </a:prstGeom>
            <a:solidFill>
              <a:schemeClr val="accent3">
                <a:lumOff val="44000"/>
              </a:schemeClr>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defTabSz="914400">
                <a:lnSpc>
                  <a:spcPct val="100000"/>
                </a:lnSpc>
                <a:defRPr b="1">
                  <a:latin typeface="+mj-lt"/>
                  <a:ea typeface="+mj-ea"/>
                  <a:cs typeface="+mj-cs"/>
                  <a:sym typeface="Times New Roman"/>
                </a:defRPr>
              </a:lvl1pPr>
            </a:lstStyle>
            <a:p>
              <a:r>
                <a:t>Mean hydrophobicity</a:t>
              </a:r>
            </a:p>
          </p:txBody>
        </p:sp>
        <p:sp>
          <p:nvSpPr>
            <p:cNvPr id="20" name="Mean net charge"/>
            <p:cNvSpPr txBox="1"/>
            <p:nvPr/>
          </p:nvSpPr>
          <p:spPr>
            <a:xfrm rot="16200000">
              <a:off x="-551508" y="1888741"/>
              <a:ext cx="1741957" cy="348430"/>
            </a:xfrm>
            <a:prstGeom prst="rect">
              <a:avLst/>
            </a:prstGeom>
            <a:solidFill>
              <a:schemeClr val="accent3">
                <a:lumOff val="44000"/>
              </a:schemeClr>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defTabSz="914400">
                <a:lnSpc>
                  <a:spcPct val="100000"/>
                </a:lnSpc>
                <a:defRPr b="1">
                  <a:latin typeface="+mj-lt"/>
                  <a:ea typeface="+mj-ea"/>
                  <a:cs typeface="+mj-cs"/>
                  <a:sym typeface="Times New Roman"/>
                </a:defRPr>
              </a:lvl1pPr>
            </a:lstStyle>
            <a:p>
              <a:r>
                <a:t>Mean net charge</a:t>
              </a: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1+#ppt_w/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22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29" name="Rectangle"/>
          <p:cNvSpPr/>
          <p:nvPr/>
        </p:nvSpPr>
        <p:spPr>
          <a:xfrm>
            <a:off x="3201310" y="7245106"/>
            <a:ext cx="2449514" cy="144464"/>
          </a:xfrm>
          <a:prstGeom prst="rect">
            <a:avLst/>
          </a:prstGeom>
          <a:solidFill>
            <a:srgbClr val="0000FF"/>
          </a:solidFill>
          <a:ln w="12700">
            <a:miter lim="400000"/>
          </a:ln>
        </p:spPr>
        <p:txBody>
          <a:bodyPr lIns="45719" rIns="45719"/>
          <a:lstStyle/>
          <a:p>
            <a:endParaRPr/>
          </a:p>
        </p:txBody>
      </p:sp>
      <p:sp>
        <p:nvSpPr>
          <p:cNvPr id="23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9" name="Rectangle 1"/>
          <p:cNvSpPr>
            <a:spLocks noGrp="1" noChangeArrowheads="1"/>
          </p:cNvSpPr>
          <p:nvPr>
            <p:ph type="title" idx="4294967295"/>
          </p:nvPr>
        </p:nvSpPr>
        <p:spPr>
          <a:xfrm>
            <a:off x="1217051" y="1016000"/>
            <a:ext cx="7663598" cy="1269999"/>
          </a:xfrm>
        </p:spPr>
        <p:txBody>
          <a:bodyPr>
            <a:normAutofit fontScale="90000"/>
          </a:bodyPr>
          <a:lstStyle/>
          <a:p>
            <a:pPr algn="ctr"/>
            <a:r>
              <a:rPr lang="en-US" b="1" dirty="0">
                <a:latin typeface="Open Sans" charset="0"/>
                <a:cs typeface="Arial Unicode MS" charset="0"/>
              </a:rPr>
              <a:t>A </a:t>
            </a:r>
            <a:r>
              <a:rPr lang="en-US" b="1" dirty="0" err="1">
                <a:latin typeface="Open Sans" charset="0"/>
                <a:cs typeface="Arial Unicode MS" charset="0"/>
              </a:rPr>
              <a:t>rendezetlen</a:t>
            </a:r>
            <a:r>
              <a:rPr lang="en-US" b="1" dirty="0">
                <a:latin typeface="Open Sans" charset="0"/>
                <a:cs typeface="Arial Unicode MS" charset="0"/>
              </a:rPr>
              <a:t> </a:t>
            </a:r>
            <a:r>
              <a:rPr lang="en-US" b="1" dirty="0" err="1">
                <a:latin typeface="Open Sans" charset="0"/>
                <a:cs typeface="Arial Unicode MS" charset="0"/>
              </a:rPr>
              <a:t>fehérjék</a:t>
            </a:r>
            <a:r>
              <a:rPr lang="en-US" b="1" dirty="0">
                <a:latin typeface="Open Sans" charset="0"/>
                <a:cs typeface="Arial Unicode MS" charset="0"/>
              </a:rPr>
              <a:t> </a:t>
            </a:r>
            <a:r>
              <a:rPr lang="en-US" b="1" dirty="0" err="1">
                <a:latin typeface="Open Sans" charset="0"/>
                <a:cs typeface="Arial Unicode MS" charset="0"/>
              </a:rPr>
              <a:t>specifikus</a:t>
            </a:r>
            <a:r>
              <a:rPr lang="en-US" b="1" dirty="0">
                <a:latin typeface="Open Sans" charset="0"/>
                <a:cs typeface="Arial Unicode MS" charset="0"/>
              </a:rPr>
              <a:t> </a:t>
            </a:r>
            <a:r>
              <a:rPr lang="en-US" b="1" dirty="0" err="1">
                <a:latin typeface="Open Sans" charset="0"/>
                <a:cs typeface="Arial Unicode MS" charset="0"/>
              </a:rPr>
              <a:t>tulajdonságai</a:t>
            </a:r>
            <a:endParaRPr lang="hu-HU" dirty="0">
              <a:latin typeface="Open Sans" charset="0"/>
              <a:cs typeface="Arial Unicode MS" charset="0"/>
            </a:endParaRPr>
          </a:p>
        </p:txBody>
      </p:sp>
      <p:sp>
        <p:nvSpPr>
          <p:cNvPr id="10" name="Rectangle 2"/>
          <p:cNvSpPr>
            <a:spLocks noGrp="1" noChangeArrowheads="1"/>
          </p:cNvSpPr>
          <p:nvPr>
            <p:ph type="body" idx="4294967295"/>
          </p:nvPr>
        </p:nvSpPr>
        <p:spPr>
          <a:xfrm>
            <a:off x="749153" y="2832353"/>
            <a:ext cx="8650302" cy="3761063"/>
          </a:xfrm>
        </p:spPr>
        <p:txBody>
          <a:bodyPr/>
          <a:lstStyle/>
          <a:p>
            <a:pPr marL="514350" indent="-514350">
              <a:buClr>
                <a:srgbClr val="0000FF"/>
              </a:buClr>
              <a:buFont typeface="+mj-lt"/>
              <a:buAutoNum type="arabicPeriod"/>
            </a:pPr>
            <a:r>
              <a:rPr lang="en-US" dirty="0" err="1">
                <a:latin typeface="Open Sans" charset="0"/>
                <a:cs typeface="Arial Unicode MS" charset="0"/>
              </a:rPr>
              <a:t>Sajátos</a:t>
            </a:r>
            <a:r>
              <a:rPr lang="en-US" dirty="0">
                <a:latin typeface="Open Sans" charset="0"/>
                <a:cs typeface="Arial Unicode MS" charset="0"/>
              </a:rPr>
              <a:t> </a:t>
            </a:r>
            <a:r>
              <a:rPr lang="en-US" dirty="0" err="1">
                <a:latin typeface="Open Sans" charset="0"/>
                <a:cs typeface="Arial Unicode MS" charset="0"/>
              </a:rPr>
              <a:t>aminosav</a:t>
            </a:r>
            <a:r>
              <a:rPr lang="en-US" dirty="0">
                <a:latin typeface="Open Sans" charset="0"/>
                <a:cs typeface="Arial Unicode MS" charset="0"/>
              </a:rPr>
              <a:t> </a:t>
            </a:r>
            <a:r>
              <a:rPr lang="en-US" dirty="0" err="1">
                <a:latin typeface="Open Sans" charset="0"/>
                <a:cs typeface="Arial Unicode MS" charset="0"/>
              </a:rPr>
              <a:t>összetétel</a:t>
            </a:r>
            <a:endParaRPr lang="en-US" dirty="0">
              <a:latin typeface="Open Sans" charset="0"/>
              <a:cs typeface="Arial Unicode MS" charset="0"/>
            </a:endParaRPr>
          </a:p>
          <a:p>
            <a:pPr marL="514350" indent="-514350">
              <a:buClr>
                <a:srgbClr val="0000FF"/>
              </a:buClr>
              <a:buFont typeface="+mj-lt"/>
              <a:buAutoNum type="arabicPeriod"/>
            </a:pPr>
            <a:r>
              <a:rPr lang="en-US" dirty="0" err="1">
                <a:latin typeface="Open Sans" charset="0"/>
                <a:cs typeface="Arial Unicode MS" charset="0"/>
              </a:rPr>
              <a:t>Nyílt</a:t>
            </a:r>
            <a:r>
              <a:rPr lang="en-US" dirty="0">
                <a:latin typeface="Open Sans" charset="0"/>
                <a:cs typeface="Arial Unicode MS" charset="0"/>
              </a:rPr>
              <a:t> </a:t>
            </a:r>
            <a:r>
              <a:rPr lang="en-US" dirty="0" err="1">
                <a:latin typeface="Open Sans" charset="0"/>
                <a:cs typeface="Arial Unicode MS" charset="0"/>
              </a:rPr>
              <a:t>és</a:t>
            </a:r>
            <a:r>
              <a:rPr lang="en-US" dirty="0">
                <a:latin typeface="Open Sans" charset="0"/>
                <a:cs typeface="Arial Unicode MS" charset="0"/>
              </a:rPr>
              <a:t> </a:t>
            </a:r>
            <a:r>
              <a:rPr lang="en-US" dirty="0" err="1">
                <a:latin typeface="Open Sans" charset="0"/>
                <a:cs typeface="Arial Unicode MS" charset="0"/>
              </a:rPr>
              <a:t>oldószernek</a:t>
            </a:r>
            <a:r>
              <a:rPr lang="en-US" dirty="0">
                <a:latin typeface="Open Sans" charset="0"/>
                <a:cs typeface="Arial Unicode MS" charset="0"/>
              </a:rPr>
              <a:t> </a:t>
            </a:r>
            <a:r>
              <a:rPr lang="en-US" dirty="0" err="1">
                <a:latin typeface="Open Sans" charset="0"/>
                <a:cs typeface="Arial Unicode MS" charset="0"/>
              </a:rPr>
              <a:t>kitett</a:t>
            </a:r>
            <a:r>
              <a:rPr lang="en-US" dirty="0">
                <a:latin typeface="Open Sans" charset="0"/>
                <a:cs typeface="Arial Unicode MS" charset="0"/>
              </a:rPr>
              <a:t> </a:t>
            </a:r>
            <a:r>
              <a:rPr lang="en-US" dirty="0" err="1">
                <a:latin typeface="Open Sans" charset="0"/>
                <a:cs typeface="Arial Unicode MS" charset="0"/>
              </a:rPr>
              <a:t>peptidlánc</a:t>
            </a:r>
            <a:endParaRPr lang="en-US" dirty="0">
              <a:latin typeface="Open Sans" charset="0"/>
              <a:cs typeface="Arial Unicode MS" charset="0"/>
            </a:endParaRPr>
          </a:p>
          <a:p>
            <a:pPr marL="514350" indent="-514350">
              <a:buClr>
                <a:srgbClr val="0000FF"/>
              </a:buClr>
              <a:buFont typeface="+mj-lt"/>
              <a:buAutoNum type="arabicPeriod"/>
            </a:pPr>
            <a:r>
              <a:rPr lang="en-US" dirty="0" err="1">
                <a:latin typeface="Open Sans" charset="0"/>
                <a:cs typeface="Arial Unicode MS" charset="0"/>
              </a:rPr>
              <a:t>Flexibilitás</a:t>
            </a:r>
            <a:r>
              <a:rPr lang="en-US" dirty="0">
                <a:latin typeface="Open Sans" charset="0"/>
                <a:cs typeface="Arial Unicode MS" charset="0"/>
              </a:rPr>
              <a:t>, </a:t>
            </a:r>
            <a:r>
              <a:rPr lang="en-US" dirty="0" err="1">
                <a:latin typeface="Open Sans" charset="0"/>
                <a:cs typeface="Arial Unicode MS" charset="0"/>
              </a:rPr>
              <a:t>mobilitás</a:t>
            </a:r>
            <a:endParaRPr lang="en-US" dirty="0">
              <a:latin typeface="Open Sans" charset="0"/>
              <a:cs typeface="Arial Unicode MS" charset="0"/>
            </a:endParaRPr>
          </a:p>
          <a:p>
            <a:pPr marL="514350" indent="-514350">
              <a:buClr>
                <a:srgbClr val="0000FF"/>
              </a:buClr>
              <a:buFont typeface="+mj-lt"/>
              <a:buAutoNum type="arabicPeriod"/>
            </a:pPr>
            <a:r>
              <a:rPr lang="en-US" dirty="0" err="1">
                <a:latin typeface="Open Sans" charset="0"/>
                <a:cs typeface="Arial Unicode MS" charset="0"/>
              </a:rPr>
              <a:t>Szerkezeti</a:t>
            </a:r>
            <a:r>
              <a:rPr lang="en-US" dirty="0">
                <a:latin typeface="Open Sans" charset="0"/>
                <a:cs typeface="Arial Unicode MS" charset="0"/>
              </a:rPr>
              <a:t> </a:t>
            </a:r>
            <a:r>
              <a:rPr lang="en-US" dirty="0" err="1">
                <a:latin typeface="Open Sans" charset="0"/>
                <a:cs typeface="Arial Unicode MS" charset="0"/>
              </a:rPr>
              <a:t>heterogenitás</a:t>
            </a:r>
            <a:r>
              <a:rPr lang="en-US" dirty="0">
                <a:latin typeface="Open Sans" charset="0"/>
                <a:cs typeface="Arial Unicode MS" charset="0"/>
              </a:rPr>
              <a:t> (</a:t>
            </a:r>
            <a:r>
              <a:rPr lang="en-US" dirty="0" err="1">
                <a:latin typeface="Open Sans" charset="0"/>
                <a:cs typeface="Arial Unicode MS" charset="0"/>
              </a:rPr>
              <a:t>sokaság</a:t>
            </a:r>
            <a:r>
              <a:rPr lang="en-US" dirty="0">
                <a:latin typeface="Open Sans" charset="0"/>
                <a:cs typeface="Arial Unicode MS" charset="0"/>
              </a:rPr>
              <a:t>)</a:t>
            </a:r>
          </a:p>
          <a:p>
            <a:pPr marL="514350" indent="-514350">
              <a:buClr>
                <a:srgbClr val="0000FF"/>
              </a:buClr>
              <a:buFont typeface="+mj-lt"/>
              <a:buAutoNum type="arabicPeriod"/>
            </a:pPr>
            <a:r>
              <a:rPr lang="en-US" dirty="0">
                <a:latin typeface="Open Sans" charset="0"/>
                <a:cs typeface="Arial Unicode MS" charset="0"/>
              </a:rPr>
              <a:t>Nagy </a:t>
            </a:r>
            <a:r>
              <a:rPr lang="en-US" dirty="0" err="1">
                <a:latin typeface="Open Sans" charset="0"/>
                <a:cs typeface="Arial Unicode MS" charset="0"/>
              </a:rPr>
              <a:t>hidrodinamikai</a:t>
            </a:r>
            <a:r>
              <a:rPr lang="en-US" dirty="0">
                <a:latin typeface="Open Sans" charset="0"/>
                <a:cs typeface="Arial Unicode MS" charset="0"/>
              </a:rPr>
              <a:t> </a:t>
            </a:r>
            <a:r>
              <a:rPr lang="en-US" dirty="0" err="1">
                <a:latin typeface="Open Sans" charset="0"/>
                <a:cs typeface="Arial Unicode MS" charset="0"/>
              </a:rPr>
              <a:t>térfogat</a:t>
            </a:r>
            <a:endParaRPr lang="en-US" dirty="0">
              <a:latin typeface="Open Sans" charset="0"/>
              <a:cs typeface="Arial Unicode MS"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407"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08"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409"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410" name="Uversky plot továbbfejlesztve"/>
          <p:cNvSpPr txBox="1"/>
          <p:nvPr/>
        </p:nvSpPr>
        <p:spPr>
          <a:xfrm>
            <a:off x="2736056" y="683493"/>
            <a:ext cx="5077332" cy="497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b="1">
                <a:solidFill>
                  <a:srgbClr val="0000FF"/>
                </a:solidFill>
                <a:latin typeface="Trebuchet MS"/>
                <a:ea typeface="Trebuchet MS"/>
                <a:cs typeface="Trebuchet MS"/>
                <a:sym typeface="Trebuchet MS"/>
              </a:defRPr>
            </a:lvl1pPr>
          </a:lstStyle>
          <a:p>
            <a:r>
              <a:t>Uversky plot továbbfejlesztve</a:t>
            </a:r>
          </a:p>
        </p:txBody>
      </p:sp>
      <p:grpSp>
        <p:nvGrpSpPr>
          <p:cNvPr id="415" name="Group"/>
          <p:cNvGrpSpPr/>
          <p:nvPr/>
        </p:nvGrpSpPr>
        <p:grpSpPr>
          <a:xfrm>
            <a:off x="1254918" y="1488331"/>
            <a:ext cx="7561264" cy="5113338"/>
            <a:chOff x="0" y="0"/>
            <a:chExt cx="7561263" cy="5113337"/>
          </a:xfrm>
        </p:grpSpPr>
        <p:sp>
          <p:nvSpPr>
            <p:cNvPr id="411" name="Rectangle"/>
            <p:cNvSpPr/>
            <p:nvPr/>
          </p:nvSpPr>
          <p:spPr>
            <a:xfrm>
              <a:off x="-1" y="0"/>
              <a:ext cx="7561265" cy="5113338"/>
            </a:xfrm>
            <a:prstGeom prst="rect">
              <a:avLst/>
            </a:prstGeom>
            <a:solidFill>
              <a:schemeClr val="accent3">
                <a:lumOff val="44000"/>
              </a:schemeClr>
            </a:solidFill>
            <a:ln w="25400"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grpSp>
          <p:nvGrpSpPr>
            <p:cNvPr id="414" name="Group"/>
            <p:cNvGrpSpPr/>
            <p:nvPr/>
          </p:nvGrpSpPr>
          <p:grpSpPr>
            <a:xfrm>
              <a:off x="287337" y="190500"/>
              <a:ext cx="6913564" cy="4635501"/>
              <a:chOff x="0" y="0"/>
              <a:chExt cx="6913563" cy="4635500"/>
            </a:xfrm>
          </p:grpSpPr>
          <p:sp>
            <p:nvSpPr>
              <p:cNvPr id="412" name="Rectangle"/>
              <p:cNvSpPr/>
              <p:nvPr/>
            </p:nvSpPr>
            <p:spPr>
              <a:xfrm>
                <a:off x="0" y="0"/>
                <a:ext cx="6913564" cy="4635501"/>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lgn="ctr" defTabSz="914400">
                  <a:lnSpc>
                    <a:spcPct val="100000"/>
                  </a:lnSpc>
                  <a:defRPr>
                    <a:latin typeface="Arial"/>
                    <a:ea typeface="Arial"/>
                    <a:cs typeface="Arial"/>
                    <a:sym typeface="Arial"/>
                  </a:defRPr>
                </a:pPr>
                <a:endParaRPr/>
              </a:p>
            </p:txBody>
          </p:sp>
          <p:pic>
            <p:nvPicPr>
              <p:cNvPr id="413" name="image19.png" descr="image19.png"/>
              <p:cNvPicPr>
                <a:picLocks noChangeAspect="1"/>
              </p:cNvPicPr>
              <p:nvPr/>
            </p:nvPicPr>
            <p:blipFill>
              <a:blip r:embed="rId2">
                <a:extLst/>
              </a:blip>
              <a:stretch>
                <a:fillRect/>
              </a:stretch>
            </p:blipFill>
            <p:spPr>
              <a:xfrm>
                <a:off x="0" y="0"/>
                <a:ext cx="6913564" cy="4635501"/>
              </a:xfrm>
              <a:prstGeom prst="rect">
                <a:avLst/>
              </a:prstGeom>
              <a:ln w="12700" cap="flat">
                <a:noFill/>
                <a:miter lim="400000"/>
              </a:ln>
              <a:effectLst/>
            </p:spPr>
          </p:pic>
        </p:grpSp>
      </p:grpSp>
      <p:sp>
        <p:nvSpPr>
          <p:cNvPr id="416" name="Oldfield (2005) Biochemistry 44, 1989"/>
          <p:cNvSpPr txBox="1"/>
          <p:nvPr/>
        </p:nvSpPr>
        <p:spPr>
          <a:xfrm>
            <a:off x="6548418" y="6794848"/>
            <a:ext cx="3377241" cy="30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800"/>
              </a:spcBef>
              <a:defRPr sz="1400">
                <a:solidFill>
                  <a:srgbClr val="0000FF"/>
                </a:solidFill>
                <a:latin typeface="Times New Roman MT Extra Bold"/>
                <a:ea typeface="Times New Roman MT Extra Bold"/>
                <a:cs typeface="Times New Roman MT Extra Bold"/>
                <a:sym typeface="Times New Roman MT Extra Bold"/>
              </a:defRPr>
            </a:pPr>
            <a:r>
              <a:t>Oldfield (2005) </a:t>
            </a:r>
            <a:r>
              <a:rPr i="1"/>
              <a:t>Biochemistry 44, 1989</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41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20"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42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422" name="Pozíció specifikus változat: FoldIndex"/>
          <p:cNvSpPr txBox="1"/>
          <p:nvPr/>
        </p:nvSpPr>
        <p:spPr>
          <a:xfrm>
            <a:off x="2007901" y="746759"/>
            <a:ext cx="7028149" cy="105680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b="1">
                <a:solidFill>
                  <a:srgbClr val="0000FF"/>
                </a:solidFill>
                <a:latin typeface="Trebuchet MS"/>
                <a:ea typeface="Trebuchet MS"/>
                <a:cs typeface="Trebuchet MS"/>
                <a:sym typeface="Trebuchet MS"/>
              </a:defRPr>
            </a:lvl1pPr>
          </a:lstStyle>
          <a:p>
            <a:pPr algn="ctr"/>
            <a:r>
              <a:rPr dirty="0"/>
              <a:t>Pozíció specifikus változat: FoldIndex</a:t>
            </a:r>
            <a:endParaRPr lang="hu-HU" dirty="0"/>
          </a:p>
          <a:p>
            <a:pPr algn="ctr"/>
            <a:r>
              <a:rPr lang="en-US" dirty="0"/>
              <a:t>https://</a:t>
            </a:r>
            <a:r>
              <a:rPr lang="en-US" dirty="0" err="1"/>
              <a:t>fold.weizmann.ac.il</a:t>
            </a:r>
            <a:r>
              <a:rPr lang="en-US" dirty="0"/>
              <a:t>/</a:t>
            </a:r>
            <a:r>
              <a:rPr lang="en-US" dirty="0" err="1"/>
              <a:t>fldbin</a:t>
            </a:r>
            <a:r>
              <a:rPr lang="en-US" dirty="0"/>
              <a:t>/</a:t>
            </a:r>
            <a:r>
              <a:rPr lang="en-US" dirty="0" err="1"/>
              <a:t>findex</a:t>
            </a:r>
            <a:endParaRPr dirty="0"/>
          </a:p>
        </p:txBody>
      </p:sp>
      <p:sp>
        <p:nvSpPr>
          <p:cNvPr id="14" name="Az aminosavak közötti interakciók kiszámolása szerkezetek alapján…"/>
          <p:cNvSpPr txBox="1"/>
          <p:nvPr/>
        </p:nvSpPr>
        <p:spPr>
          <a:xfrm>
            <a:off x="5315267" y="2853613"/>
            <a:ext cx="4526544" cy="241110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a:bodyPr>
          <a:lstStyle/>
          <a:p>
            <a:pPr marL="230605" indent="-230605">
              <a:lnSpc>
                <a:spcPct val="100000"/>
              </a:lnSpc>
              <a:buSzPct val="100000"/>
              <a:buChar char="•"/>
              <a:defRPr sz="2400">
                <a:solidFill>
                  <a:srgbClr val="0000FF"/>
                </a:solidFill>
              </a:defRPr>
            </a:pPr>
            <a:r>
              <a:rPr lang="hu-HU" dirty="0"/>
              <a:t>Fő kérdés: feltekeredik-e a fehérje?</a:t>
            </a:r>
            <a:endParaRPr dirty="0"/>
          </a:p>
          <a:p>
            <a:pPr marL="230605" indent="-230605">
              <a:lnSpc>
                <a:spcPct val="100000"/>
              </a:lnSpc>
              <a:buSzPct val="100000"/>
              <a:buChar char="•"/>
              <a:defRPr sz="2400">
                <a:solidFill>
                  <a:srgbClr val="0000FF"/>
                </a:solidFill>
              </a:defRPr>
            </a:pPr>
            <a:r>
              <a:rPr lang="hu-HU" dirty="0"/>
              <a:t>Alapja az Uversky-plot</a:t>
            </a:r>
          </a:p>
          <a:p>
            <a:pPr marL="230605" indent="-230605">
              <a:lnSpc>
                <a:spcPct val="100000"/>
              </a:lnSpc>
              <a:buSzPct val="100000"/>
              <a:buChar char="•"/>
              <a:defRPr sz="2400">
                <a:solidFill>
                  <a:srgbClr val="0000FF"/>
                </a:solidFill>
              </a:defRPr>
            </a:pPr>
            <a:r>
              <a:rPr lang="hu-HU" dirty="0"/>
              <a:t>Pozíció specifikus értékeket számol</a:t>
            </a:r>
          </a:p>
          <a:p>
            <a:pPr marL="230605" indent="-230605">
              <a:lnSpc>
                <a:spcPct val="100000"/>
              </a:lnSpc>
              <a:buSzPct val="100000"/>
              <a:buChar char="•"/>
              <a:defRPr sz="2400">
                <a:solidFill>
                  <a:srgbClr val="0000FF"/>
                </a:solidFill>
              </a:defRPr>
            </a:pPr>
            <a:r>
              <a:rPr lang="hu-HU" dirty="0"/>
              <a:t>Pozitív-negatív skála</a:t>
            </a:r>
            <a:endParaRPr dirty="0"/>
          </a:p>
        </p:txBody>
      </p:sp>
      <p:pic>
        <p:nvPicPr>
          <p:cNvPr id="3" name="Picture 2"/>
          <p:cNvPicPr>
            <a:picLocks noChangeAspect="1"/>
          </p:cNvPicPr>
          <p:nvPr/>
        </p:nvPicPr>
        <p:blipFill>
          <a:blip r:embed="rId3"/>
          <a:stretch>
            <a:fillRect/>
          </a:stretch>
        </p:blipFill>
        <p:spPr>
          <a:xfrm>
            <a:off x="539718" y="2006528"/>
            <a:ext cx="3605176" cy="5015150"/>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
        <p:nvSpPr>
          <p:cNvPr id="41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20"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42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2" name="Picture 1"/>
          <p:cNvPicPr>
            <a:picLocks noChangeAspect="1"/>
          </p:cNvPicPr>
          <p:nvPr/>
        </p:nvPicPr>
        <p:blipFill>
          <a:blip r:embed="rId3"/>
          <a:stretch>
            <a:fillRect/>
          </a:stretch>
        </p:blipFill>
        <p:spPr>
          <a:xfrm>
            <a:off x="306435" y="1408256"/>
            <a:ext cx="4389835" cy="4757806"/>
          </a:xfrm>
          <a:prstGeom prst="rect">
            <a:avLst/>
          </a:prstGeom>
        </p:spPr>
      </p:pic>
      <p:sp>
        <p:nvSpPr>
          <p:cNvPr id="8" name="Pozíció specifikus változat: FoldIndex"/>
          <p:cNvSpPr txBox="1"/>
          <p:nvPr/>
        </p:nvSpPr>
        <p:spPr>
          <a:xfrm>
            <a:off x="823754" y="821470"/>
            <a:ext cx="811052" cy="43345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b="1">
                <a:solidFill>
                  <a:srgbClr val="0000FF"/>
                </a:solidFill>
                <a:latin typeface="Trebuchet MS"/>
                <a:ea typeface="Trebuchet MS"/>
                <a:cs typeface="Trebuchet MS"/>
                <a:sym typeface="Trebuchet MS"/>
              </a:defRPr>
            </a:lvl1pPr>
          </a:lstStyle>
          <a:p>
            <a:pPr algn="ctr"/>
            <a:r>
              <a:rPr lang="hu-HU" sz="2000" dirty="0"/>
              <a:t>Suz12</a:t>
            </a:r>
            <a:endParaRPr sz="2000" dirty="0"/>
          </a:p>
        </p:txBody>
      </p:sp>
      <p:pic>
        <p:nvPicPr>
          <p:cNvPr id="4" name="Picture 3"/>
          <p:cNvPicPr>
            <a:picLocks noChangeAspect="1"/>
          </p:cNvPicPr>
          <p:nvPr/>
        </p:nvPicPr>
        <p:blipFill>
          <a:blip r:embed="rId4"/>
          <a:stretch>
            <a:fillRect/>
          </a:stretch>
        </p:blipFill>
        <p:spPr>
          <a:xfrm>
            <a:off x="5037551" y="1408257"/>
            <a:ext cx="4690882" cy="4757894"/>
          </a:xfrm>
          <a:prstGeom prst="rect">
            <a:avLst/>
          </a:prstGeom>
        </p:spPr>
      </p:pic>
    </p:spTree>
    <p:extLst>
      <p:ext uri="{BB962C8B-B14F-4D97-AF65-F5344CB8AC3E}">
        <p14:creationId xmlns:p14="http://schemas.microsoft.com/office/powerpoint/2010/main" val="72229897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432"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33" name="Rectangle"/>
          <p:cNvSpPr/>
          <p:nvPr/>
        </p:nvSpPr>
        <p:spPr>
          <a:xfrm>
            <a:off x="3250079" y="7235825"/>
            <a:ext cx="2449514" cy="144463"/>
          </a:xfrm>
          <a:prstGeom prst="rect">
            <a:avLst/>
          </a:prstGeom>
          <a:solidFill>
            <a:srgbClr val="0000FF"/>
          </a:solidFill>
          <a:ln w="12700">
            <a:miter lim="400000"/>
          </a:ln>
        </p:spPr>
        <p:txBody>
          <a:bodyPr lIns="45719" rIns="45719"/>
          <a:lstStyle/>
          <a:p>
            <a:endParaRPr/>
          </a:p>
        </p:txBody>
      </p:sp>
      <p:sp>
        <p:nvSpPr>
          <p:cNvPr id="434"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435" name="Machine learning"/>
          <p:cNvSpPr txBox="1"/>
          <p:nvPr/>
        </p:nvSpPr>
        <p:spPr>
          <a:xfrm>
            <a:off x="3948637" y="3228840"/>
            <a:ext cx="2173830" cy="36163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nSpc>
                <a:spcPct val="55000"/>
              </a:lnSpc>
              <a:spcBef>
                <a:spcPts val="1600"/>
              </a:spcBef>
              <a:defRPr sz="2800" b="1">
                <a:solidFill>
                  <a:srgbClr val="0000FF"/>
                </a:solidFill>
                <a:effectLst>
                  <a:outerShdw blurRad="38100" dist="38100" dir="2700000" rotWithShape="0">
                    <a:srgbClr val="C0C0C0"/>
                  </a:outerShdw>
                </a:effectLst>
                <a:latin typeface="Trebuchet MS"/>
                <a:ea typeface="Trebuchet MS"/>
                <a:cs typeface="Trebuchet MS"/>
                <a:sym typeface="Trebuchet MS"/>
              </a:defRPr>
            </a:lvl1pPr>
          </a:lstStyle>
          <a:p>
            <a:r>
              <a:rPr lang="hu-HU" dirty="0"/>
              <a:t>Gépi </a:t>
            </a:r>
            <a:r>
              <a:rPr lang="hu-HU" dirty="0">
                <a:effectLst/>
              </a:rPr>
              <a:t>tanulás</a:t>
            </a:r>
            <a:endParaRPr dirty="0">
              <a:effectLst/>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43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39" name="Rectangle"/>
          <p:cNvSpPr/>
          <p:nvPr/>
        </p:nvSpPr>
        <p:spPr>
          <a:xfrm>
            <a:off x="3245161" y="7235825"/>
            <a:ext cx="2449514" cy="144463"/>
          </a:xfrm>
          <a:prstGeom prst="rect">
            <a:avLst/>
          </a:prstGeom>
          <a:solidFill>
            <a:srgbClr val="0000FF"/>
          </a:solidFill>
          <a:ln w="12700">
            <a:miter lim="400000"/>
          </a:ln>
        </p:spPr>
        <p:txBody>
          <a:bodyPr lIns="45719" rIns="45719"/>
          <a:lstStyle/>
          <a:p>
            <a:endParaRPr/>
          </a:p>
        </p:txBody>
      </p:sp>
      <p:sp>
        <p:nvSpPr>
          <p:cNvPr id="44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441" name="Mesterséges neurális hálózat (NN)"/>
          <p:cNvSpPr txBox="1"/>
          <p:nvPr/>
        </p:nvSpPr>
        <p:spPr>
          <a:xfrm>
            <a:off x="2125664" y="1044274"/>
            <a:ext cx="5870447"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60000"/>
              </a:lnSpc>
              <a:spcBef>
                <a:spcPts val="1600"/>
              </a:spcBef>
              <a:defRPr sz="2800" b="1">
                <a:solidFill>
                  <a:srgbClr val="0000FF"/>
                </a:solidFill>
                <a:latin typeface="Trebuchet MS"/>
                <a:ea typeface="Trebuchet MS"/>
                <a:cs typeface="Trebuchet MS"/>
                <a:sym typeface="Trebuchet MS"/>
              </a:defRPr>
            </a:lvl1pPr>
          </a:lstStyle>
          <a:p>
            <a:pPr>
              <a:defRPr>
                <a:solidFill>
                  <a:srgbClr val="CC3300"/>
                </a:solidFill>
              </a:defRPr>
            </a:pPr>
            <a:r>
              <a:rPr dirty="0">
                <a:solidFill>
                  <a:srgbClr val="0000FF"/>
                </a:solidFill>
              </a:rPr>
              <a:t>Mesterséges neurális hálózat (NN)</a:t>
            </a:r>
          </a:p>
        </p:txBody>
      </p:sp>
      <p:grpSp>
        <p:nvGrpSpPr>
          <p:cNvPr id="445" name="Group"/>
          <p:cNvGrpSpPr/>
          <p:nvPr/>
        </p:nvGrpSpPr>
        <p:grpSpPr>
          <a:xfrm>
            <a:off x="691611" y="3151064"/>
            <a:ext cx="2232026" cy="1152526"/>
            <a:chOff x="0" y="0"/>
            <a:chExt cx="2232025" cy="1152525"/>
          </a:xfrm>
        </p:grpSpPr>
        <p:sp>
          <p:nvSpPr>
            <p:cNvPr id="442" name="Rectangle"/>
            <p:cNvSpPr/>
            <p:nvPr/>
          </p:nvSpPr>
          <p:spPr>
            <a:xfrm>
              <a:off x="-1" y="0"/>
              <a:ext cx="1370014" cy="1152525"/>
            </a:xfrm>
            <a:prstGeom prst="rect">
              <a:avLst/>
            </a:prstGeom>
            <a:solidFill>
              <a:schemeClr val="accent3">
                <a:lumOff val="44000"/>
              </a:schemeClr>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43" name="input"/>
            <p:cNvSpPr txBox="1"/>
            <p:nvPr/>
          </p:nvSpPr>
          <p:spPr>
            <a:xfrm>
              <a:off x="214312" y="344487"/>
              <a:ext cx="1009651" cy="574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100000"/>
                </a:lnSpc>
                <a:spcBef>
                  <a:spcPts val="1600"/>
                </a:spcBef>
                <a:defRPr sz="2800">
                  <a:latin typeface="Arial Unicode MS"/>
                  <a:ea typeface="Arial Unicode MS"/>
                  <a:cs typeface="Arial Unicode MS"/>
                  <a:sym typeface="Arial Unicode MS"/>
                </a:defRPr>
              </a:lvl1pPr>
            </a:lstStyle>
            <a:p>
              <a:r>
                <a:rPr dirty="0"/>
                <a:t>input</a:t>
              </a:r>
            </a:p>
          </p:txBody>
        </p:sp>
        <p:sp>
          <p:nvSpPr>
            <p:cNvPr id="444" name="Arrow"/>
            <p:cNvSpPr/>
            <p:nvPr/>
          </p:nvSpPr>
          <p:spPr>
            <a:xfrm>
              <a:off x="1512887" y="431800"/>
              <a:ext cx="719138" cy="360363"/>
            </a:xfrm>
            <a:prstGeom prst="rightArrow">
              <a:avLst>
                <a:gd name="adj1" fmla="val 50000"/>
                <a:gd name="adj2" fmla="val 49890"/>
              </a:avLst>
            </a:prstGeom>
            <a:solidFill>
              <a:srgbClr val="FFCC99"/>
            </a:solidFill>
            <a:ln w="730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grpSp>
      <p:grpSp>
        <p:nvGrpSpPr>
          <p:cNvPr id="449" name="Group"/>
          <p:cNvGrpSpPr/>
          <p:nvPr/>
        </p:nvGrpSpPr>
        <p:grpSpPr>
          <a:xfrm>
            <a:off x="6917587" y="3151064"/>
            <a:ext cx="2806709" cy="1448238"/>
            <a:chOff x="-1" y="0"/>
            <a:chExt cx="2806707" cy="1448237"/>
          </a:xfrm>
        </p:grpSpPr>
        <p:sp>
          <p:nvSpPr>
            <p:cNvPr id="446" name="Arrow"/>
            <p:cNvSpPr/>
            <p:nvPr/>
          </p:nvSpPr>
          <p:spPr>
            <a:xfrm>
              <a:off x="-1" y="452775"/>
              <a:ext cx="903559" cy="452777"/>
            </a:xfrm>
            <a:prstGeom prst="rightArrow">
              <a:avLst>
                <a:gd name="adj1" fmla="val 50000"/>
                <a:gd name="adj2" fmla="val 49890"/>
              </a:avLst>
            </a:prstGeom>
            <a:solidFill>
              <a:srgbClr val="FFCC99"/>
            </a:solidFill>
            <a:ln w="730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47" name="Rectangle"/>
            <p:cNvSpPr/>
            <p:nvPr/>
          </p:nvSpPr>
          <p:spPr>
            <a:xfrm>
              <a:off x="1087174" y="0"/>
              <a:ext cx="1719532" cy="1448237"/>
            </a:xfrm>
            <a:prstGeom prst="rect">
              <a:avLst/>
            </a:prstGeom>
            <a:solidFill>
              <a:schemeClr val="accent3">
                <a:lumOff val="44000"/>
              </a:schemeClr>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48" name="pontszám"/>
            <p:cNvSpPr txBox="1"/>
            <p:nvPr/>
          </p:nvSpPr>
          <p:spPr>
            <a:xfrm>
              <a:off x="1153404" y="225088"/>
              <a:ext cx="1629765" cy="66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914400">
                <a:lnSpc>
                  <a:spcPct val="150000"/>
                </a:lnSpc>
                <a:spcBef>
                  <a:spcPts val="1600"/>
                </a:spcBef>
                <a:defRPr sz="2800">
                  <a:solidFill>
                    <a:srgbClr val="FF0000"/>
                  </a:solidFill>
                  <a:latin typeface="Arial Unicode MS"/>
                  <a:ea typeface="Arial Unicode MS"/>
                  <a:cs typeface="Arial Unicode MS"/>
                  <a:sym typeface="Arial Unicode MS"/>
                </a:defRPr>
              </a:lvl1pPr>
            </a:lstStyle>
            <a:p>
              <a:r>
                <a:rPr dirty="0"/>
                <a:t>pontszám</a:t>
              </a:r>
            </a:p>
          </p:txBody>
        </p:sp>
      </p:grpSp>
      <p:pic>
        <p:nvPicPr>
          <p:cNvPr id="3" name="Picture 2"/>
          <p:cNvPicPr>
            <a:picLocks noChangeAspect="1"/>
          </p:cNvPicPr>
          <p:nvPr/>
        </p:nvPicPr>
        <p:blipFill>
          <a:blip r:embed="rId2"/>
          <a:stretch>
            <a:fillRect/>
          </a:stretch>
        </p:blipFill>
        <p:spPr>
          <a:xfrm>
            <a:off x="2941029" y="2661936"/>
            <a:ext cx="4032530" cy="2211095"/>
          </a:xfrm>
          <a:prstGeom prst="rect">
            <a:avLst/>
          </a:prstGeom>
        </p:spPr>
      </p:pic>
      <p:pic>
        <p:nvPicPr>
          <p:cNvPr id="450" name="image21.png" descr="image21.png"/>
          <p:cNvPicPr>
            <a:picLocks noChangeAspect="1"/>
          </p:cNvPicPr>
          <p:nvPr/>
        </p:nvPicPr>
        <p:blipFill>
          <a:blip r:embed="rId3">
            <a:extLst/>
          </a:blip>
          <a:stretch>
            <a:fillRect/>
          </a:stretch>
        </p:blipFill>
        <p:spPr>
          <a:xfrm>
            <a:off x="3181123" y="2360225"/>
            <a:ext cx="3706814" cy="277495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45"/>
                                        </p:tgtEl>
                                        <p:attrNameLst>
                                          <p:attrName>style.visibility</p:attrName>
                                        </p:attrNameLst>
                                      </p:cBhvr>
                                      <p:to>
                                        <p:strVal val="visible"/>
                                      </p:to>
                                    </p:set>
                                    <p:anim calcmode="lin" valueType="num">
                                      <p:cBhvr>
                                        <p:cTn id="7" dur="1000" fill="hold"/>
                                        <p:tgtEl>
                                          <p:spTgt spid="445"/>
                                        </p:tgtEl>
                                        <p:attrNameLst>
                                          <p:attrName>ppt_x</p:attrName>
                                        </p:attrNameLst>
                                      </p:cBhvr>
                                      <p:tavLst>
                                        <p:tav tm="0">
                                          <p:val>
                                            <p:strVal val="0-#ppt_w/2"/>
                                          </p:val>
                                        </p:tav>
                                        <p:tav tm="100000">
                                          <p:val>
                                            <p:strVal val="#ppt_x"/>
                                          </p:val>
                                        </p:tav>
                                      </p:tavLst>
                                    </p:anim>
                                    <p:anim calcmode="lin" valueType="num">
                                      <p:cBhvr>
                                        <p:cTn id="8" dur="1000" fill="hold"/>
                                        <p:tgtEl>
                                          <p:spTgt spid="4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449"/>
                                        </p:tgtEl>
                                        <p:attrNameLst>
                                          <p:attrName>style.visibility</p:attrName>
                                        </p:attrNameLst>
                                      </p:cBhvr>
                                      <p:to>
                                        <p:strVal val="visible"/>
                                      </p:to>
                                    </p:set>
                                    <p:anim calcmode="lin" valueType="num">
                                      <p:cBhvr>
                                        <p:cTn id="13" dur="1000" fill="hold"/>
                                        <p:tgtEl>
                                          <p:spTgt spid="449"/>
                                        </p:tgtEl>
                                        <p:attrNameLst>
                                          <p:attrName>ppt_x</p:attrName>
                                        </p:attrNameLst>
                                      </p:cBhvr>
                                      <p:tavLst>
                                        <p:tav tm="0">
                                          <p:val>
                                            <p:strVal val="1+#ppt_w/2"/>
                                          </p:val>
                                        </p:tav>
                                        <p:tav tm="100000">
                                          <p:val>
                                            <p:strVal val="#ppt_x"/>
                                          </p:val>
                                        </p:tav>
                                      </p:tavLst>
                                    </p:anim>
                                    <p:anim calcmode="lin" valueType="num">
                                      <p:cBhvr>
                                        <p:cTn id="14" dur="1000" fill="hold"/>
                                        <p:tgtEl>
                                          <p:spTgt spid="4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fill="hold" grpId="3" nodeType="clickEffect">
                                  <p:stCondLst>
                                    <p:cond delay="0"/>
                                  </p:stCondLst>
                                  <p:iterate>
                                    <p:tmAbs val="0"/>
                                  </p:iterate>
                                  <p:childTnLst>
                                    <p:set>
                                      <p:cBhvr>
                                        <p:cTn id="24" fill="hold"/>
                                        <p:tgtEl>
                                          <p:spTgt spid="450"/>
                                        </p:tgtEl>
                                        <p:attrNameLst>
                                          <p:attrName>style.visibility</p:attrName>
                                        </p:attrNameLst>
                                      </p:cBhvr>
                                      <p:to>
                                        <p:strVal val="visible"/>
                                      </p:to>
                                    </p:set>
                                    <p:animEffect transition="in" filter="dissolve">
                                      <p:cBhvr>
                                        <p:cTn id="25" dur="500"/>
                                        <p:tgtEl>
                                          <p:spTgt spid="450"/>
                                        </p:tgtEl>
                                      </p:cBhvr>
                                    </p:animEffect>
                                  </p:childTnLst>
                                </p:cTn>
                              </p:par>
                              <p:par>
                                <p:cTn id="26" presetID="9" presetClass="exit" presetSubtype="0" fill="hold" nodeType="withEffect">
                                  <p:stCondLst>
                                    <p:cond delay="0"/>
                                  </p:stCondLst>
                                  <p:childTnLst>
                                    <p:animEffect transition="out" filter="dissolv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1" animBg="1" advAuto="0"/>
      <p:bldP spid="449" grpId="2" animBg="1" advAuto="0"/>
      <p:bldP spid="450" grpId="3"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
        <p:nvSpPr>
          <p:cNvPr id="453"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54"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455" name="ENZIMOLÓGIAI INTÉZET"/>
          <p:cNvSpPr txBox="1"/>
          <p:nvPr/>
        </p:nvSpPr>
        <p:spPr>
          <a:xfrm>
            <a:off x="3005067" y="7375949"/>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grpSp>
        <p:nvGrpSpPr>
          <p:cNvPr id="463" name="Group"/>
          <p:cNvGrpSpPr/>
          <p:nvPr/>
        </p:nvGrpSpPr>
        <p:grpSpPr>
          <a:xfrm>
            <a:off x="2371725" y="4732888"/>
            <a:ext cx="3665538" cy="2095501"/>
            <a:chOff x="0" y="0"/>
            <a:chExt cx="3665537" cy="2095500"/>
          </a:xfrm>
        </p:grpSpPr>
        <p:pic>
          <p:nvPicPr>
            <p:cNvPr id="456" name="report" descr="report"/>
            <p:cNvPicPr>
              <a:picLocks noChangeAspect="1"/>
            </p:cNvPicPr>
            <p:nvPr/>
          </p:nvPicPr>
          <p:blipFill>
            <a:blip r:embed="rId2">
              <a:extLst/>
            </a:blip>
            <a:stretch>
              <a:fillRect/>
            </a:stretch>
          </p:blipFill>
          <p:spPr>
            <a:xfrm>
              <a:off x="0" y="0"/>
              <a:ext cx="3665538" cy="2095500"/>
            </a:xfrm>
            <a:prstGeom prst="rect">
              <a:avLst/>
            </a:prstGeom>
            <a:ln w="12700" cap="flat">
              <a:noFill/>
              <a:miter lim="400000"/>
            </a:ln>
            <a:effectLst/>
          </p:spPr>
        </p:pic>
        <p:sp>
          <p:nvSpPr>
            <p:cNvPr id="457" name="Square"/>
            <p:cNvSpPr/>
            <p:nvPr/>
          </p:nvSpPr>
          <p:spPr>
            <a:xfrm>
              <a:off x="712787" y="71437"/>
              <a:ext cx="144463" cy="144463"/>
            </a:xfrm>
            <a:prstGeom prst="rect">
              <a:avLst/>
            </a:prstGeom>
            <a:solidFill>
              <a:srgbClr val="00B8FF"/>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58" name="Square"/>
            <p:cNvSpPr/>
            <p:nvPr/>
          </p:nvSpPr>
          <p:spPr>
            <a:xfrm>
              <a:off x="712787" y="403225"/>
              <a:ext cx="144463" cy="14446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59" name="Square"/>
            <p:cNvSpPr/>
            <p:nvPr/>
          </p:nvSpPr>
          <p:spPr>
            <a:xfrm>
              <a:off x="693737" y="715962"/>
              <a:ext cx="144463" cy="14446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60" name="Square"/>
            <p:cNvSpPr/>
            <p:nvPr/>
          </p:nvSpPr>
          <p:spPr>
            <a:xfrm>
              <a:off x="696912" y="1014412"/>
              <a:ext cx="144463" cy="144463"/>
            </a:xfrm>
            <a:prstGeom prst="rect">
              <a:avLst/>
            </a:prstGeom>
            <a:solidFill>
              <a:srgbClr val="00B8FF"/>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61" name="Square"/>
            <p:cNvSpPr/>
            <p:nvPr/>
          </p:nvSpPr>
          <p:spPr>
            <a:xfrm>
              <a:off x="693737" y="1338262"/>
              <a:ext cx="144463" cy="14446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62" name="Square"/>
            <p:cNvSpPr/>
            <p:nvPr/>
          </p:nvSpPr>
          <p:spPr>
            <a:xfrm>
              <a:off x="693737" y="1590675"/>
              <a:ext cx="144463" cy="144463"/>
            </a:xfrm>
            <a:prstGeom prst="rect">
              <a:avLst/>
            </a:prstGeom>
            <a:solidFill>
              <a:srgbClr val="00B8FF"/>
            </a:solid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grpSp>
      <p:sp>
        <p:nvSpPr>
          <p:cNvPr id="464" name="Rectangle"/>
          <p:cNvSpPr/>
          <p:nvPr/>
        </p:nvSpPr>
        <p:spPr>
          <a:xfrm>
            <a:off x="5972175" y="4740825"/>
            <a:ext cx="2447925" cy="1439864"/>
          </a:xfrm>
          <a:prstGeom prst="rect">
            <a:avLst/>
          </a:prstGeom>
          <a:solidFill>
            <a:schemeClr val="accent3">
              <a:lumOff val="44000"/>
            </a:schemeClr>
          </a:solidFill>
          <a:ln w="12700">
            <a:miter lim="400000"/>
          </a:ln>
        </p:spPr>
        <p:txBody>
          <a:bodyPr lIns="45719" rIns="45719" anchor="ctr"/>
          <a:lstStyle/>
          <a:p>
            <a:pPr algn="ctr" defTabSz="914400">
              <a:lnSpc>
                <a:spcPct val="100000"/>
              </a:lnSpc>
              <a:defRPr>
                <a:solidFill>
                  <a:schemeClr val="accent3">
                    <a:lumOff val="44000"/>
                  </a:schemeClr>
                </a:solidFill>
                <a:latin typeface="+mj-lt"/>
                <a:ea typeface="+mj-ea"/>
                <a:cs typeface="+mj-cs"/>
                <a:sym typeface="Times New Roman"/>
              </a:defRPr>
            </a:pPr>
            <a:endParaRPr/>
          </a:p>
        </p:txBody>
      </p:sp>
      <p:pic>
        <p:nvPicPr>
          <p:cNvPr id="465" name="IMG00001" descr="IMG00001"/>
          <p:cNvPicPr>
            <a:picLocks noChangeAspect="1"/>
          </p:cNvPicPr>
          <p:nvPr/>
        </p:nvPicPr>
        <p:blipFill>
          <a:blip r:embed="rId3">
            <a:extLst/>
          </a:blip>
          <a:stretch>
            <a:fillRect/>
          </a:stretch>
        </p:blipFill>
        <p:spPr>
          <a:xfrm>
            <a:off x="1651000" y="1932538"/>
            <a:ext cx="5648325" cy="2609851"/>
          </a:xfrm>
          <a:prstGeom prst="rect">
            <a:avLst/>
          </a:prstGeom>
          <a:ln w="12700">
            <a:miter lim="400000"/>
          </a:ln>
        </p:spPr>
      </p:pic>
      <p:sp>
        <p:nvSpPr>
          <p:cNvPr id="466" name="Alapegység: egy neuron"/>
          <p:cNvSpPr txBox="1"/>
          <p:nvPr/>
        </p:nvSpPr>
        <p:spPr>
          <a:xfrm>
            <a:off x="3391662" y="1647278"/>
            <a:ext cx="3505264"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lnSpc>
                <a:spcPct val="100000"/>
              </a:lnSpc>
              <a:spcBef>
                <a:spcPts val="1400"/>
              </a:spcBef>
              <a:defRPr sz="2400" b="1">
                <a:solidFill>
                  <a:srgbClr val="FF0000"/>
                </a:solidFill>
                <a:latin typeface="Trebuchet MS"/>
                <a:ea typeface="Trebuchet MS"/>
                <a:cs typeface="Trebuchet MS"/>
                <a:sym typeface="Trebuchet MS"/>
              </a:defRPr>
            </a:lvl1pPr>
          </a:lstStyle>
          <a:p>
            <a:r>
              <a:t>Alapegység: egy neuron</a:t>
            </a:r>
          </a:p>
        </p:txBody>
      </p:sp>
      <p:pic>
        <p:nvPicPr>
          <p:cNvPr id="467" name="2" descr="2"/>
          <p:cNvPicPr>
            <a:picLocks noChangeAspect="1"/>
          </p:cNvPicPr>
          <p:nvPr/>
        </p:nvPicPr>
        <p:blipFill>
          <a:blip r:embed="rId4">
            <a:extLst/>
          </a:blip>
          <a:stretch>
            <a:fillRect/>
          </a:stretch>
        </p:blipFill>
        <p:spPr>
          <a:xfrm>
            <a:off x="6756400" y="2148438"/>
            <a:ext cx="1663700" cy="688976"/>
          </a:xfrm>
          <a:prstGeom prst="rect">
            <a:avLst/>
          </a:prstGeom>
          <a:ln w="12700">
            <a:miter lim="400000"/>
          </a:ln>
        </p:spPr>
      </p:pic>
      <p:pic>
        <p:nvPicPr>
          <p:cNvPr id="468" name="image22.png" descr="image22.png"/>
          <p:cNvPicPr>
            <a:picLocks noChangeAspect="1"/>
          </p:cNvPicPr>
          <p:nvPr/>
        </p:nvPicPr>
        <p:blipFill>
          <a:blip r:embed="rId5">
            <a:extLst/>
          </a:blip>
          <a:srcRect r="45608"/>
          <a:stretch>
            <a:fillRect/>
          </a:stretch>
        </p:blipFill>
        <p:spPr>
          <a:xfrm>
            <a:off x="4243387" y="6180688"/>
            <a:ext cx="4165601" cy="647701"/>
          </a:xfrm>
          <a:prstGeom prst="rect">
            <a:avLst/>
          </a:prstGeom>
          <a:ln w="12700">
            <a:miter lim="400000"/>
          </a:ln>
        </p:spPr>
      </p:pic>
      <p:grpSp>
        <p:nvGrpSpPr>
          <p:cNvPr id="474" name="Group"/>
          <p:cNvGrpSpPr/>
          <p:nvPr/>
        </p:nvGrpSpPr>
        <p:grpSpPr>
          <a:xfrm>
            <a:off x="4748212" y="3515275"/>
            <a:ext cx="2647951" cy="1754454"/>
            <a:chOff x="0" y="0"/>
            <a:chExt cx="2647949" cy="1754452"/>
          </a:xfrm>
        </p:grpSpPr>
        <p:grpSp>
          <p:nvGrpSpPr>
            <p:cNvPr id="472" name="Group"/>
            <p:cNvGrpSpPr/>
            <p:nvPr/>
          </p:nvGrpSpPr>
          <p:grpSpPr>
            <a:xfrm>
              <a:off x="0" y="0"/>
              <a:ext cx="431840" cy="1754454"/>
              <a:chOff x="0" y="0"/>
              <a:chExt cx="431839" cy="1754453"/>
            </a:xfrm>
          </p:grpSpPr>
          <p:sp>
            <p:nvSpPr>
              <p:cNvPr id="469" name="Shape"/>
              <p:cNvSpPr/>
              <p:nvPr/>
            </p:nvSpPr>
            <p:spPr>
              <a:xfrm>
                <a:off x="0" y="0"/>
                <a:ext cx="431840" cy="1754454"/>
              </a:xfrm>
              <a:custGeom>
                <a:avLst/>
                <a:gdLst/>
                <a:ahLst/>
                <a:cxnLst>
                  <a:cxn ang="0">
                    <a:pos x="wd2" y="hd2"/>
                  </a:cxn>
                  <a:cxn ang="5400000">
                    <a:pos x="wd2" y="hd2"/>
                  </a:cxn>
                  <a:cxn ang="10800000">
                    <a:pos x="wd2" y="hd2"/>
                  </a:cxn>
                  <a:cxn ang="16200000">
                    <a:pos x="wd2" y="hd2"/>
                  </a:cxn>
                </a:cxnLst>
                <a:rect l="0" t="0" r="r" b="b"/>
                <a:pathLst>
                  <a:path w="20213" h="21600" extrusionOk="0">
                    <a:moveTo>
                      <a:pt x="0" y="17883"/>
                    </a:moveTo>
                    <a:lnTo>
                      <a:pt x="7357" y="13039"/>
                    </a:lnTo>
                    <a:lnTo>
                      <a:pt x="7357" y="15867"/>
                    </a:lnTo>
                    <a:lnTo>
                      <a:pt x="7357" y="15867"/>
                    </a:lnTo>
                    <a:cubicBezTo>
                      <a:pt x="13903" y="14827"/>
                      <a:pt x="18651" y="12480"/>
                      <a:pt x="19893" y="9668"/>
                    </a:cubicBezTo>
                    <a:cubicBezTo>
                      <a:pt x="21600" y="13530"/>
                      <a:pt x="16349" y="17344"/>
                      <a:pt x="7357" y="18772"/>
                    </a:cubicBezTo>
                    <a:lnTo>
                      <a:pt x="7357" y="21600"/>
                    </a:lnTo>
                    <a:close/>
                    <a:moveTo>
                      <a:pt x="20212" y="11120"/>
                    </a:moveTo>
                    <a:cubicBezTo>
                      <a:pt x="20212" y="6583"/>
                      <a:pt x="11163" y="2905"/>
                      <a:pt x="0" y="2905"/>
                    </a:cubicBezTo>
                    <a:lnTo>
                      <a:pt x="0" y="0"/>
                    </a:lnTo>
                    <a:cubicBezTo>
                      <a:pt x="11163" y="0"/>
                      <a:pt x="20212" y="3678"/>
                      <a:pt x="20212" y="8215"/>
                    </a:cubicBezTo>
                    <a:close/>
                  </a:path>
                </a:pathLst>
              </a:custGeom>
              <a:solidFill>
                <a:srgbClr val="FF0000"/>
              </a:solidFill>
              <a:ln w="12700" cap="flat">
                <a:noFill/>
                <a:miter lim="400000"/>
              </a:ln>
              <a:effectLst/>
            </p:spPr>
            <p:txBody>
              <a:bodyPr wrap="square" lIns="45719" tIns="45719" rIns="45719" bIns="45719" numCol="1" anchor="ctr">
                <a:noAutofit/>
              </a:bodyPr>
              <a:lstStyle/>
              <a:p>
                <a:pPr algn="ctr" defTabSz="914400">
                  <a:lnSpc>
                    <a:spcPct val="100000"/>
                  </a:lnSpc>
                  <a:defRPr>
                    <a:solidFill>
                      <a:srgbClr val="FF0000"/>
                    </a:solidFill>
                    <a:latin typeface="+mj-lt"/>
                    <a:ea typeface="+mj-ea"/>
                    <a:cs typeface="+mj-cs"/>
                    <a:sym typeface="Times New Roman"/>
                  </a:defRPr>
                </a:pPr>
                <a:endParaRPr/>
              </a:p>
            </p:txBody>
          </p:sp>
          <p:sp>
            <p:nvSpPr>
              <p:cNvPr id="470" name="Shape"/>
              <p:cNvSpPr/>
              <p:nvPr/>
            </p:nvSpPr>
            <p:spPr>
              <a:xfrm>
                <a:off x="0" y="0"/>
                <a:ext cx="431800" cy="9032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2787"/>
                      <a:pt x="11929" y="5642"/>
                      <a:pt x="0" y="5642"/>
                    </a:cubicBezTo>
                    <a:lnTo>
                      <a:pt x="0" y="0"/>
                    </a:lnTo>
                    <a:cubicBezTo>
                      <a:pt x="11929" y="0"/>
                      <a:pt x="21600" y="7144"/>
                      <a:pt x="21600" y="15958"/>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defTabSz="914400">
                  <a:lnSpc>
                    <a:spcPct val="100000"/>
                  </a:lnSpc>
                  <a:defRPr>
                    <a:solidFill>
                      <a:srgbClr val="FF0000"/>
                    </a:solidFill>
                    <a:latin typeface="+mj-lt"/>
                    <a:ea typeface="+mj-ea"/>
                    <a:cs typeface="+mj-cs"/>
                    <a:sym typeface="Times New Roman"/>
                  </a:defRPr>
                </a:pPr>
                <a:endParaRPr/>
              </a:p>
            </p:txBody>
          </p:sp>
          <p:sp>
            <p:nvSpPr>
              <p:cNvPr id="471" name="Line"/>
              <p:cNvSpPr/>
              <p:nvPr/>
            </p:nvSpPr>
            <p:spPr>
              <a:xfrm>
                <a:off x="0" y="0"/>
                <a:ext cx="431800" cy="1754454"/>
              </a:xfrm>
              <a:custGeom>
                <a:avLst/>
                <a:gdLst/>
                <a:ahLst/>
                <a:cxnLst>
                  <a:cxn ang="0">
                    <a:pos x="wd2" y="hd2"/>
                  </a:cxn>
                  <a:cxn ang="5400000">
                    <a:pos x="wd2" y="hd2"/>
                  </a:cxn>
                  <a:cxn ang="10800000">
                    <a:pos x="wd2" y="hd2"/>
                  </a:cxn>
                  <a:cxn ang="16200000">
                    <a:pos x="wd2" y="hd2"/>
                  </a:cxn>
                </a:cxnLst>
                <a:rect l="0" t="0" r="r" b="b"/>
                <a:pathLst>
                  <a:path w="21600" h="21600" extrusionOk="0">
                    <a:moveTo>
                      <a:pt x="21600" y="11120"/>
                    </a:moveTo>
                    <a:cubicBezTo>
                      <a:pt x="21600" y="6583"/>
                      <a:pt x="11929" y="2905"/>
                      <a:pt x="0" y="2905"/>
                    </a:cubicBezTo>
                    <a:lnTo>
                      <a:pt x="0" y="0"/>
                    </a:lnTo>
                    <a:cubicBezTo>
                      <a:pt x="11929" y="0"/>
                      <a:pt x="21600" y="3678"/>
                      <a:pt x="21600" y="8215"/>
                    </a:cubicBezTo>
                    <a:lnTo>
                      <a:pt x="21600" y="11120"/>
                    </a:lnTo>
                    <a:cubicBezTo>
                      <a:pt x="21600" y="14503"/>
                      <a:pt x="16147" y="17541"/>
                      <a:pt x="7862" y="18772"/>
                    </a:cubicBezTo>
                    <a:lnTo>
                      <a:pt x="7862" y="21600"/>
                    </a:lnTo>
                    <a:lnTo>
                      <a:pt x="0" y="17883"/>
                    </a:lnTo>
                    <a:lnTo>
                      <a:pt x="7862" y="13039"/>
                    </a:lnTo>
                    <a:lnTo>
                      <a:pt x="7862" y="15867"/>
                    </a:lnTo>
                    <a:lnTo>
                      <a:pt x="7862" y="15867"/>
                    </a:lnTo>
                    <a:cubicBezTo>
                      <a:pt x="14858" y="14827"/>
                      <a:pt x="19932" y="12480"/>
                      <a:pt x="21260" y="9668"/>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rgbClr val="FF0000"/>
                    </a:solidFill>
                    <a:latin typeface="+mj-lt"/>
                    <a:ea typeface="+mj-ea"/>
                    <a:cs typeface="+mj-cs"/>
                    <a:sym typeface="Times New Roman"/>
                  </a:defRPr>
                </a:pPr>
                <a:endParaRPr/>
              </a:p>
            </p:txBody>
          </p:sp>
        </p:grpSp>
        <p:sp>
          <p:nvSpPr>
            <p:cNvPr id="473" name="Hidden layer"/>
            <p:cNvSpPr txBox="1"/>
            <p:nvPr/>
          </p:nvSpPr>
          <p:spPr>
            <a:xfrm>
              <a:off x="215900" y="504825"/>
              <a:ext cx="2432050" cy="37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defTabSz="914400">
                <a:lnSpc>
                  <a:spcPct val="100000"/>
                </a:lnSpc>
                <a:spcBef>
                  <a:spcPts val="1400"/>
                </a:spcBef>
                <a:defRPr sz="2400" b="1">
                  <a:solidFill>
                    <a:srgbClr val="FF0000"/>
                  </a:solidFill>
                  <a:latin typeface="Trebuchet MS"/>
                  <a:ea typeface="Trebuchet MS"/>
                  <a:cs typeface="Trebuchet MS"/>
                  <a:sym typeface="Trebuchet MS"/>
                </a:defRPr>
              </a:lvl1pPr>
            </a:lstStyle>
            <a:p>
              <a:r>
                <a:t>Hidden layer</a:t>
              </a:r>
            </a:p>
          </p:txBody>
        </p:sp>
      </p:grpSp>
      <p:grpSp>
        <p:nvGrpSpPr>
          <p:cNvPr id="480" name="Group"/>
          <p:cNvGrpSpPr/>
          <p:nvPr/>
        </p:nvGrpSpPr>
        <p:grpSpPr>
          <a:xfrm>
            <a:off x="3224064" y="4351070"/>
            <a:ext cx="1272293" cy="2485822"/>
            <a:chOff x="652884" y="-550564"/>
            <a:chExt cx="1272291" cy="2485821"/>
          </a:xfrm>
        </p:grpSpPr>
        <p:grpSp>
          <p:nvGrpSpPr>
            <p:cNvPr id="478" name="Group"/>
            <p:cNvGrpSpPr/>
            <p:nvPr/>
          </p:nvGrpSpPr>
          <p:grpSpPr>
            <a:xfrm>
              <a:off x="724303" y="1501774"/>
              <a:ext cx="1129456" cy="433483"/>
              <a:chOff x="0" y="0"/>
              <a:chExt cx="1129455" cy="433481"/>
            </a:xfrm>
          </p:grpSpPr>
          <p:sp>
            <p:nvSpPr>
              <p:cNvPr id="475" name="Shape"/>
              <p:cNvSpPr/>
              <p:nvPr/>
            </p:nvSpPr>
            <p:spPr>
              <a:xfrm flipH="1">
                <a:off x="0" y="0"/>
                <a:ext cx="1129456" cy="433482"/>
              </a:xfrm>
              <a:custGeom>
                <a:avLst/>
                <a:gdLst/>
                <a:ahLst/>
                <a:cxnLst>
                  <a:cxn ang="0">
                    <a:pos x="wd2" y="hd2"/>
                  </a:cxn>
                  <a:cxn ang="5400000">
                    <a:pos x="wd2" y="hd2"/>
                  </a:cxn>
                  <a:cxn ang="10800000">
                    <a:pos x="wd2" y="hd2"/>
                  </a:cxn>
                  <a:cxn ang="16200000">
                    <a:pos x="wd2" y="hd2"/>
                  </a:cxn>
                </a:cxnLst>
                <a:rect l="0" t="0" r="r" b="b"/>
                <a:pathLst>
                  <a:path w="21600" h="19454" extrusionOk="0">
                    <a:moveTo>
                      <a:pt x="17633" y="0"/>
                    </a:moveTo>
                    <a:lnTo>
                      <a:pt x="21600" y="6483"/>
                    </a:lnTo>
                    <a:lnTo>
                      <a:pt x="19396" y="6483"/>
                    </a:lnTo>
                    <a:cubicBezTo>
                      <a:pt x="18026" y="16254"/>
                      <a:pt x="13858" y="21600"/>
                      <a:pt x="9919" y="18639"/>
                    </a:cubicBezTo>
                    <a:lnTo>
                      <a:pt x="9919" y="18639"/>
                    </a:lnTo>
                    <a:cubicBezTo>
                      <a:pt x="12282" y="16863"/>
                      <a:pt x="14166" y="12345"/>
                      <a:pt x="14988" y="6483"/>
                    </a:cubicBezTo>
                    <a:lnTo>
                      <a:pt x="12784" y="6483"/>
                    </a:lnTo>
                    <a:close/>
                    <a:moveTo>
                      <a:pt x="7714" y="19450"/>
                    </a:moveTo>
                    <a:cubicBezTo>
                      <a:pt x="3454" y="19450"/>
                      <a:pt x="0" y="10742"/>
                      <a:pt x="0" y="0"/>
                    </a:cubicBezTo>
                    <a:lnTo>
                      <a:pt x="4408" y="0"/>
                    </a:lnTo>
                    <a:cubicBezTo>
                      <a:pt x="4408" y="10742"/>
                      <a:pt x="7862" y="19450"/>
                      <a:pt x="12123" y="19450"/>
                    </a:cubicBezTo>
                    <a:close/>
                  </a:path>
                </a:pathLst>
              </a:custGeom>
              <a:solidFill>
                <a:srgbClr val="00B8FF"/>
              </a:solidFill>
              <a:ln w="12700" cap="flat">
                <a:noFill/>
                <a:miter lim="4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76" name="Shape"/>
              <p:cNvSpPr/>
              <p:nvPr/>
            </p:nvSpPr>
            <p:spPr>
              <a:xfrm flipH="1">
                <a:off x="495566" y="0"/>
                <a:ext cx="633890" cy="433388"/>
              </a:xfrm>
              <a:custGeom>
                <a:avLst/>
                <a:gdLst/>
                <a:ahLst/>
                <a:cxnLst>
                  <a:cxn ang="0">
                    <a:pos x="wd2" y="hd2"/>
                  </a:cxn>
                  <a:cxn ang="5400000">
                    <a:pos x="wd2" y="hd2"/>
                  </a:cxn>
                  <a:cxn ang="10800000">
                    <a:pos x="wd2" y="hd2"/>
                  </a:cxn>
                  <a:cxn ang="16200000">
                    <a:pos x="wd2" y="hd2"/>
                  </a:cxn>
                </a:cxnLst>
                <a:rect l="0" t="0" r="r" b="b"/>
                <a:pathLst>
                  <a:path w="21600" h="21600" extrusionOk="0">
                    <a:moveTo>
                      <a:pt x="13745" y="21600"/>
                    </a:moveTo>
                    <a:cubicBezTo>
                      <a:pt x="6154" y="21600"/>
                      <a:pt x="0" y="11929"/>
                      <a:pt x="0" y="0"/>
                    </a:cubicBezTo>
                    <a:lnTo>
                      <a:pt x="7855" y="0"/>
                    </a:lnTo>
                    <a:cubicBezTo>
                      <a:pt x="7855" y="11929"/>
                      <a:pt x="14009"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477" name="Line"/>
              <p:cNvSpPr/>
              <p:nvPr/>
            </p:nvSpPr>
            <p:spPr>
              <a:xfrm flipH="1">
                <a:off x="0" y="0"/>
                <a:ext cx="1129456" cy="433388"/>
              </a:xfrm>
              <a:custGeom>
                <a:avLst/>
                <a:gdLst/>
                <a:ahLst/>
                <a:cxnLst>
                  <a:cxn ang="0">
                    <a:pos x="wd2" y="hd2"/>
                  </a:cxn>
                  <a:cxn ang="5400000">
                    <a:pos x="wd2" y="hd2"/>
                  </a:cxn>
                  <a:cxn ang="10800000">
                    <a:pos x="wd2" y="hd2"/>
                  </a:cxn>
                  <a:cxn ang="16200000">
                    <a:pos x="wd2" y="hd2"/>
                  </a:cxn>
                </a:cxnLst>
                <a:rect l="0" t="0" r="r" b="b"/>
                <a:pathLst>
                  <a:path w="21600" h="21600" extrusionOk="0">
                    <a:moveTo>
                      <a:pt x="9919" y="20700"/>
                    </a:moveTo>
                    <a:lnTo>
                      <a:pt x="9919" y="20700"/>
                    </a:lnTo>
                    <a:cubicBezTo>
                      <a:pt x="12282" y="18727"/>
                      <a:pt x="14166" y="13710"/>
                      <a:pt x="14988" y="7200"/>
                    </a:cubicBezTo>
                    <a:lnTo>
                      <a:pt x="12784" y="7200"/>
                    </a:lnTo>
                    <a:lnTo>
                      <a:pt x="17633" y="0"/>
                    </a:lnTo>
                    <a:lnTo>
                      <a:pt x="21600" y="7200"/>
                    </a:lnTo>
                    <a:lnTo>
                      <a:pt x="19396" y="7200"/>
                    </a:lnTo>
                    <a:cubicBezTo>
                      <a:pt x="18306" y="15830"/>
                      <a:pt x="15392" y="21600"/>
                      <a:pt x="12123" y="21600"/>
                    </a:cubicBezTo>
                    <a:lnTo>
                      <a:pt x="7714" y="21600"/>
                    </a:lnTo>
                    <a:cubicBezTo>
                      <a:pt x="3454" y="21600"/>
                      <a:pt x="0" y="11929"/>
                      <a:pt x="0" y="0"/>
                    </a:cubicBezTo>
                    <a:lnTo>
                      <a:pt x="4408" y="0"/>
                    </a:lnTo>
                    <a:cubicBezTo>
                      <a:pt x="4408" y="11929"/>
                      <a:pt x="7862" y="21600"/>
                      <a:pt x="12123" y="2160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grpSp>
        <p:sp>
          <p:nvSpPr>
            <p:cNvPr id="479" name="tanítás"/>
            <p:cNvSpPr txBox="1"/>
            <p:nvPr/>
          </p:nvSpPr>
          <p:spPr>
            <a:xfrm>
              <a:off x="652884" y="-550565"/>
              <a:ext cx="1272293" cy="510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defTabSz="914400">
                <a:lnSpc>
                  <a:spcPct val="100000"/>
                </a:lnSpc>
                <a:defRPr sz="2400">
                  <a:solidFill>
                    <a:srgbClr val="0433FF"/>
                  </a:solidFill>
                  <a:latin typeface="Arial Black"/>
                  <a:ea typeface="Arial Black"/>
                  <a:cs typeface="Arial Black"/>
                  <a:sym typeface="Arial Black"/>
                </a:defRPr>
              </a:lvl1pPr>
            </a:lstStyle>
            <a:p>
              <a:r>
                <a:t>tanítás</a:t>
              </a:r>
            </a:p>
          </p:txBody>
        </p:sp>
      </p:grpSp>
      <p:sp>
        <p:nvSpPr>
          <p:cNvPr id="481" name="globuláris"/>
          <p:cNvSpPr txBox="1"/>
          <p:nvPr/>
        </p:nvSpPr>
        <p:spPr>
          <a:xfrm>
            <a:off x="5827712" y="5099600"/>
            <a:ext cx="1800226"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914400">
              <a:lnSpc>
                <a:spcPct val="100000"/>
              </a:lnSpc>
              <a:spcBef>
                <a:spcPts val="1200"/>
              </a:spcBef>
              <a:defRPr sz="2000">
                <a:solidFill>
                  <a:srgbClr val="FF0000"/>
                </a:solidFill>
                <a:latin typeface="Arial Black"/>
                <a:ea typeface="Arial Black"/>
                <a:cs typeface="Arial Black"/>
                <a:sym typeface="Arial Black"/>
              </a:defRPr>
            </a:lvl1pPr>
          </a:lstStyle>
          <a:p>
            <a:r>
              <a:t>globuláris</a:t>
            </a:r>
          </a:p>
        </p:txBody>
      </p:sp>
      <p:sp>
        <p:nvSpPr>
          <p:cNvPr id="482" name="rendezetlen"/>
          <p:cNvSpPr txBox="1"/>
          <p:nvPr/>
        </p:nvSpPr>
        <p:spPr>
          <a:xfrm>
            <a:off x="5827712" y="5525050"/>
            <a:ext cx="1800226"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914400">
              <a:lnSpc>
                <a:spcPct val="100000"/>
              </a:lnSpc>
              <a:spcBef>
                <a:spcPts val="1200"/>
              </a:spcBef>
              <a:defRPr sz="2000">
                <a:solidFill>
                  <a:srgbClr val="0433FF"/>
                </a:solidFill>
                <a:latin typeface="Arial Black"/>
                <a:ea typeface="Arial Black"/>
                <a:cs typeface="Arial Black"/>
                <a:sym typeface="Arial Black"/>
              </a:defRPr>
            </a:lvl1pPr>
          </a:lstStyle>
          <a:p>
            <a:r>
              <a:t>rendezetlen</a:t>
            </a:r>
          </a:p>
        </p:txBody>
      </p:sp>
      <p:sp>
        <p:nvSpPr>
          <p:cNvPr id="483" name="Mesterséges neurális hálózat (NN)"/>
          <p:cNvSpPr txBox="1"/>
          <p:nvPr/>
        </p:nvSpPr>
        <p:spPr>
          <a:xfrm>
            <a:off x="2209070" y="845054"/>
            <a:ext cx="5870447"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60000"/>
              </a:lnSpc>
              <a:spcBef>
                <a:spcPts val="1600"/>
              </a:spcBef>
              <a:defRPr sz="2800" b="1">
                <a:solidFill>
                  <a:srgbClr val="0000FF"/>
                </a:solidFill>
                <a:latin typeface="Trebuchet MS"/>
                <a:ea typeface="Trebuchet MS"/>
                <a:cs typeface="Trebuchet MS"/>
                <a:sym typeface="Trebuchet MS"/>
              </a:defRPr>
            </a:lvl1pPr>
          </a:lstStyle>
          <a:p>
            <a:pPr>
              <a:defRPr>
                <a:solidFill>
                  <a:srgbClr val="CC3300"/>
                </a:solidFill>
              </a:defRPr>
            </a:pPr>
            <a:r>
              <a:rPr>
                <a:solidFill>
                  <a:srgbClr val="0000FF"/>
                </a:solidFill>
              </a:rPr>
              <a:t>Mesterséges neurális hálózat (NN)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74"/>
                                        </p:tgtEl>
                                        <p:attrNameLst>
                                          <p:attrName>style.visibility</p:attrName>
                                        </p:attrNameLst>
                                      </p:cBhvr>
                                      <p:to>
                                        <p:strVal val="visible"/>
                                      </p:to>
                                    </p:set>
                                    <p:animEffect transition="in" filter="dissolve">
                                      <p:cBhvr>
                                        <p:cTn id="7" dur="1000"/>
                                        <p:tgtEl>
                                          <p:spTgt spid="4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80"/>
                                        </p:tgtEl>
                                        <p:attrNameLst>
                                          <p:attrName>style.visibility</p:attrName>
                                        </p:attrNameLst>
                                      </p:cBhvr>
                                      <p:to>
                                        <p:strVal val="visible"/>
                                      </p:to>
                                    </p:set>
                                    <p:animEffect transition="in" filter="dissolve">
                                      <p:cBhvr>
                                        <p:cTn id="12"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1" animBg="1" advAuto="0"/>
      <p:bldP spid="480"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sp>
        <p:nvSpPr>
          <p:cNvPr id="49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97" name="Rectangle"/>
          <p:cNvSpPr/>
          <p:nvPr/>
        </p:nvSpPr>
        <p:spPr>
          <a:xfrm>
            <a:off x="3265965" y="7235825"/>
            <a:ext cx="2449514" cy="144463"/>
          </a:xfrm>
          <a:prstGeom prst="rect">
            <a:avLst/>
          </a:prstGeom>
          <a:solidFill>
            <a:srgbClr val="0000FF"/>
          </a:solidFill>
          <a:ln w="12700">
            <a:miter lim="400000"/>
          </a:ln>
        </p:spPr>
        <p:txBody>
          <a:bodyPr lIns="45719" rIns="45719"/>
          <a:lstStyle/>
          <a:p>
            <a:endParaRPr/>
          </a:p>
        </p:txBody>
      </p:sp>
      <p:sp>
        <p:nvSpPr>
          <p:cNvPr id="49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8" name="DisEMBL (egy paraméter)"/>
          <p:cNvSpPr txBox="1"/>
          <p:nvPr/>
        </p:nvSpPr>
        <p:spPr>
          <a:xfrm>
            <a:off x="1075109" y="1143561"/>
            <a:ext cx="7920882"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pPr>
              <a:lnSpc>
                <a:spcPct val="100000"/>
              </a:lnSpc>
              <a:spcBef>
                <a:spcPts val="0"/>
              </a:spcBef>
            </a:pPr>
            <a:r>
              <a:rPr lang="hu-HU" dirty="0"/>
              <a:t>A PONDR prediktorok működése és jellemzői</a:t>
            </a:r>
            <a:endParaRPr dirty="0"/>
          </a:p>
        </p:txBody>
      </p:sp>
      <p:sp>
        <p:nvSpPr>
          <p:cNvPr id="9" name="Az aminosavak közötti interakciók kiszámolása szerkezetek alapján…"/>
          <p:cNvSpPr txBox="1"/>
          <p:nvPr/>
        </p:nvSpPr>
        <p:spPr>
          <a:xfrm>
            <a:off x="500598" y="2447990"/>
            <a:ext cx="8726869" cy="356443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fontScale="92500"/>
          </a:bodyPr>
          <a:lstStyle/>
          <a:p>
            <a:pPr marL="230605" indent="-230605">
              <a:lnSpc>
                <a:spcPct val="150000"/>
              </a:lnSpc>
              <a:buSzPct val="100000"/>
              <a:buChar char="•"/>
              <a:defRPr sz="2400">
                <a:solidFill>
                  <a:srgbClr val="0000FF"/>
                </a:solidFill>
              </a:defRPr>
            </a:pPr>
            <a:r>
              <a:rPr lang="hu-HU" dirty="0"/>
              <a:t>Neurális háló</a:t>
            </a:r>
          </a:p>
          <a:p>
            <a:pPr marL="230605" indent="-230605">
              <a:lnSpc>
                <a:spcPct val="150000"/>
              </a:lnSpc>
              <a:buSzPct val="100000"/>
              <a:buChar char="•"/>
              <a:defRPr sz="2400">
                <a:solidFill>
                  <a:srgbClr val="0000FF"/>
                </a:solidFill>
              </a:defRPr>
            </a:pPr>
            <a:r>
              <a:rPr lang="hu-HU" dirty="0"/>
              <a:t>Paraméterek: aminosav kompozíció, hidrofobicitás, szekvencia komplexitás</a:t>
            </a:r>
          </a:p>
          <a:p>
            <a:pPr marL="230605" indent="-230605">
              <a:lnSpc>
                <a:spcPct val="150000"/>
              </a:lnSpc>
              <a:buSzPct val="100000"/>
              <a:buChar char="•"/>
              <a:defRPr sz="2400">
                <a:solidFill>
                  <a:srgbClr val="0000FF"/>
                </a:solidFill>
              </a:defRPr>
            </a:pPr>
            <a:r>
              <a:rPr lang="hu-HU" dirty="0"/>
              <a:t>9-21 aminosavas ablakban számol</a:t>
            </a:r>
            <a:endParaRPr dirty="0"/>
          </a:p>
          <a:p>
            <a:pPr marL="230605" indent="-230605">
              <a:lnSpc>
                <a:spcPct val="150000"/>
              </a:lnSpc>
              <a:buSzPct val="100000"/>
              <a:buChar char="•"/>
              <a:defRPr sz="2400">
                <a:solidFill>
                  <a:srgbClr val="0000FF"/>
                </a:solidFill>
              </a:defRPr>
            </a:pPr>
            <a:r>
              <a:rPr lang="hu-HU" dirty="0"/>
              <a:t>Globuláris és rendezetlen tanító adathalmazok</a:t>
            </a:r>
          </a:p>
          <a:p>
            <a:pPr marL="230605" indent="-230605">
              <a:lnSpc>
                <a:spcPct val="150000"/>
              </a:lnSpc>
              <a:buSzPct val="100000"/>
              <a:buChar char="•"/>
              <a:defRPr sz="2400">
                <a:solidFill>
                  <a:srgbClr val="0000FF"/>
                </a:solidFill>
              </a:defRPr>
            </a:pPr>
            <a:r>
              <a:rPr lang="hu-HU" dirty="0"/>
              <a:t>Eredmény: 0-1 közötti skála 9 aminosavanként átlagolva</a:t>
            </a:r>
          </a:p>
          <a:p>
            <a:pPr marL="230605" indent="-230605">
              <a:lnSpc>
                <a:spcPct val="150000"/>
              </a:lnSpc>
              <a:buSzPct val="100000"/>
              <a:buChar char="•"/>
              <a:defRPr sz="2400">
                <a:solidFill>
                  <a:srgbClr val="0000FF"/>
                </a:solidFill>
              </a:defRPr>
            </a:pPr>
            <a:r>
              <a:rPr lang="hu-HU" dirty="0"/>
              <a:t>Határérték: 0,5</a:t>
            </a:r>
          </a:p>
        </p:txBody>
      </p:sp>
    </p:spTree>
    <p:extLst>
      <p:ext uri="{BB962C8B-B14F-4D97-AF65-F5344CB8AC3E}">
        <p14:creationId xmlns:p14="http://schemas.microsoft.com/office/powerpoint/2010/main" val="207685544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
        <p:nvSpPr>
          <p:cNvPr id="49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97" name="Rectangle"/>
          <p:cNvSpPr/>
          <p:nvPr/>
        </p:nvSpPr>
        <p:spPr>
          <a:xfrm>
            <a:off x="3265965" y="7235825"/>
            <a:ext cx="2449514" cy="144463"/>
          </a:xfrm>
          <a:prstGeom prst="rect">
            <a:avLst/>
          </a:prstGeom>
          <a:solidFill>
            <a:srgbClr val="0000FF"/>
          </a:solidFill>
          <a:ln w="12700">
            <a:miter lim="400000"/>
          </a:ln>
        </p:spPr>
        <p:txBody>
          <a:bodyPr lIns="45719" rIns="45719"/>
          <a:lstStyle/>
          <a:p>
            <a:endParaRPr/>
          </a:p>
        </p:txBody>
      </p:sp>
      <p:sp>
        <p:nvSpPr>
          <p:cNvPr id="49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8" name="DisEMBL (egy paraméter)"/>
          <p:cNvSpPr txBox="1"/>
          <p:nvPr/>
        </p:nvSpPr>
        <p:spPr>
          <a:xfrm>
            <a:off x="1004550" y="705950"/>
            <a:ext cx="7920882"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pPr>
              <a:lnSpc>
                <a:spcPct val="100000"/>
              </a:lnSpc>
              <a:spcBef>
                <a:spcPts val="0"/>
              </a:spcBef>
            </a:pPr>
            <a:r>
              <a:rPr lang="hu-HU" dirty="0"/>
              <a:t>A PONDR prediktorok elnevezése</a:t>
            </a:r>
            <a:endParaRPr dirty="0"/>
          </a:p>
        </p:txBody>
      </p:sp>
      <p:sp>
        <p:nvSpPr>
          <p:cNvPr id="9" name="Az aminosavak közötti interakciók kiszámolása szerkezetek alapján…"/>
          <p:cNvSpPr txBox="1"/>
          <p:nvPr/>
        </p:nvSpPr>
        <p:spPr>
          <a:xfrm>
            <a:off x="500598" y="1571394"/>
            <a:ext cx="8726869" cy="498615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a:bodyPr>
          <a:lstStyle/>
          <a:p>
            <a:pPr marL="230605" indent="-230605">
              <a:lnSpc>
                <a:spcPct val="100000"/>
              </a:lnSpc>
              <a:buSzPct val="100000"/>
              <a:buChar char="•"/>
              <a:defRPr sz="2400">
                <a:solidFill>
                  <a:srgbClr val="0000FF"/>
                </a:solidFill>
              </a:defRPr>
            </a:pPr>
            <a:r>
              <a:rPr lang="hu-HU" dirty="0"/>
              <a:t>Első betű: a prediktorhoz használt tanító adathalmaz</a:t>
            </a:r>
          </a:p>
          <a:p>
            <a:pPr>
              <a:lnSpc>
                <a:spcPct val="100000"/>
              </a:lnSpc>
              <a:buSzPct val="100000"/>
              <a:defRPr sz="2400">
                <a:solidFill>
                  <a:srgbClr val="0000FF"/>
                </a:solidFill>
              </a:defRPr>
            </a:pPr>
            <a:r>
              <a:rPr lang="hu-HU" dirty="0"/>
              <a:t>X – X-ray</a:t>
            </a:r>
          </a:p>
          <a:p>
            <a:pPr>
              <a:lnSpc>
                <a:spcPct val="100000"/>
              </a:lnSpc>
              <a:buSzPct val="100000"/>
              <a:defRPr sz="2400">
                <a:solidFill>
                  <a:srgbClr val="0000FF"/>
                </a:solidFill>
              </a:defRPr>
            </a:pPr>
            <a:r>
              <a:rPr lang="hu-HU" dirty="0"/>
              <a:t>N – NMR</a:t>
            </a:r>
          </a:p>
          <a:p>
            <a:pPr>
              <a:lnSpc>
                <a:spcPct val="100000"/>
              </a:lnSpc>
              <a:buSzPct val="100000"/>
              <a:defRPr sz="2400">
                <a:solidFill>
                  <a:srgbClr val="0000FF"/>
                </a:solidFill>
              </a:defRPr>
            </a:pPr>
            <a:r>
              <a:rPr lang="hu-HU" dirty="0"/>
              <a:t>C – CD</a:t>
            </a:r>
          </a:p>
          <a:p>
            <a:pPr>
              <a:lnSpc>
                <a:spcPct val="100000"/>
              </a:lnSpc>
              <a:buSzPct val="100000"/>
              <a:defRPr sz="2400">
                <a:solidFill>
                  <a:srgbClr val="0000FF"/>
                </a:solidFill>
              </a:defRPr>
            </a:pPr>
            <a:r>
              <a:rPr lang="hu-HU" dirty="0"/>
              <a:t>V - Various</a:t>
            </a:r>
          </a:p>
          <a:p>
            <a:pPr marL="230605" indent="-230605">
              <a:lnSpc>
                <a:spcPct val="100000"/>
              </a:lnSpc>
              <a:buSzPct val="100000"/>
              <a:buChar char="•"/>
              <a:defRPr sz="2400">
                <a:solidFill>
                  <a:srgbClr val="0000FF"/>
                </a:solidFill>
              </a:defRPr>
            </a:pPr>
            <a:r>
              <a:rPr lang="hu-HU" dirty="0"/>
              <a:t>Második betű: a jósolt rendezetlenség hossza és elhelyezkedése szerint</a:t>
            </a:r>
          </a:p>
          <a:p>
            <a:pPr>
              <a:lnSpc>
                <a:spcPct val="100000"/>
              </a:lnSpc>
              <a:buSzPct val="100000"/>
              <a:defRPr sz="2400">
                <a:solidFill>
                  <a:srgbClr val="0000FF"/>
                </a:solidFill>
              </a:defRPr>
            </a:pPr>
            <a:r>
              <a:rPr lang="hu-HU" dirty="0"/>
              <a:t>S – Short (8-9 aminosav)</a:t>
            </a:r>
          </a:p>
          <a:p>
            <a:pPr>
              <a:lnSpc>
                <a:spcPct val="100000"/>
              </a:lnSpc>
              <a:buSzPct val="100000"/>
              <a:defRPr sz="2400">
                <a:solidFill>
                  <a:srgbClr val="0000FF"/>
                </a:solidFill>
              </a:defRPr>
            </a:pPr>
            <a:r>
              <a:rPr lang="hu-HU" dirty="0"/>
              <a:t>M – Medium (20-39 aminosav)</a:t>
            </a:r>
          </a:p>
          <a:p>
            <a:pPr>
              <a:lnSpc>
                <a:spcPct val="100000"/>
              </a:lnSpc>
              <a:buSzPct val="100000"/>
              <a:defRPr sz="2400">
                <a:solidFill>
                  <a:srgbClr val="0000FF"/>
                </a:solidFill>
              </a:defRPr>
            </a:pPr>
            <a:r>
              <a:rPr lang="hu-HU" dirty="0"/>
              <a:t>L – Long (40 vagy több aminosav)</a:t>
            </a:r>
          </a:p>
          <a:p>
            <a:pPr>
              <a:lnSpc>
                <a:spcPct val="100000"/>
              </a:lnSpc>
              <a:buSzPct val="100000"/>
              <a:defRPr sz="2400">
                <a:solidFill>
                  <a:srgbClr val="0000FF"/>
                </a:solidFill>
              </a:defRPr>
            </a:pPr>
            <a:r>
              <a:rPr lang="hu-HU" dirty="0"/>
              <a:t>N – N-terminális</a:t>
            </a:r>
          </a:p>
          <a:p>
            <a:pPr>
              <a:lnSpc>
                <a:spcPct val="100000"/>
              </a:lnSpc>
              <a:buSzPct val="100000"/>
              <a:defRPr sz="2400">
                <a:solidFill>
                  <a:srgbClr val="0000FF"/>
                </a:solidFill>
              </a:defRPr>
            </a:pPr>
            <a:r>
              <a:rPr lang="hu-HU" dirty="0"/>
              <a:t>C – C-terminális</a:t>
            </a:r>
          </a:p>
          <a:p>
            <a:pPr>
              <a:lnSpc>
                <a:spcPct val="100000"/>
              </a:lnSpc>
              <a:buSzPct val="100000"/>
              <a:defRPr sz="2400">
                <a:solidFill>
                  <a:srgbClr val="0000FF"/>
                </a:solidFill>
              </a:defRPr>
            </a:pPr>
            <a:r>
              <a:rPr lang="hu-HU" dirty="0"/>
              <a:t>T - bármelyik</a:t>
            </a:r>
          </a:p>
          <a:p>
            <a:pPr marL="230605" indent="-230605">
              <a:lnSpc>
                <a:spcPct val="150000"/>
              </a:lnSpc>
              <a:buSzPct val="100000"/>
              <a:buChar char="•"/>
              <a:defRPr sz="2400">
                <a:solidFill>
                  <a:srgbClr val="0000FF"/>
                </a:solidFill>
              </a:defRPr>
            </a:pPr>
            <a:endParaRPr lang="hu-HU" dirty="0"/>
          </a:p>
          <a:p>
            <a:pPr marL="230605" indent="-230605">
              <a:lnSpc>
                <a:spcPct val="150000"/>
              </a:lnSpc>
              <a:buSzPct val="100000"/>
              <a:buChar char="•"/>
              <a:defRPr sz="2400">
                <a:solidFill>
                  <a:srgbClr val="0000FF"/>
                </a:solidFill>
              </a:defRPr>
            </a:pPr>
            <a:endParaRPr lang="hu-HU" dirty="0"/>
          </a:p>
        </p:txBody>
      </p:sp>
      <p:grpSp>
        <p:nvGrpSpPr>
          <p:cNvPr id="10" name="Group"/>
          <p:cNvGrpSpPr/>
          <p:nvPr/>
        </p:nvGrpSpPr>
        <p:grpSpPr>
          <a:xfrm>
            <a:off x="1321634" y="3589504"/>
            <a:ext cx="7993064" cy="3240088"/>
            <a:chOff x="0" y="0"/>
            <a:chExt cx="7993063" cy="3240086"/>
          </a:xfrm>
        </p:grpSpPr>
        <p:pic>
          <p:nvPicPr>
            <p:cNvPr id="11" name="image41.png" descr="image41.png"/>
            <p:cNvPicPr>
              <a:picLocks noChangeAspect="1"/>
            </p:cNvPicPr>
            <p:nvPr/>
          </p:nvPicPr>
          <p:blipFill>
            <a:blip r:embed="rId3">
              <a:extLst/>
            </a:blip>
            <a:stretch>
              <a:fillRect/>
            </a:stretch>
          </p:blipFill>
          <p:spPr>
            <a:xfrm>
              <a:off x="0" y="0"/>
              <a:ext cx="7993064" cy="3240087"/>
            </a:xfrm>
            <a:prstGeom prst="rect">
              <a:avLst/>
            </a:prstGeom>
            <a:ln w="25400" cap="flat">
              <a:solidFill>
                <a:srgbClr val="000000"/>
              </a:solidFill>
              <a:prstDash val="solid"/>
              <a:miter lim="800000"/>
            </a:ln>
            <a:effectLst/>
          </p:spPr>
        </p:pic>
        <p:sp>
          <p:nvSpPr>
            <p:cNvPr id="12" name="Peng (2006) BMC Bioinfo. 7, 208"/>
            <p:cNvSpPr txBox="1"/>
            <p:nvPr/>
          </p:nvSpPr>
          <p:spPr>
            <a:xfrm>
              <a:off x="5077447" y="2832823"/>
              <a:ext cx="2842196" cy="2870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defTabSz="914400">
                <a:lnSpc>
                  <a:spcPct val="100000"/>
                </a:lnSpc>
                <a:defRPr sz="1400" b="1">
                  <a:latin typeface="+mj-lt"/>
                  <a:ea typeface="+mj-ea"/>
                  <a:cs typeface="+mj-cs"/>
                  <a:sym typeface="Times New Roman"/>
                </a:defRPr>
              </a:pPr>
              <a:r>
                <a:t>Peng (2006) </a:t>
              </a:r>
              <a:r>
                <a:rPr i="1"/>
                <a:t>BMC Bioinfo.</a:t>
              </a:r>
              <a:r>
                <a:t> 7, 208</a:t>
              </a:r>
            </a:p>
          </p:txBody>
        </p:sp>
      </p:grpSp>
    </p:spTree>
    <p:extLst>
      <p:ext uri="{BB962C8B-B14F-4D97-AF65-F5344CB8AC3E}">
        <p14:creationId xmlns:p14="http://schemas.microsoft.com/office/powerpoint/2010/main" val="1472660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1+#ppt_w/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
        <p:nvSpPr>
          <p:cNvPr id="49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97" name="Rectangle"/>
          <p:cNvSpPr/>
          <p:nvPr/>
        </p:nvSpPr>
        <p:spPr>
          <a:xfrm>
            <a:off x="3286125" y="7235825"/>
            <a:ext cx="2449514" cy="144463"/>
          </a:xfrm>
          <a:prstGeom prst="rect">
            <a:avLst/>
          </a:prstGeom>
          <a:solidFill>
            <a:srgbClr val="0000FF"/>
          </a:solidFill>
          <a:ln w="12700">
            <a:miter lim="400000"/>
          </a:ln>
        </p:spPr>
        <p:txBody>
          <a:bodyPr lIns="45719" rIns="45719"/>
          <a:lstStyle/>
          <a:p>
            <a:endParaRPr/>
          </a:p>
        </p:txBody>
      </p:sp>
      <p:sp>
        <p:nvSpPr>
          <p:cNvPr id="49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499" name="Predictor of naturally disordered regions (PONDR)"/>
          <p:cNvSpPr txBox="1"/>
          <p:nvPr/>
        </p:nvSpPr>
        <p:spPr>
          <a:xfrm>
            <a:off x="562338" y="800968"/>
            <a:ext cx="9202319" cy="12619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lvl1pPr>
          </a:lstStyle>
          <a:p>
            <a:r>
              <a:rPr dirty="0">
                <a:effectLst/>
              </a:rPr>
              <a:t>Predictor of naturally disordered regions (PONDR)</a:t>
            </a:r>
            <a:endParaRPr lang="hu-HU" dirty="0">
              <a:effectLst/>
            </a:endParaRPr>
          </a:p>
          <a:p>
            <a:r>
              <a:rPr lang="en-US" dirty="0">
                <a:effectLst/>
              </a:rPr>
              <a:t>http://</a:t>
            </a:r>
            <a:r>
              <a:rPr lang="en-US" dirty="0" err="1">
                <a:effectLst/>
              </a:rPr>
              <a:t>www.pondr.com</a:t>
            </a:r>
            <a:endParaRPr lang="en-US" dirty="0">
              <a:effectLst/>
            </a:endParaRPr>
          </a:p>
        </p:txBody>
      </p:sp>
      <p:pic>
        <p:nvPicPr>
          <p:cNvPr id="2" name="Picture 1"/>
          <p:cNvPicPr>
            <a:picLocks noChangeAspect="1"/>
          </p:cNvPicPr>
          <p:nvPr/>
        </p:nvPicPr>
        <p:blipFill>
          <a:blip r:embed="rId3"/>
          <a:stretch>
            <a:fillRect/>
          </a:stretch>
        </p:blipFill>
        <p:spPr>
          <a:xfrm>
            <a:off x="153622" y="2335319"/>
            <a:ext cx="6238917" cy="4145281"/>
          </a:xfrm>
          <a:prstGeom prst="rect">
            <a:avLst/>
          </a:prstGeom>
        </p:spPr>
      </p:pic>
      <p:sp>
        <p:nvSpPr>
          <p:cNvPr id="10" name="Az aminosavak közötti interakciók kiszámolása szerkezetek alapján…"/>
          <p:cNvSpPr txBox="1"/>
          <p:nvPr/>
        </p:nvSpPr>
        <p:spPr>
          <a:xfrm>
            <a:off x="6753546" y="3081144"/>
            <a:ext cx="3011111" cy="28552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fontScale="85000" lnSpcReduction="20000"/>
          </a:bodyPr>
          <a:lstStyle/>
          <a:p>
            <a:pPr marL="230605" indent="-230605">
              <a:lnSpc>
                <a:spcPct val="150000"/>
              </a:lnSpc>
              <a:buSzPct val="100000"/>
              <a:buChar char="•"/>
              <a:defRPr sz="2400">
                <a:solidFill>
                  <a:srgbClr val="0000FF"/>
                </a:solidFill>
              </a:defRPr>
            </a:pPr>
            <a:r>
              <a:rPr lang="hu-HU" dirty="0"/>
              <a:t>CDF (Cumulative Distribution Factor): a teljes molekula rendezetlenségét vizsgálja</a:t>
            </a:r>
          </a:p>
          <a:p>
            <a:pPr marL="230605" indent="-230605">
              <a:lnSpc>
                <a:spcPct val="150000"/>
              </a:lnSpc>
              <a:buSzPct val="100000"/>
              <a:buChar char="•"/>
              <a:defRPr sz="2400">
                <a:solidFill>
                  <a:srgbClr val="0000FF"/>
                </a:solidFill>
              </a:defRPr>
            </a:pPr>
            <a:r>
              <a:rPr lang="hu-HU" dirty="0"/>
              <a:t>Charge-Hydropathy: Uversky plot alapján</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
        <p:nvSpPr>
          <p:cNvPr id="49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97" name="Rectangle"/>
          <p:cNvSpPr/>
          <p:nvPr/>
        </p:nvSpPr>
        <p:spPr>
          <a:xfrm>
            <a:off x="3286125" y="7235825"/>
            <a:ext cx="2449514" cy="144463"/>
          </a:xfrm>
          <a:prstGeom prst="rect">
            <a:avLst/>
          </a:prstGeom>
          <a:solidFill>
            <a:srgbClr val="0000FF"/>
          </a:solidFill>
          <a:ln w="12700">
            <a:miter lim="400000"/>
          </a:ln>
        </p:spPr>
        <p:txBody>
          <a:bodyPr lIns="45719" rIns="45719"/>
          <a:lstStyle/>
          <a:p>
            <a:endParaRPr/>
          </a:p>
        </p:txBody>
      </p:sp>
      <p:sp>
        <p:nvSpPr>
          <p:cNvPr id="49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4" name="Picture 3"/>
          <p:cNvPicPr>
            <a:picLocks noChangeAspect="1"/>
          </p:cNvPicPr>
          <p:nvPr/>
        </p:nvPicPr>
        <p:blipFill>
          <a:blip r:embed="rId3"/>
          <a:stretch>
            <a:fillRect/>
          </a:stretch>
        </p:blipFill>
        <p:spPr>
          <a:xfrm>
            <a:off x="419100" y="1188144"/>
            <a:ext cx="7102315" cy="5828057"/>
          </a:xfrm>
          <a:prstGeom prst="rect">
            <a:avLst/>
          </a:prstGeom>
        </p:spPr>
      </p:pic>
      <p:pic>
        <p:nvPicPr>
          <p:cNvPr id="3" name="Picture 2"/>
          <p:cNvPicPr>
            <a:picLocks noChangeAspect="1"/>
          </p:cNvPicPr>
          <p:nvPr/>
        </p:nvPicPr>
        <p:blipFill>
          <a:blip r:embed="rId4"/>
          <a:stretch>
            <a:fillRect/>
          </a:stretch>
        </p:blipFill>
        <p:spPr>
          <a:xfrm>
            <a:off x="5141911" y="1659302"/>
            <a:ext cx="4574664" cy="2427503"/>
          </a:xfrm>
          <a:prstGeom prst="rect">
            <a:avLst/>
          </a:prstGeom>
        </p:spPr>
      </p:pic>
    </p:spTree>
    <p:extLst>
      <p:ext uri="{BB962C8B-B14F-4D97-AF65-F5344CB8AC3E}">
        <p14:creationId xmlns:p14="http://schemas.microsoft.com/office/powerpoint/2010/main" val="1870744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22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29" name="Rectangle"/>
          <p:cNvSpPr/>
          <p:nvPr/>
        </p:nvSpPr>
        <p:spPr>
          <a:xfrm>
            <a:off x="3201310" y="7245106"/>
            <a:ext cx="2449514" cy="144464"/>
          </a:xfrm>
          <a:prstGeom prst="rect">
            <a:avLst/>
          </a:prstGeom>
          <a:solidFill>
            <a:srgbClr val="0000FF"/>
          </a:solidFill>
          <a:ln w="12700">
            <a:miter lim="400000"/>
          </a:ln>
        </p:spPr>
        <p:txBody>
          <a:bodyPr lIns="45719" rIns="45719"/>
          <a:lstStyle/>
          <a:p>
            <a:endParaRPr/>
          </a:p>
        </p:txBody>
      </p:sp>
      <p:sp>
        <p:nvSpPr>
          <p:cNvPr id="23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231" name="Miért akarjuk megjósolni a rendezetlenséget?"/>
          <p:cNvSpPr txBox="1">
            <a:spLocks noGrp="1"/>
          </p:cNvSpPr>
          <p:nvPr>
            <p:ph type="title"/>
          </p:nvPr>
        </p:nvSpPr>
        <p:spPr>
          <a:xfrm>
            <a:off x="575815" y="755500"/>
            <a:ext cx="9288786" cy="1008113"/>
          </a:xfrm>
          <a:prstGeom prst="rect">
            <a:avLst/>
          </a:prstGeom>
        </p:spPr>
        <p:txBody>
          <a:bodyPr/>
          <a:lstStyle>
            <a:lvl1pPr algn="ctr">
              <a:defRPr sz="2800" b="1"/>
            </a:lvl1pPr>
          </a:lstStyle>
          <a:p>
            <a:r>
              <a:t>Miért akarjuk megjósolni a rendezetlenséget?</a:t>
            </a:r>
          </a:p>
        </p:txBody>
      </p:sp>
      <p:sp>
        <p:nvSpPr>
          <p:cNvPr id="232" name="Az ismereteink hiányossága miatt…"/>
          <p:cNvSpPr txBox="1"/>
          <p:nvPr/>
        </p:nvSpPr>
        <p:spPr>
          <a:xfrm>
            <a:off x="1838658" y="2738414"/>
            <a:ext cx="6427399" cy="264174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320842" indent="-320842">
              <a:lnSpc>
                <a:spcPct val="150000"/>
              </a:lnSpc>
              <a:buSzPct val="100000"/>
              <a:buAutoNum type="arabicPeriod"/>
              <a:defRPr sz="2800">
                <a:solidFill>
                  <a:srgbClr val="0000FF"/>
                </a:solidFill>
              </a:defRPr>
            </a:pPr>
            <a:r>
              <a:rPr lang="hu-HU" dirty="0"/>
              <a:t> </a:t>
            </a:r>
            <a:r>
              <a:rPr dirty="0"/>
              <a:t>Az ismereteink hiányossága miatt</a:t>
            </a:r>
          </a:p>
          <a:p>
            <a:pPr marL="320842" indent="-320842">
              <a:lnSpc>
                <a:spcPct val="150000"/>
              </a:lnSpc>
              <a:buSzPct val="100000"/>
              <a:buAutoNum type="arabicPeriod"/>
              <a:defRPr sz="2800">
                <a:solidFill>
                  <a:srgbClr val="0000FF"/>
                </a:solidFill>
              </a:defRPr>
            </a:pPr>
            <a:r>
              <a:rPr lang="hu-HU" dirty="0"/>
              <a:t> </a:t>
            </a:r>
            <a:r>
              <a:rPr dirty="0"/>
              <a:t>Szerkezeti genomikai kutatások miatt</a:t>
            </a:r>
          </a:p>
          <a:p>
            <a:pPr marL="320842" indent="-320842">
              <a:lnSpc>
                <a:spcPct val="150000"/>
              </a:lnSpc>
              <a:buSzPct val="100000"/>
              <a:buAutoNum type="arabicPeriod"/>
              <a:defRPr sz="2800">
                <a:solidFill>
                  <a:srgbClr val="0000FF"/>
                </a:solidFill>
              </a:defRPr>
            </a:pPr>
            <a:r>
              <a:rPr lang="hu-HU" dirty="0"/>
              <a:t> </a:t>
            </a:r>
            <a:r>
              <a:rPr dirty="0"/>
              <a:t>Bioinformatikai kutatásokhoz</a:t>
            </a:r>
          </a:p>
          <a:p>
            <a:pPr marL="320842" indent="-320842">
              <a:lnSpc>
                <a:spcPct val="150000"/>
              </a:lnSpc>
              <a:buSzPct val="100000"/>
              <a:buAutoNum type="arabicPeriod"/>
              <a:defRPr sz="2800">
                <a:solidFill>
                  <a:srgbClr val="0000FF"/>
                </a:solidFill>
              </a:defRPr>
            </a:pPr>
            <a:r>
              <a:rPr lang="hu-HU" dirty="0"/>
              <a:t> </a:t>
            </a:r>
            <a:r>
              <a:rPr dirty="0"/>
              <a:t>Egyes fehérjék tanulmányozásához</a:t>
            </a:r>
          </a:p>
        </p:txBody>
      </p:sp>
    </p:spTree>
    <p:extLst>
      <p:ext uri="{BB962C8B-B14F-4D97-AF65-F5344CB8AC3E}">
        <p14:creationId xmlns:p14="http://schemas.microsoft.com/office/powerpoint/2010/main" val="324906798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sp>
        <p:nvSpPr>
          <p:cNvPr id="49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97" name="Rectangle"/>
          <p:cNvSpPr/>
          <p:nvPr/>
        </p:nvSpPr>
        <p:spPr>
          <a:xfrm>
            <a:off x="3286125" y="7235825"/>
            <a:ext cx="2449514" cy="144463"/>
          </a:xfrm>
          <a:prstGeom prst="rect">
            <a:avLst/>
          </a:prstGeom>
          <a:solidFill>
            <a:srgbClr val="0000FF"/>
          </a:solidFill>
          <a:ln w="12700">
            <a:miter lim="400000"/>
          </a:ln>
        </p:spPr>
        <p:txBody>
          <a:bodyPr lIns="45719" rIns="45719"/>
          <a:lstStyle/>
          <a:p>
            <a:endParaRPr/>
          </a:p>
        </p:txBody>
      </p:sp>
      <p:sp>
        <p:nvSpPr>
          <p:cNvPr id="49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2" name="Picture 1"/>
          <p:cNvPicPr>
            <a:picLocks noChangeAspect="1"/>
          </p:cNvPicPr>
          <p:nvPr/>
        </p:nvPicPr>
        <p:blipFill>
          <a:blip r:embed="rId3"/>
          <a:stretch>
            <a:fillRect/>
          </a:stretch>
        </p:blipFill>
        <p:spPr>
          <a:xfrm>
            <a:off x="3005067" y="1078378"/>
            <a:ext cx="4214807" cy="5822594"/>
          </a:xfrm>
          <a:prstGeom prst="rect">
            <a:avLst/>
          </a:prstGeom>
        </p:spPr>
      </p:pic>
    </p:spTree>
    <p:extLst>
      <p:ext uri="{BB962C8B-B14F-4D97-AF65-F5344CB8AC3E}">
        <p14:creationId xmlns:p14="http://schemas.microsoft.com/office/powerpoint/2010/main" val="398617230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
        <p:nvSpPr>
          <p:cNvPr id="48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87" name="Rectangle"/>
          <p:cNvSpPr/>
          <p:nvPr/>
        </p:nvSpPr>
        <p:spPr>
          <a:xfrm>
            <a:off x="3255402" y="7235825"/>
            <a:ext cx="2449514" cy="144463"/>
          </a:xfrm>
          <a:prstGeom prst="rect">
            <a:avLst/>
          </a:prstGeom>
          <a:solidFill>
            <a:srgbClr val="0000FF"/>
          </a:solidFill>
          <a:ln w="12700">
            <a:miter lim="400000"/>
          </a:ln>
        </p:spPr>
        <p:txBody>
          <a:bodyPr lIns="45719" rIns="45719"/>
          <a:lstStyle/>
          <a:p>
            <a:endParaRPr/>
          </a:p>
        </p:txBody>
      </p:sp>
      <p:sp>
        <p:nvSpPr>
          <p:cNvPr id="48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491" name="Predictor of naturally disordered regions (PONDR)"/>
          <p:cNvSpPr txBox="1"/>
          <p:nvPr/>
        </p:nvSpPr>
        <p:spPr>
          <a:xfrm>
            <a:off x="1664437" y="725687"/>
            <a:ext cx="6759590" cy="56990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lvl1pPr>
          </a:lstStyle>
          <a:p>
            <a:r>
              <a:rPr lang="hu-HU" dirty="0">
                <a:effectLst/>
              </a:rPr>
              <a:t>E</a:t>
            </a:r>
            <a:r>
              <a:rPr lang="en-US" dirty="0">
                <a:effectLst/>
              </a:rPr>
              <a:t>S</a:t>
            </a:r>
            <a:r>
              <a:rPr lang="hu-HU" dirty="0">
                <a:effectLst/>
              </a:rPr>
              <a:t>pritz</a:t>
            </a:r>
          </a:p>
        </p:txBody>
      </p:sp>
      <p:sp>
        <p:nvSpPr>
          <p:cNvPr id="9" name="Az aminosavak közötti interakciók kiszámolása szerkezetek alapján…"/>
          <p:cNvSpPr txBox="1"/>
          <p:nvPr/>
        </p:nvSpPr>
        <p:spPr>
          <a:xfrm>
            <a:off x="500598" y="1683142"/>
            <a:ext cx="8726869" cy="521293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fontScale="92500"/>
          </a:bodyPr>
          <a:lstStyle/>
          <a:p>
            <a:pPr marL="230605" indent="-230605">
              <a:lnSpc>
                <a:spcPct val="150000"/>
              </a:lnSpc>
              <a:buSzPct val="100000"/>
              <a:buChar char="•"/>
              <a:defRPr sz="2400">
                <a:solidFill>
                  <a:srgbClr val="0000FF"/>
                </a:solidFill>
              </a:defRPr>
            </a:pPr>
            <a:r>
              <a:rPr lang="hu-HU" dirty="0"/>
              <a:t>Bidirectional Recurrent Neural Network (BRNN): három neurális hálóból áll (C-terminális, teljes és N-terminális szekvencia)</a:t>
            </a:r>
          </a:p>
          <a:p>
            <a:pPr marL="230605" indent="-230605">
              <a:lnSpc>
                <a:spcPct val="150000"/>
              </a:lnSpc>
              <a:buSzPct val="100000"/>
              <a:buChar char="•"/>
              <a:defRPr sz="2400">
                <a:solidFill>
                  <a:srgbClr val="0000FF"/>
                </a:solidFill>
              </a:defRPr>
            </a:pPr>
            <a:r>
              <a:rPr lang="hu-HU" dirty="0"/>
              <a:t>Nincs csúszó ablak</a:t>
            </a:r>
          </a:p>
          <a:p>
            <a:pPr marL="230605" indent="-230605">
              <a:lnSpc>
                <a:spcPct val="150000"/>
              </a:lnSpc>
              <a:buSzPct val="100000"/>
              <a:buChar char="•"/>
              <a:defRPr sz="2400">
                <a:solidFill>
                  <a:srgbClr val="0000FF"/>
                </a:solidFill>
              </a:defRPr>
            </a:pPr>
            <a:r>
              <a:rPr lang="hu-HU" dirty="0"/>
              <a:t>Kétféle predikció: szekvencia alapú (a</a:t>
            </a:r>
            <a:r>
              <a:rPr lang="en-US" dirty="0"/>
              <a:t>a</a:t>
            </a:r>
            <a:r>
              <a:rPr lang="hu-HU" dirty="0"/>
              <a:t>indexek szerinti csoportosítás) és szekvencia-illesztés alapú</a:t>
            </a:r>
          </a:p>
          <a:p>
            <a:pPr marL="230605" indent="-230605">
              <a:lnSpc>
                <a:spcPct val="150000"/>
              </a:lnSpc>
              <a:buSzPct val="100000"/>
              <a:buChar char="•"/>
              <a:defRPr sz="2400">
                <a:solidFill>
                  <a:srgbClr val="0000FF"/>
                </a:solidFill>
              </a:defRPr>
            </a:pPr>
            <a:r>
              <a:rPr lang="hu-HU" dirty="0"/>
              <a:t>Tanító adathalmazok:</a:t>
            </a:r>
          </a:p>
          <a:p>
            <a:pPr>
              <a:lnSpc>
                <a:spcPct val="150000"/>
              </a:lnSpc>
              <a:buSzPct val="100000"/>
              <a:defRPr sz="2400">
                <a:solidFill>
                  <a:srgbClr val="0000FF"/>
                </a:solidFill>
              </a:defRPr>
            </a:pPr>
            <a:r>
              <a:rPr lang="hu-HU" dirty="0"/>
              <a:t>PDB – rendezetlenség definíciója: hiányzó atomi koordináták</a:t>
            </a:r>
          </a:p>
          <a:p>
            <a:pPr>
              <a:lnSpc>
                <a:spcPct val="150000"/>
              </a:lnSpc>
              <a:buSzPct val="100000"/>
              <a:defRPr sz="2400">
                <a:solidFill>
                  <a:srgbClr val="0000FF"/>
                </a:solidFill>
              </a:defRPr>
            </a:pPr>
            <a:r>
              <a:rPr lang="hu-HU" dirty="0"/>
              <a:t>Disprot – legalább egyszer rendezetlenként van definiálva egy aminosav</a:t>
            </a:r>
          </a:p>
          <a:p>
            <a:pPr>
              <a:lnSpc>
                <a:spcPct val="150000"/>
              </a:lnSpc>
              <a:buSzPct val="100000"/>
              <a:defRPr sz="2400">
                <a:solidFill>
                  <a:srgbClr val="0000FF"/>
                </a:solidFill>
              </a:defRPr>
            </a:pPr>
            <a:r>
              <a:rPr lang="hu-HU" dirty="0"/>
              <a:t>NMR – egy algoritmussal megkeresik az NMR sokaságokban a több konformációval rendelkező szakaszokat</a:t>
            </a:r>
          </a:p>
          <a:p>
            <a:pPr>
              <a:lnSpc>
                <a:spcPct val="150000"/>
              </a:lnSpc>
              <a:buSzPct val="100000"/>
              <a:defRPr sz="2400">
                <a:solidFill>
                  <a:srgbClr val="0000FF"/>
                </a:solidFill>
              </a:defRPr>
            </a:pPr>
            <a:endParaRPr lang="hu-HU"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sp>
        <p:nvSpPr>
          <p:cNvPr id="48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87" name="Rectangle"/>
          <p:cNvSpPr/>
          <p:nvPr/>
        </p:nvSpPr>
        <p:spPr>
          <a:xfrm>
            <a:off x="3255402" y="7235825"/>
            <a:ext cx="2449514" cy="144463"/>
          </a:xfrm>
          <a:prstGeom prst="rect">
            <a:avLst/>
          </a:prstGeom>
          <a:solidFill>
            <a:srgbClr val="0000FF"/>
          </a:solidFill>
          <a:ln w="12700">
            <a:miter lim="400000"/>
          </a:ln>
        </p:spPr>
        <p:txBody>
          <a:bodyPr lIns="45719" rIns="45719"/>
          <a:lstStyle/>
          <a:p>
            <a:endParaRPr/>
          </a:p>
        </p:txBody>
      </p:sp>
      <p:sp>
        <p:nvSpPr>
          <p:cNvPr id="48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491" name="Predictor of naturally disordered regions (PONDR)"/>
          <p:cNvSpPr txBox="1"/>
          <p:nvPr/>
        </p:nvSpPr>
        <p:spPr>
          <a:xfrm>
            <a:off x="1664437" y="725687"/>
            <a:ext cx="6759590" cy="105680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lvl1pPr>
          </a:lstStyle>
          <a:p>
            <a:pPr>
              <a:spcBef>
                <a:spcPts val="0"/>
              </a:spcBef>
            </a:pPr>
            <a:r>
              <a:rPr lang="hu-HU" dirty="0">
                <a:effectLst/>
              </a:rPr>
              <a:t>E</a:t>
            </a:r>
            <a:r>
              <a:rPr lang="en-US" dirty="0">
                <a:effectLst/>
              </a:rPr>
              <a:t>S</a:t>
            </a:r>
            <a:r>
              <a:rPr lang="hu-HU" dirty="0">
                <a:effectLst/>
              </a:rPr>
              <a:t>pritz</a:t>
            </a:r>
          </a:p>
          <a:p>
            <a:pPr>
              <a:spcBef>
                <a:spcPts val="0"/>
              </a:spcBef>
            </a:pPr>
            <a:r>
              <a:rPr lang="en-US" dirty="0">
                <a:effectLst/>
              </a:rPr>
              <a:t>http://</a:t>
            </a:r>
            <a:r>
              <a:rPr lang="en-US" dirty="0" err="1">
                <a:effectLst/>
              </a:rPr>
              <a:t>protein.bio.unipd.it</a:t>
            </a:r>
            <a:r>
              <a:rPr lang="en-US" dirty="0">
                <a:effectLst/>
              </a:rPr>
              <a:t>/</a:t>
            </a:r>
            <a:r>
              <a:rPr lang="en-US" dirty="0" err="1">
                <a:effectLst/>
              </a:rPr>
              <a:t>espritz</a:t>
            </a:r>
            <a:r>
              <a:rPr lang="en-US" dirty="0">
                <a:effectLst/>
              </a:rPr>
              <a:t>/</a:t>
            </a:r>
            <a:endParaRPr lang="hu-HU" dirty="0">
              <a:effectLst/>
            </a:endParaRPr>
          </a:p>
        </p:txBody>
      </p:sp>
      <p:pic>
        <p:nvPicPr>
          <p:cNvPr id="2" name="Picture 1"/>
          <p:cNvPicPr>
            <a:picLocks noChangeAspect="1"/>
          </p:cNvPicPr>
          <p:nvPr/>
        </p:nvPicPr>
        <p:blipFill>
          <a:blip r:embed="rId3"/>
          <a:stretch>
            <a:fillRect/>
          </a:stretch>
        </p:blipFill>
        <p:spPr>
          <a:xfrm>
            <a:off x="151198" y="2117869"/>
            <a:ext cx="9798942" cy="4529810"/>
          </a:xfrm>
          <a:prstGeom prst="rect">
            <a:avLst/>
          </a:prstGeom>
        </p:spPr>
      </p:pic>
    </p:spTree>
    <p:extLst>
      <p:ext uri="{BB962C8B-B14F-4D97-AF65-F5344CB8AC3E}">
        <p14:creationId xmlns:p14="http://schemas.microsoft.com/office/powerpoint/2010/main" val="235068421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
        <p:nvSpPr>
          <p:cNvPr id="49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497" name="Rectangle"/>
          <p:cNvSpPr/>
          <p:nvPr/>
        </p:nvSpPr>
        <p:spPr>
          <a:xfrm>
            <a:off x="3286125" y="7235825"/>
            <a:ext cx="2449514" cy="144463"/>
          </a:xfrm>
          <a:prstGeom prst="rect">
            <a:avLst/>
          </a:prstGeom>
          <a:solidFill>
            <a:srgbClr val="0000FF"/>
          </a:solidFill>
          <a:ln w="12700">
            <a:miter lim="400000"/>
          </a:ln>
        </p:spPr>
        <p:txBody>
          <a:bodyPr lIns="45719" rIns="45719"/>
          <a:lstStyle/>
          <a:p>
            <a:endParaRPr/>
          </a:p>
        </p:txBody>
      </p:sp>
      <p:sp>
        <p:nvSpPr>
          <p:cNvPr id="49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4" name="Picture 3"/>
          <p:cNvPicPr>
            <a:picLocks noChangeAspect="1"/>
          </p:cNvPicPr>
          <p:nvPr/>
        </p:nvPicPr>
        <p:blipFill>
          <a:blip r:embed="rId3"/>
          <a:stretch>
            <a:fillRect/>
          </a:stretch>
        </p:blipFill>
        <p:spPr>
          <a:xfrm>
            <a:off x="134533" y="1652020"/>
            <a:ext cx="4804863" cy="4289032"/>
          </a:xfrm>
          <a:prstGeom prst="rect">
            <a:avLst/>
          </a:prstGeom>
        </p:spPr>
      </p:pic>
      <p:pic>
        <p:nvPicPr>
          <p:cNvPr id="3" name="Picture 2"/>
          <p:cNvPicPr>
            <a:picLocks noChangeAspect="1"/>
          </p:cNvPicPr>
          <p:nvPr/>
        </p:nvPicPr>
        <p:blipFill>
          <a:blip r:embed="rId4"/>
          <a:stretch>
            <a:fillRect/>
          </a:stretch>
        </p:blipFill>
        <p:spPr>
          <a:xfrm>
            <a:off x="2691372" y="1652020"/>
            <a:ext cx="4909249" cy="4289033"/>
          </a:xfrm>
          <a:prstGeom prst="rect">
            <a:avLst/>
          </a:prstGeom>
        </p:spPr>
      </p:pic>
      <p:pic>
        <p:nvPicPr>
          <p:cNvPr id="6" name="Picture 5"/>
          <p:cNvPicPr>
            <a:picLocks noChangeAspect="1"/>
          </p:cNvPicPr>
          <p:nvPr/>
        </p:nvPicPr>
        <p:blipFill>
          <a:blip r:embed="rId5"/>
          <a:stretch>
            <a:fillRect/>
          </a:stretch>
        </p:blipFill>
        <p:spPr>
          <a:xfrm>
            <a:off x="5270981" y="1652020"/>
            <a:ext cx="4799181" cy="4289032"/>
          </a:xfrm>
          <a:prstGeom prst="rect">
            <a:avLst/>
          </a:prstGeom>
        </p:spPr>
      </p:pic>
      <p:sp>
        <p:nvSpPr>
          <p:cNvPr id="11" name="DisEMBL (egy paraméter)"/>
          <p:cNvSpPr txBox="1"/>
          <p:nvPr/>
        </p:nvSpPr>
        <p:spPr>
          <a:xfrm>
            <a:off x="682158" y="1037365"/>
            <a:ext cx="1424546"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pPr>
              <a:lnSpc>
                <a:spcPct val="100000"/>
              </a:lnSpc>
              <a:spcBef>
                <a:spcPts val="0"/>
              </a:spcBef>
            </a:pPr>
            <a:r>
              <a:rPr lang="hu-HU" sz="2400" dirty="0"/>
              <a:t>X-ray</a:t>
            </a:r>
            <a:endParaRPr sz="2400" dirty="0"/>
          </a:p>
        </p:txBody>
      </p:sp>
      <p:sp>
        <p:nvSpPr>
          <p:cNvPr id="12" name="DisEMBL (egy paraméter)"/>
          <p:cNvSpPr txBox="1"/>
          <p:nvPr/>
        </p:nvSpPr>
        <p:spPr>
          <a:xfrm>
            <a:off x="3286125" y="1036479"/>
            <a:ext cx="1424546"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pPr>
              <a:lnSpc>
                <a:spcPct val="100000"/>
              </a:lnSpc>
              <a:spcBef>
                <a:spcPts val="0"/>
              </a:spcBef>
            </a:pPr>
            <a:r>
              <a:rPr lang="hu-HU" sz="2400" dirty="0"/>
              <a:t>DisProt</a:t>
            </a:r>
            <a:endParaRPr sz="2400" dirty="0"/>
          </a:p>
        </p:txBody>
      </p:sp>
      <p:sp>
        <p:nvSpPr>
          <p:cNvPr id="13" name="DisEMBL (egy paraméter)"/>
          <p:cNvSpPr txBox="1"/>
          <p:nvPr/>
        </p:nvSpPr>
        <p:spPr>
          <a:xfrm>
            <a:off x="6469233" y="1037365"/>
            <a:ext cx="1424546"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pPr>
              <a:lnSpc>
                <a:spcPct val="100000"/>
              </a:lnSpc>
              <a:spcBef>
                <a:spcPts val="0"/>
              </a:spcBef>
            </a:pPr>
            <a:r>
              <a:rPr lang="hu-HU" sz="2400" dirty="0"/>
              <a:t>NMR</a:t>
            </a:r>
            <a:endParaRPr sz="2400" dirty="0"/>
          </a:p>
        </p:txBody>
      </p:sp>
    </p:spTree>
    <p:extLst>
      <p:ext uri="{BB962C8B-B14F-4D97-AF65-F5344CB8AC3E}">
        <p14:creationId xmlns:p14="http://schemas.microsoft.com/office/powerpoint/2010/main" val="15356500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lide Number"/>
          <p:cNvSpPr txBox="1">
            <a:spLocks noGrp="1"/>
          </p:cNvSpPr>
          <p:nvPr>
            <p:ph type="sldNum" sz="quarter" idx="2"/>
          </p:nvPr>
        </p:nvSpPr>
        <p:spPr>
          <a:xfrm>
            <a:off x="9273405" y="360363"/>
            <a:ext cx="272217" cy="2678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34</a:t>
            </a:fld>
            <a:endParaRPr/>
          </a:p>
        </p:txBody>
      </p:sp>
      <p:sp>
        <p:nvSpPr>
          <p:cNvPr id="51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17" name="Rectangle"/>
          <p:cNvSpPr/>
          <p:nvPr/>
        </p:nvSpPr>
        <p:spPr>
          <a:xfrm>
            <a:off x="3257861" y="7235825"/>
            <a:ext cx="2449514" cy="144463"/>
          </a:xfrm>
          <a:prstGeom prst="rect">
            <a:avLst/>
          </a:prstGeom>
          <a:solidFill>
            <a:srgbClr val="0000FF"/>
          </a:solidFill>
          <a:ln w="12700">
            <a:miter lim="400000"/>
          </a:ln>
        </p:spPr>
        <p:txBody>
          <a:bodyPr lIns="45719" rIns="45719"/>
          <a:lstStyle/>
          <a:p>
            <a:endParaRPr/>
          </a:p>
        </p:txBody>
      </p:sp>
      <p:sp>
        <p:nvSpPr>
          <p:cNvPr id="51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42" name="Support vektor: ami mentén legjobban szétválnak az adatok"/>
          <p:cNvSpPr txBox="1"/>
          <p:nvPr/>
        </p:nvSpPr>
        <p:spPr>
          <a:xfrm>
            <a:off x="864030" y="5491856"/>
            <a:ext cx="2536822" cy="10850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solidFill>
                  <a:srgbClr val="0000FF"/>
                </a:solidFill>
              </a:defRPr>
            </a:lvl1pPr>
          </a:lstStyle>
          <a:p>
            <a:r>
              <a:rPr dirty="0"/>
              <a:t>Support vektor: ami mentén legjobban szétválnak az adatok</a:t>
            </a:r>
          </a:p>
        </p:txBody>
      </p:sp>
      <p:sp>
        <p:nvSpPr>
          <p:cNvPr id="543" name="Ez a legegyszerűbb, a lineáris SVM (LSVM)"/>
          <p:cNvSpPr txBox="1"/>
          <p:nvPr/>
        </p:nvSpPr>
        <p:spPr>
          <a:xfrm>
            <a:off x="6148641" y="5491856"/>
            <a:ext cx="2536822" cy="10850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solidFill>
                  <a:srgbClr val="0000FF"/>
                </a:solidFill>
              </a:defRPr>
            </a:lvl1pPr>
          </a:lstStyle>
          <a:p>
            <a:r>
              <a:rPr dirty="0"/>
              <a:t>Ez a legegyszerűbb, a lineáris SVM (LSVM)</a:t>
            </a:r>
          </a:p>
        </p:txBody>
      </p:sp>
      <p:sp>
        <p:nvSpPr>
          <p:cNvPr id="31" name="Predictor of naturally disordered regions (PONDR)"/>
          <p:cNvSpPr txBox="1"/>
          <p:nvPr/>
        </p:nvSpPr>
        <p:spPr>
          <a:xfrm>
            <a:off x="562338" y="800968"/>
            <a:ext cx="9202319" cy="5699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lvl1pPr>
          </a:lstStyle>
          <a:p>
            <a:r>
              <a:rPr lang="hu-HU" dirty="0">
                <a:effectLst/>
              </a:rPr>
              <a:t>Support vector machine (SVM)</a:t>
            </a:r>
          </a:p>
        </p:txBody>
      </p:sp>
      <p:pic>
        <p:nvPicPr>
          <p:cNvPr id="3" name="Picture 2"/>
          <p:cNvPicPr>
            <a:picLocks noChangeAspect="1"/>
          </p:cNvPicPr>
          <p:nvPr/>
        </p:nvPicPr>
        <p:blipFill>
          <a:blip r:embed="rId3"/>
          <a:stretch>
            <a:fillRect/>
          </a:stretch>
        </p:blipFill>
        <p:spPr>
          <a:xfrm>
            <a:off x="442871" y="1587318"/>
            <a:ext cx="9313846" cy="3505543"/>
          </a:xfrm>
          <a:prstGeom prst="rect">
            <a:avLst/>
          </a:prstGeom>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sp>
        <p:nvSpPr>
          <p:cNvPr id="54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49"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55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11" name="DISOPRED 3 (input: hiányzó röntgen szerkezet, illesztés)"/>
          <p:cNvSpPr txBox="1"/>
          <p:nvPr/>
        </p:nvSpPr>
        <p:spPr>
          <a:xfrm>
            <a:off x="4014207" y="931076"/>
            <a:ext cx="2042685" cy="5232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800" b="1">
                <a:solidFill>
                  <a:srgbClr val="FF2600"/>
                </a:solidFill>
                <a:latin typeface="Trebuchet MS"/>
                <a:ea typeface="Trebuchet MS"/>
                <a:cs typeface="Trebuchet MS"/>
                <a:sym typeface="Trebuchet MS"/>
              </a:defRPr>
            </a:lvl1pPr>
          </a:lstStyle>
          <a:p>
            <a:r>
              <a:rPr dirty="0">
                <a:solidFill>
                  <a:srgbClr val="0000FF"/>
                </a:solidFill>
              </a:rPr>
              <a:t>DISOPRED 3</a:t>
            </a:r>
          </a:p>
        </p:txBody>
      </p:sp>
      <p:pic>
        <p:nvPicPr>
          <p:cNvPr id="12" name="Picture 11"/>
          <p:cNvPicPr>
            <a:picLocks noChangeAspect="1"/>
          </p:cNvPicPr>
          <p:nvPr/>
        </p:nvPicPr>
        <p:blipFill>
          <a:blip r:embed="rId3"/>
          <a:stretch>
            <a:fillRect/>
          </a:stretch>
        </p:blipFill>
        <p:spPr>
          <a:xfrm>
            <a:off x="5800958" y="2711169"/>
            <a:ext cx="4013924" cy="2771853"/>
          </a:xfrm>
          <a:prstGeom prst="rect">
            <a:avLst/>
          </a:prstGeom>
        </p:spPr>
      </p:pic>
      <p:sp>
        <p:nvSpPr>
          <p:cNvPr id="13" name="Az aminosavak közötti interakciók kiszámolása szerkezetek alapján…"/>
          <p:cNvSpPr txBox="1"/>
          <p:nvPr/>
        </p:nvSpPr>
        <p:spPr>
          <a:xfrm>
            <a:off x="500598" y="2398943"/>
            <a:ext cx="5209641" cy="299315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rmAutofit fontScale="92500" lnSpcReduction="10000"/>
          </a:bodyPr>
          <a:lstStyle/>
          <a:p>
            <a:pPr marL="230605" indent="-230605">
              <a:lnSpc>
                <a:spcPct val="150000"/>
              </a:lnSpc>
              <a:buSzPct val="100000"/>
              <a:buChar char="•"/>
              <a:defRPr sz="2400">
                <a:solidFill>
                  <a:srgbClr val="0000FF"/>
                </a:solidFill>
              </a:defRPr>
            </a:pPr>
            <a:r>
              <a:rPr lang="hu-HU" dirty="0"/>
              <a:t>Lineáris SVM</a:t>
            </a:r>
          </a:p>
          <a:p>
            <a:pPr marL="230605" indent="-230605">
              <a:lnSpc>
                <a:spcPct val="150000"/>
              </a:lnSpc>
              <a:buSzPct val="100000"/>
              <a:buChar char="•"/>
              <a:defRPr sz="2400">
                <a:solidFill>
                  <a:srgbClr val="0000FF"/>
                </a:solidFill>
              </a:defRPr>
            </a:pPr>
            <a:r>
              <a:rPr lang="hu-HU" dirty="0"/>
              <a:t>15 aminosavas csúszó ablak</a:t>
            </a:r>
          </a:p>
          <a:p>
            <a:pPr marL="230605" indent="-230605">
              <a:lnSpc>
                <a:spcPct val="150000"/>
              </a:lnSpc>
              <a:buSzPct val="100000"/>
              <a:buChar char="•"/>
              <a:defRPr sz="2400">
                <a:solidFill>
                  <a:srgbClr val="0000FF"/>
                </a:solidFill>
              </a:defRPr>
            </a:pPr>
            <a:r>
              <a:rPr lang="hu-HU" dirty="0"/>
              <a:t>Tanító adathalmaz:</a:t>
            </a:r>
          </a:p>
          <a:p>
            <a:pPr>
              <a:lnSpc>
                <a:spcPct val="150000"/>
              </a:lnSpc>
              <a:buSzPct val="100000"/>
              <a:defRPr sz="2400">
                <a:solidFill>
                  <a:srgbClr val="0000FF"/>
                </a:solidFill>
              </a:defRPr>
            </a:pPr>
            <a:r>
              <a:rPr lang="hu-HU" dirty="0"/>
              <a:t>PDB – rendezetlenség definíciója: hiányzó atomi koordináták</a:t>
            </a:r>
          </a:p>
          <a:p>
            <a:pPr>
              <a:lnSpc>
                <a:spcPct val="150000"/>
              </a:lnSpc>
              <a:buSzPct val="100000"/>
              <a:defRPr sz="2400">
                <a:solidFill>
                  <a:srgbClr val="0000FF"/>
                </a:solidFill>
              </a:defRPr>
            </a:pPr>
            <a:r>
              <a:rPr lang="hu-HU" dirty="0"/>
              <a:t>DisProt</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
        <p:nvSpPr>
          <p:cNvPr id="54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49"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55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51" name="DISOPRED 3 (input: hiányzó röntgen szerkezet, illesztés)"/>
          <p:cNvSpPr txBox="1"/>
          <p:nvPr/>
        </p:nvSpPr>
        <p:spPr>
          <a:xfrm>
            <a:off x="4014207" y="931076"/>
            <a:ext cx="2042685" cy="5232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800" b="1">
                <a:solidFill>
                  <a:srgbClr val="FF2600"/>
                </a:solidFill>
                <a:latin typeface="Trebuchet MS"/>
                <a:ea typeface="Trebuchet MS"/>
                <a:cs typeface="Trebuchet MS"/>
                <a:sym typeface="Trebuchet MS"/>
              </a:defRPr>
            </a:lvl1pPr>
          </a:lstStyle>
          <a:p>
            <a:r>
              <a:rPr dirty="0">
                <a:solidFill>
                  <a:srgbClr val="0000FF"/>
                </a:solidFill>
              </a:rPr>
              <a:t>DISOPRED</a:t>
            </a:r>
            <a:r>
              <a:rPr lang="hu-HU" dirty="0">
                <a:solidFill>
                  <a:srgbClr val="0000FF"/>
                </a:solidFill>
              </a:rPr>
              <a:t> 3</a:t>
            </a:r>
            <a:r>
              <a:rPr dirty="0">
                <a:solidFill>
                  <a:srgbClr val="0000FF"/>
                </a:solidFill>
              </a:rPr>
              <a:t> </a:t>
            </a:r>
          </a:p>
        </p:txBody>
      </p:sp>
      <p:pic>
        <p:nvPicPr>
          <p:cNvPr id="3" name="Picture 2"/>
          <p:cNvPicPr>
            <a:picLocks noChangeAspect="1"/>
          </p:cNvPicPr>
          <p:nvPr/>
        </p:nvPicPr>
        <p:blipFill>
          <a:blip r:embed="rId3"/>
          <a:stretch>
            <a:fillRect/>
          </a:stretch>
        </p:blipFill>
        <p:spPr>
          <a:xfrm>
            <a:off x="438236" y="1894793"/>
            <a:ext cx="9533458" cy="4898245"/>
          </a:xfrm>
          <a:prstGeom prst="rect">
            <a:avLst/>
          </a:prstGeom>
        </p:spPr>
      </p:pic>
    </p:spTree>
    <p:extLst>
      <p:ext uri="{BB962C8B-B14F-4D97-AF65-F5344CB8AC3E}">
        <p14:creationId xmlns:p14="http://schemas.microsoft.com/office/powerpoint/2010/main" val="118396533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
        <p:nvSpPr>
          <p:cNvPr id="54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49"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55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51" name="DISOPRED 3 (input: hiányzó röntgen szerkezet, illesztés)"/>
          <p:cNvSpPr txBox="1"/>
          <p:nvPr/>
        </p:nvSpPr>
        <p:spPr>
          <a:xfrm>
            <a:off x="4014207" y="840367"/>
            <a:ext cx="2042685" cy="5232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800" b="1">
                <a:solidFill>
                  <a:srgbClr val="FF2600"/>
                </a:solidFill>
                <a:latin typeface="Trebuchet MS"/>
                <a:ea typeface="Trebuchet MS"/>
                <a:cs typeface="Trebuchet MS"/>
                <a:sym typeface="Trebuchet MS"/>
              </a:defRPr>
            </a:lvl1pPr>
          </a:lstStyle>
          <a:p>
            <a:r>
              <a:rPr dirty="0">
                <a:solidFill>
                  <a:srgbClr val="0000FF"/>
                </a:solidFill>
              </a:rPr>
              <a:t>DISOPRED</a:t>
            </a:r>
            <a:r>
              <a:rPr lang="hu-HU" dirty="0">
                <a:solidFill>
                  <a:srgbClr val="0000FF"/>
                </a:solidFill>
              </a:rPr>
              <a:t> 3</a:t>
            </a:r>
            <a:r>
              <a:rPr dirty="0">
                <a:solidFill>
                  <a:srgbClr val="0000FF"/>
                </a:solidFill>
              </a:rPr>
              <a:t> </a:t>
            </a:r>
          </a:p>
        </p:txBody>
      </p:sp>
      <p:pic>
        <p:nvPicPr>
          <p:cNvPr id="2" name="Picture 1"/>
          <p:cNvPicPr>
            <a:picLocks noChangeAspect="1"/>
          </p:cNvPicPr>
          <p:nvPr/>
        </p:nvPicPr>
        <p:blipFill>
          <a:blip r:embed="rId3"/>
          <a:stretch>
            <a:fillRect/>
          </a:stretch>
        </p:blipFill>
        <p:spPr>
          <a:xfrm>
            <a:off x="1164556" y="1698948"/>
            <a:ext cx="7871494" cy="5114248"/>
          </a:xfrm>
          <a:prstGeom prst="rect">
            <a:avLst/>
          </a:prstGeom>
        </p:spPr>
      </p:pic>
    </p:spTree>
    <p:extLst>
      <p:ext uri="{BB962C8B-B14F-4D97-AF65-F5344CB8AC3E}">
        <p14:creationId xmlns:p14="http://schemas.microsoft.com/office/powerpoint/2010/main" val="359472328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
        <p:nvSpPr>
          <p:cNvPr id="54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49"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55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51" name="DISOPRED 3 (input: hiányzó röntgen szerkezet, illesztés)"/>
          <p:cNvSpPr txBox="1"/>
          <p:nvPr/>
        </p:nvSpPr>
        <p:spPr>
          <a:xfrm>
            <a:off x="4014207" y="840367"/>
            <a:ext cx="2042685" cy="5232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800" b="1">
                <a:solidFill>
                  <a:srgbClr val="FF2600"/>
                </a:solidFill>
                <a:latin typeface="Trebuchet MS"/>
                <a:ea typeface="Trebuchet MS"/>
                <a:cs typeface="Trebuchet MS"/>
                <a:sym typeface="Trebuchet MS"/>
              </a:defRPr>
            </a:lvl1pPr>
          </a:lstStyle>
          <a:p>
            <a:r>
              <a:rPr dirty="0">
                <a:solidFill>
                  <a:srgbClr val="0000FF"/>
                </a:solidFill>
              </a:rPr>
              <a:t>DISOPRED</a:t>
            </a:r>
            <a:r>
              <a:rPr lang="hu-HU" dirty="0">
                <a:solidFill>
                  <a:srgbClr val="0000FF"/>
                </a:solidFill>
              </a:rPr>
              <a:t> 3</a:t>
            </a:r>
            <a:r>
              <a:rPr dirty="0">
                <a:solidFill>
                  <a:srgbClr val="0000FF"/>
                </a:solidFill>
              </a:rPr>
              <a:t> </a:t>
            </a:r>
          </a:p>
        </p:txBody>
      </p:sp>
      <p:pic>
        <p:nvPicPr>
          <p:cNvPr id="3" name="Picture 2"/>
          <p:cNvPicPr>
            <a:picLocks noChangeAspect="1"/>
          </p:cNvPicPr>
          <p:nvPr/>
        </p:nvPicPr>
        <p:blipFill>
          <a:blip r:embed="rId3"/>
          <a:stretch>
            <a:fillRect/>
          </a:stretch>
        </p:blipFill>
        <p:spPr>
          <a:xfrm>
            <a:off x="312478" y="1564586"/>
            <a:ext cx="8507452" cy="5403155"/>
          </a:xfrm>
          <a:prstGeom prst="rect">
            <a:avLst/>
          </a:prstGeom>
        </p:spPr>
      </p:pic>
    </p:spTree>
    <p:extLst>
      <p:ext uri="{BB962C8B-B14F-4D97-AF65-F5344CB8AC3E}">
        <p14:creationId xmlns:p14="http://schemas.microsoft.com/office/powerpoint/2010/main" val="402635204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02197" y="1622665"/>
            <a:ext cx="3831008" cy="5280865"/>
          </a:xfrm>
          <a:prstGeom prst="rect">
            <a:avLst/>
          </a:prstGeom>
        </p:spPr>
      </p:pic>
      <p:sp>
        <p:nvSpPr>
          <p:cNvPr id="547"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a:p>
        </p:txBody>
      </p:sp>
      <p:sp>
        <p:nvSpPr>
          <p:cNvPr id="54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49"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55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51" name="DISOPRED 3 (input: hiányzó röntgen szerkezet, illesztés)"/>
          <p:cNvSpPr txBox="1"/>
          <p:nvPr/>
        </p:nvSpPr>
        <p:spPr>
          <a:xfrm>
            <a:off x="4173493" y="840367"/>
            <a:ext cx="1724113" cy="5232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914400">
              <a:lnSpc>
                <a:spcPct val="100000"/>
              </a:lnSpc>
              <a:defRPr sz="2800" b="1">
                <a:solidFill>
                  <a:srgbClr val="FF2600"/>
                </a:solidFill>
                <a:latin typeface="Trebuchet MS"/>
                <a:ea typeface="Trebuchet MS"/>
                <a:cs typeface="Trebuchet MS"/>
                <a:sym typeface="Trebuchet MS"/>
              </a:defRPr>
            </a:lvl1pPr>
          </a:lstStyle>
          <a:p>
            <a:r>
              <a:rPr dirty="0">
                <a:solidFill>
                  <a:srgbClr val="0000FF"/>
                </a:solidFill>
              </a:rPr>
              <a:t>DISOPRED </a:t>
            </a:r>
          </a:p>
        </p:txBody>
      </p:sp>
      <p:pic>
        <p:nvPicPr>
          <p:cNvPr id="4" name="Picture 3"/>
          <p:cNvPicPr>
            <a:picLocks noChangeAspect="1"/>
          </p:cNvPicPr>
          <p:nvPr/>
        </p:nvPicPr>
        <p:blipFill>
          <a:blip r:embed="rId4"/>
          <a:stretch>
            <a:fillRect/>
          </a:stretch>
        </p:blipFill>
        <p:spPr>
          <a:xfrm>
            <a:off x="3127013" y="1622665"/>
            <a:ext cx="3079012" cy="5280865"/>
          </a:xfrm>
          <a:prstGeom prst="rect">
            <a:avLst/>
          </a:prstGeom>
        </p:spPr>
      </p:pic>
      <p:pic>
        <p:nvPicPr>
          <p:cNvPr id="2" name="Picture 1"/>
          <p:cNvPicPr>
            <a:picLocks noChangeAspect="1"/>
          </p:cNvPicPr>
          <p:nvPr/>
        </p:nvPicPr>
        <p:blipFill>
          <a:blip r:embed="rId5"/>
          <a:stretch>
            <a:fillRect/>
          </a:stretch>
        </p:blipFill>
        <p:spPr>
          <a:xfrm>
            <a:off x="197199" y="1622665"/>
            <a:ext cx="2968211" cy="5280865"/>
          </a:xfrm>
          <a:prstGeom prst="rect">
            <a:avLst/>
          </a:prstGeom>
        </p:spPr>
      </p:pic>
    </p:spTree>
    <p:extLst>
      <p:ext uri="{BB962C8B-B14F-4D97-AF65-F5344CB8AC3E}">
        <p14:creationId xmlns:p14="http://schemas.microsoft.com/office/powerpoint/2010/main" val="255734736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235"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36" name="Rectangle"/>
          <p:cNvSpPr/>
          <p:nvPr/>
        </p:nvSpPr>
        <p:spPr>
          <a:xfrm>
            <a:off x="3256933" y="7235825"/>
            <a:ext cx="2449514" cy="144463"/>
          </a:xfrm>
          <a:prstGeom prst="rect">
            <a:avLst/>
          </a:prstGeom>
          <a:solidFill>
            <a:srgbClr val="0000FF"/>
          </a:solidFill>
          <a:ln w="12700">
            <a:miter lim="400000"/>
          </a:ln>
        </p:spPr>
        <p:txBody>
          <a:bodyPr lIns="45719" rIns="45719"/>
          <a:lstStyle/>
          <a:p>
            <a:endParaRPr/>
          </a:p>
        </p:txBody>
      </p:sp>
      <p:sp>
        <p:nvSpPr>
          <p:cNvPr id="237"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238" name="Predikció: egy klasszifikációs probléma:…"/>
          <p:cNvSpPr txBox="1"/>
          <p:nvPr/>
        </p:nvSpPr>
        <p:spPr>
          <a:xfrm>
            <a:off x="947757" y="1044316"/>
            <a:ext cx="8302349" cy="509552"/>
          </a:xfrm>
          <a:prstGeom prst="rect">
            <a:avLst/>
          </a:prstGeom>
          <a:ln w="12700">
            <a:miter lim="400000"/>
          </a:ln>
          <a:extLst>
            <a:ext uri="{C572A759-6A51-4108-AA02-DFA0A04FC94B}">
              <ma14:wrappingTextBoxFlag xmlns:ma14="http://schemas.microsoft.com/office/mac/drawingml/2011/main" xmlns="" val="1"/>
            </a:ext>
          </a:extLst>
        </p:spPr>
        <p:txBody>
          <a:bodyPr wrap="square" lIns="49112" tIns="49112" rIns="49112" bIns="49112">
            <a:spAutoFit/>
          </a:bodyPr>
          <a:lstStyle/>
          <a:p>
            <a:pPr algn="ctr" defTabSz="982662">
              <a:lnSpc>
                <a:spcPct val="80000"/>
              </a:lnSpc>
              <a:spcBef>
                <a:spcPts val="1600"/>
              </a:spcBef>
              <a:defRPr sz="2800" b="1">
                <a:solidFill>
                  <a:srgbClr val="0000FF"/>
                </a:solidFill>
                <a:latin typeface="Trebuchet MS"/>
                <a:ea typeface="Trebuchet MS"/>
                <a:cs typeface="Trebuchet MS"/>
                <a:sym typeface="Trebuchet MS"/>
              </a:defRPr>
            </a:pPr>
            <a:r>
              <a:rPr sz="3200" dirty="0"/>
              <a:t>Predikció: egy klasszifikációs probléma:</a:t>
            </a:r>
            <a:r>
              <a:rPr dirty="0"/>
              <a:t> </a:t>
            </a:r>
          </a:p>
        </p:txBody>
      </p:sp>
      <p:sp>
        <p:nvSpPr>
          <p:cNvPr id="239" name="Input…"/>
          <p:cNvSpPr txBox="1"/>
          <p:nvPr/>
        </p:nvSpPr>
        <p:spPr>
          <a:xfrm>
            <a:off x="461888" y="2181279"/>
            <a:ext cx="4082212" cy="214045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800" b="1">
                <a:solidFill>
                  <a:srgbClr val="0000FF"/>
                </a:solidFill>
              </a:defRPr>
            </a:pPr>
            <a:r>
              <a:rPr dirty="0"/>
              <a:t>Input</a:t>
            </a:r>
          </a:p>
          <a:p>
            <a:pPr marL="374315" indent="-374315">
              <a:buSzPct val="100000"/>
              <a:buAutoNum type="arabicPeriod"/>
              <a:defRPr sz="2300">
                <a:solidFill>
                  <a:srgbClr val="0000FF"/>
                </a:solidFill>
              </a:defRPr>
            </a:pPr>
            <a:r>
              <a:rPr dirty="0"/>
              <a:t>Aminosav szekvencia</a:t>
            </a:r>
          </a:p>
          <a:p>
            <a:pPr marL="374315" indent="-374315">
              <a:buSzPct val="100000"/>
              <a:buAutoNum type="arabicPeriod"/>
              <a:defRPr sz="2300">
                <a:solidFill>
                  <a:srgbClr val="0000FF"/>
                </a:solidFill>
              </a:defRPr>
            </a:pPr>
            <a:r>
              <a:rPr dirty="0"/>
              <a:t>Tulajdonság vektor</a:t>
            </a:r>
          </a:p>
          <a:p>
            <a:pPr marL="374315" indent="-374315">
              <a:buSzPct val="100000"/>
              <a:buAutoNum type="arabicPeriod"/>
              <a:defRPr sz="2300">
                <a:solidFill>
                  <a:srgbClr val="0000FF"/>
                </a:solidFill>
              </a:defRPr>
            </a:pPr>
            <a:r>
              <a:rPr dirty="0"/>
              <a:t>Szekvencia illesztés (profil)</a:t>
            </a:r>
          </a:p>
          <a:p>
            <a:pPr marL="374315" indent="-374315">
              <a:buSzPct val="100000"/>
              <a:buAutoNum type="arabicPeriod"/>
              <a:defRPr sz="2300">
                <a:solidFill>
                  <a:srgbClr val="0000FF"/>
                </a:solidFill>
              </a:defRPr>
            </a:pPr>
            <a:r>
              <a:rPr dirty="0"/>
              <a:t>Interakciós energiák</a:t>
            </a:r>
          </a:p>
        </p:txBody>
      </p:sp>
      <p:sp>
        <p:nvSpPr>
          <p:cNvPr id="240" name="Módszer…"/>
          <p:cNvSpPr txBox="1"/>
          <p:nvPr/>
        </p:nvSpPr>
        <p:spPr>
          <a:xfrm>
            <a:off x="5475819" y="2382194"/>
            <a:ext cx="3644204" cy="17386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800" b="1">
                <a:solidFill>
                  <a:srgbClr val="0000FF"/>
                </a:solidFill>
              </a:defRPr>
            </a:pPr>
            <a:r>
              <a:rPr dirty="0"/>
              <a:t>Módszer</a:t>
            </a:r>
          </a:p>
          <a:p>
            <a:pPr marL="374315" indent="-374315">
              <a:buSzPct val="100000"/>
              <a:buAutoNum type="arabicPeriod"/>
              <a:defRPr sz="2300">
                <a:solidFill>
                  <a:srgbClr val="0000FF"/>
                </a:solidFill>
              </a:defRPr>
            </a:pPr>
            <a:r>
              <a:rPr dirty="0"/>
              <a:t>Statisztikai módszerek</a:t>
            </a:r>
          </a:p>
          <a:p>
            <a:pPr marL="374315" indent="-374315">
              <a:buSzPct val="100000"/>
              <a:buAutoNum type="arabicPeriod"/>
              <a:defRPr sz="2300">
                <a:solidFill>
                  <a:srgbClr val="0000FF"/>
                </a:solidFill>
              </a:defRPr>
            </a:pPr>
            <a:r>
              <a:rPr dirty="0"/>
              <a:t>Machine learning</a:t>
            </a:r>
          </a:p>
          <a:p>
            <a:pPr marL="374315" indent="-374315">
              <a:buSzPct val="100000"/>
              <a:buAutoNum type="arabicPeriod"/>
              <a:defRPr sz="2300">
                <a:solidFill>
                  <a:srgbClr val="0000FF"/>
                </a:solidFill>
              </a:defRPr>
            </a:pPr>
            <a:r>
              <a:rPr dirty="0"/>
              <a:t>Szerkezeti megközelítés</a:t>
            </a:r>
          </a:p>
        </p:txBody>
      </p:sp>
      <p:sp>
        <p:nvSpPr>
          <p:cNvPr id="241" name="Output (tulajdonság)…"/>
          <p:cNvSpPr txBox="1"/>
          <p:nvPr/>
        </p:nvSpPr>
        <p:spPr>
          <a:xfrm>
            <a:off x="461888" y="4926551"/>
            <a:ext cx="3699035" cy="133680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800" b="1">
                <a:solidFill>
                  <a:srgbClr val="0000FF"/>
                </a:solidFill>
              </a:defRPr>
            </a:pPr>
            <a:r>
              <a:rPr dirty="0"/>
              <a:t>Output (tulajdonság)</a:t>
            </a:r>
          </a:p>
          <a:p>
            <a:pPr marL="374315" indent="-374315">
              <a:buSzPct val="100000"/>
              <a:buAutoNum type="arabicPeriod"/>
              <a:defRPr sz="2300">
                <a:solidFill>
                  <a:srgbClr val="0000FF"/>
                </a:solidFill>
              </a:defRPr>
            </a:pPr>
            <a:r>
              <a:rPr dirty="0"/>
              <a:t>Bináris</a:t>
            </a:r>
          </a:p>
          <a:p>
            <a:pPr marL="374315" indent="-374315">
              <a:buSzPct val="100000"/>
              <a:buAutoNum type="arabicPeriod"/>
              <a:defRPr sz="2300">
                <a:solidFill>
                  <a:srgbClr val="0000FF"/>
                </a:solidFill>
              </a:defRPr>
            </a:pPr>
            <a:r>
              <a:rPr dirty="0"/>
              <a:t>Pontszám</a:t>
            </a:r>
          </a:p>
        </p:txBody>
      </p:sp>
      <p:sp>
        <p:nvSpPr>
          <p:cNvPr id="242" name="Ellenőrzés…"/>
          <p:cNvSpPr txBox="1"/>
          <p:nvPr/>
        </p:nvSpPr>
        <p:spPr>
          <a:xfrm>
            <a:off x="6272952" y="4926551"/>
            <a:ext cx="1981632" cy="133680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800" b="1">
                <a:solidFill>
                  <a:srgbClr val="0000FF"/>
                </a:solidFill>
              </a:defRPr>
            </a:pPr>
            <a:r>
              <a:rPr dirty="0"/>
              <a:t>Ellenőrzés</a:t>
            </a:r>
          </a:p>
          <a:p>
            <a:pPr marL="374315" indent="-374315">
              <a:buSzPct val="100000"/>
              <a:buAutoNum type="arabicPeriod"/>
              <a:defRPr sz="2300">
                <a:solidFill>
                  <a:srgbClr val="0000FF"/>
                </a:solidFill>
              </a:defRPr>
            </a:pPr>
            <a:r>
              <a:rPr dirty="0"/>
              <a:t>DisProt</a:t>
            </a:r>
          </a:p>
          <a:p>
            <a:pPr marL="374315" indent="-374315">
              <a:buSzPct val="100000"/>
              <a:buAutoNum type="arabicPeriod"/>
              <a:defRPr sz="2300">
                <a:solidFill>
                  <a:srgbClr val="0000FF"/>
                </a:solidFill>
              </a:defRPr>
            </a:pPr>
            <a:r>
              <a:rPr dirty="0"/>
              <a:t>PDB</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40</a:t>
            </a:fld>
            <a:endParaRPr/>
          </a:p>
        </p:txBody>
      </p:sp>
      <p:sp>
        <p:nvSpPr>
          <p:cNvPr id="55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60" name="Rectangle"/>
          <p:cNvSpPr/>
          <p:nvPr/>
        </p:nvSpPr>
        <p:spPr>
          <a:xfrm>
            <a:off x="3243285" y="7235825"/>
            <a:ext cx="2449514" cy="144463"/>
          </a:xfrm>
          <a:prstGeom prst="rect">
            <a:avLst/>
          </a:prstGeom>
          <a:solidFill>
            <a:srgbClr val="0000FF"/>
          </a:solidFill>
          <a:ln w="12700">
            <a:miter lim="400000"/>
          </a:ln>
        </p:spPr>
        <p:txBody>
          <a:bodyPr lIns="45719" rIns="45719"/>
          <a:lstStyle/>
          <a:p>
            <a:endParaRPr/>
          </a:p>
        </p:txBody>
      </p:sp>
      <p:sp>
        <p:nvSpPr>
          <p:cNvPr id="56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62" name="Szerkezeti megközelítés (interakciós potenciál)"/>
          <p:cNvSpPr txBox="1"/>
          <p:nvPr/>
        </p:nvSpPr>
        <p:spPr>
          <a:xfrm>
            <a:off x="1029426" y="3228840"/>
            <a:ext cx="8012248" cy="497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nSpc>
                <a:spcPct val="55000"/>
              </a:lnSpc>
              <a:spcBef>
                <a:spcPts val="1600"/>
              </a:spcBef>
              <a:defRPr sz="2800" b="1">
                <a:solidFill>
                  <a:srgbClr val="0000FF"/>
                </a:solidFill>
                <a:effectLst>
                  <a:outerShdw blurRad="38100" dist="38100" dir="2700000" rotWithShape="0">
                    <a:srgbClr val="C0C0C0"/>
                  </a:outerShdw>
                </a:effectLst>
                <a:latin typeface="Trebuchet MS"/>
                <a:ea typeface="Trebuchet MS"/>
                <a:cs typeface="Trebuchet MS"/>
                <a:sym typeface="Trebuchet MS"/>
              </a:defRPr>
            </a:lvl1pPr>
          </a:lstStyle>
          <a:p>
            <a:r>
              <a:t>Szerkezeti megközelítés (interakciós potenciál)</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41</a:t>
            </a:fld>
            <a:endParaRPr/>
          </a:p>
        </p:txBody>
      </p:sp>
      <p:sp>
        <p:nvSpPr>
          <p:cNvPr id="565"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66" name="Rectangle"/>
          <p:cNvSpPr/>
          <p:nvPr/>
        </p:nvSpPr>
        <p:spPr>
          <a:xfrm>
            <a:off x="3265965" y="7235825"/>
            <a:ext cx="2449514" cy="144463"/>
          </a:xfrm>
          <a:prstGeom prst="rect">
            <a:avLst/>
          </a:prstGeom>
          <a:solidFill>
            <a:srgbClr val="0000FF"/>
          </a:solidFill>
          <a:ln w="12700">
            <a:miter lim="400000"/>
          </a:ln>
        </p:spPr>
        <p:txBody>
          <a:bodyPr lIns="45719" rIns="45719"/>
          <a:lstStyle/>
          <a:p>
            <a:endParaRPr/>
          </a:p>
        </p:txBody>
      </p:sp>
      <p:sp>
        <p:nvSpPr>
          <p:cNvPr id="567"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68" name="A fehérje fel-nem-tekeredés problémája"/>
          <p:cNvSpPr txBox="1"/>
          <p:nvPr/>
        </p:nvSpPr>
        <p:spPr>
          <a:xfrm>
            <a:off x="1225263" y="1093272"/>
            <a:ext cx="7980108" cy="561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800"/>
              </a:spcBef>
              <a:defRPr sz="3200" b="1">
                <a:solidFill>
                  <a:srgbClr val="0000FF"/>
                </a:solidFill>
                <a:latin typeface="Trebuchet MS"/>
                <a:ea typeface="Trebuchet MS"/>
                <a:cs typeface="Trebuchet MS"/>
                <a:sym typeface="Trebuchet MS"/>
              </a:defRPr>
            </a:lvl1pPr>
          </a:lstStyle>
          <a:p>
            <a:r>
              <a:rPr dirty="0"/>
              <a:t>A fehérje fel-nem-tekeredés problémája</a:t>
            </a:r>
          </a:p>
        </p:txBody>
      </p:sp>
      <p:sp>
        <p:nvSpPr>
          <p:cNvPr id="569" name="A fehérje feltekeredés problémája:…"/>
          <p:cNvSpPr txBox="1"/>
          <p:nvPr/>
        </p:nvSpPr>
        <p:spPr>
          <a:xfrm>
            <a:off x="556407" y="2260824"/>
            <a:ext cx="9317819" cy="36199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74315" indent="-374315">
              <a:spcBef>
                <a:spcPts val="1600"/>
              </a:spcBef>
              <a:buSzPct val="100000"/>
              <a:buAutoNum type="arabicPeriod"/>
              <a:defRPr sz="2800" b="1">
                <a:solidFill>
                  <a:srgbClr val="FF2600"/>
                </a:solidFill>
                <a:effectLst>
                  <a:outerShdw blurRad="38100" dist="38100" dir="2700000" rotWithShape="0">
                    <a:srgbClr val="DDDDDD"/>
                  </a:outerShdw>
                </a:effectLst>
                <a:latin typeface="Trebuchet MS"/>
                <a:ea typeface="Trebuchet MS"/>
                <a:cs typeface="Trebuchet MS"/>
                <a:sym typeface="Trebuchet MS"/>
              </a:defRPr>
            </a:pPr>
            <a:r>
              <a:rPr dirty="0"/>
              <a:t>A fehérje feltekeredés problémája:</a:t>
            </a:r>
          </a:p>
          <a:p>
            <a: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pPr>
            <a:r>
              <a:rPr dirty="0"/>
              <a:t>Hogyan határozza meg az aminosav szekvencia a fehérje feltekeredését</a:t>
            </a:r>
          </a:p>
          <a:p>
            <a:pPr marL="374315" indent="-374315">
              <a:spcBef>
                <a:spcPts val="1600"/>
              </a:spcBef>
              <a:buSzPct val="100000"/>
              <a:buAutoNum type="arabicPeriod" startAt="2"/>
              <a:defRPr sz="2800" b="1">
                <a:solidFill>
                  <a:srgbClr val="FF2600"/>
                </a:solidFill>
                <a:effectLst>
                  <a:outerShdw blurRad="38100" dist="38100" dir="2700000" rotWithShape="0">
                    <a:srgbClr val="DDDDDD"/>
                  </a:outerShdw>
                </a:effectLst>
                <a:latin typeface="Trebuchet MS"/>
                <a:ea typeface="Trebuchet MS"/>
                <a:cs typeface="Trebuchet MS"/>
                <a:sym typeface="Trebuchet MS"/>
              </a:defRPr>
            </a:pPr>
            <a:r>
              <a:rPr dirty="0"/>
              <a:t>A fehérje fel-nem-tekeredés problémája:</a:t>
            </a:r>
          </a:p>
          <a:p>
            <a: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pPr>
            <a:r>
              <a:rPr dirty="0"/>
              <a:t>Hogyan határozza meg az aminosav szekvencia a fehérje rendezetlenségét?</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42</a:t>
            </a:fld>
            <a:endParaRPr/>
          </a:p>
        </p:txBody>
      </p:sp>
      <p:sp>
        <p:nvSpPr>
          <p:cNvPr id="572"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73"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574"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75" name="A fehérje fel-nem-tekeredés problémája"/>
          <p:cNvSpPr txBox="1"/>
          <p:nvPr/>
        </p:nvSpPr>
        <p:spPr>
          <a:xfrm>
            <a:off x="1225263" y="1093272"/>
            <a:ext cx="7980108" cy="561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800"/>
              </a:spcBef>
              <a:defRPr sz="3200" b="1">
                <a:solidFill>
                  <a:srgbClr val="0000FF"/>
                </a:solidFill>
                <a:latin typeface="Trebuchet MS"/>
                <a:ea typeface="Trebuchet MS"/>
                <a:cs typeface="Trebuchet MS"/>
                <a:sym typeface="Trebuchet MS"/>
              </a:defRPr>
            </a:lvl1pPr>
          </a:lstStyle>
          <a:p>
            <a:r>
              <a:t>A fehérje fel-nem-tekeredés problémája</a:t>
            </a:r>
          </a:p>
        </p:txBody>
      </p:sp>
      <p:sp>
        <p:nvSpPr>
          <p:cNvPr id="576" name="A globuláris fehérjék speciális aminosav sorrendje lehetővé teszi a sok energetikailag kedvező kölcsönhatás kialakítását…"/>
          <p:cNvSpPr txBox="1"/>
          <p:nvPr/>
        </p:nvSpPr>
        <p:spPr>
          <a:xfrm>
            <a:off x="478381" y="2282232"/>
            <a:ext cx="9114339" cy="325983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30605" indent="-230605">
              <a:buSzPct val="100000"/>
              <a:buChar char="•"/>
              <a:defRPr sz="2300">
                <a:solidFill>
                  <a:srgbClr val="0000FF"/>
                </a:solidFill>
              </a:defRPr>
            </a:pPr>
            <a:r>
              <a:t>A globuláris fehérjék speciális aminosav sorrendje lehetővé teszi a sok energetikailag kedvező kölcsönhatás kialakítását</a:t>
            </a:r>
          </a:p>
          <a:p>
            <a:pPr marL="230605" indent="-230605">
              <a:buSzPct val="100000"/>
              <a:buChar char="•"/>
              <a:defRPr sz="2300">
                <a:solidFill>
                  <a:srgbClr val="0000FF"/>
                </a:solidFill>
              </a:defRPr>
            </a:pPr>
            <a:r>
              <a:t>A rendezetlen fehérjék olyan (rendezetlenséget elősegítő) aminosavakat tartalmaznak, amik igyekeznek elkerülni a kölcsönhatásokat</a:t>
            </a:r>
          </a:p>
          <a:p>
            <a:pPr marL="230605" indent="-230605">
              <a:buSzPct val="100000"/>
              <a:buChar char="•"/>
              <a:defRPr sz="2300">
                <a:solidFill>
                  <a:srgbClr val="0000FF"/>
                </a:solidFill>
              </a:defRPr>
            </a:pPr>
            <a:r>
              <a:t>Ez utóbbi vezet ahhoz, hogy a rendezetlen fehérjék nem képesek egy alacsony energiájú konformációba feltekeredni</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43</a:t>
            </a:fld>
            <a:endParaRPr/>
          </a:p>
        </p:txBody>
      </p:sp>
      <p:sp>
        <p:nvSpPr>
          <p:cNvPr id="592"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593"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594"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595" name="Egy szekvenciában található összes aminosav közötti páros kölcsönhatási energia becslése: IUPred"/>
          <p:cNvSpPr txBox="1"/>
          <p:nvPr/>
        </p:nvSpPr>
        <p:spPr>
          <a:xfrm>
            <a:off x="397077" y="873047"/>
            <a:ext cx="9276946" cy="162331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800"/>
              </a:spcBef>
              <a:defRPr sz="3200" b="1">
                <a:solidFill>
                  <a:srgbClr val="0000FF"/>
                </a:solidFill>
                <a:latin typeface="Trebuchet MS"/>
                <a:ea typeface="Trebuchet MS"/>
                <a:cs typeface="Trebuchet MS"/>
                <a:sym typeface="Trebuchet MS"/>
              </a:defRPr>
            </a:lvl1pPr>
          </a:lstStyle>
          <a:p>
            <a:r>
              <a:t>Egy szekvenciában található összes aminosav közötti páros kölcsönhatási energia becslése: IUPred</a:t>
            </a:r>
          </a:p>
        </p:txBody>
      </p:sp>
      <p:sp>
        <p:nvSpPr>
          <p:cNvPr id="596" name="Az aminosavak közötti interakciók kiszámolása szerkezetek alapján…"/>
          <p:cNvSpPr txBox="1"/>
          <p:nvPr/>
        </p:nvSpPr>
        <p:spPr>
          <a:xfrm>
            <a:off x="1667080" y="5837695"/>
            <a:ext cx="6457540" cy="48660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buSzPct val="100000"/>
              <a:defRPr sz="2400">
                <a:solidFill>
                  <a:srgbClr val="0000FF"/>
                </a:solidFill>
              </a:defRPr>
            </a:pPr>
            <a:r>
              <a:rPr lang="en-US" dirty="0">
                <a:solidFill>
                  <a:srgbClr val="FF0000"/>
                </a:solidFill>
              </a:rPr>
              <a:t>Az </a:t>
            </a:r>
            <a:r>
              <a:rPr lang="en-US" dirty="0" err="1">
                <a:solidFill>
                  <a:srgbClr val="FF0000"/>
                </a:solidFill>
              </a:rPr>
              <a:t>algoritmus</a:t>
            </a:r>
            <a:r>
              <a:rPr lang="en-US" dirty="0">
                <a:solidFill>
                  <a:srgbClr val="FF0000"/>
                </a:solidFill>
              </a:rPr>
              <a:t> </a:t>
            </a:r>
            <a:r>
              <a:rPr lang="en-US" dirty="0" err="1">
                <a:solidFill>
                  <a:srgbClr val="FF0000"/>
                </a:solidFill>
              </a:rPr>
              <a:t>csak</a:t>
            </a:r>
            <a:r>
              <a:rPr lang="en-US" dirty="0">
                <a:solidFill>
                  <a:srgbClr val="FF0000"/>
                </a:solidFill>
              </a:rPr>
              <a:t> </a:t>
            </a:r>
            <a:r>
              <a:rPr lang="en-US" dirty="0" err="1">
                <a:solidFill>
                  <a:srgbClr val="FF0000"/>
                </a:solidFill>
              </a:rPr>
              <a:t>globuláris</a:t>
            </a:r>
            <a:r>
              <a:rPr lang="en-US" dirty="0">
                <a:solidFill>
                  <a:srgbClr val="FF0000"/>
                </a:solidFill>
              </a:rPr>
              <a:t> </a:t>
            </a:r>
            <a:r>
              <a:rPr lang="en-US" dirty="0" err="1">
                <a:solidFill>
                  <a:srgbClr val="FF0000"/>
                </a:solidFill>
              </a:rPr>
              <a:t>fehérjéket</a:t>
            </a:r>
            <a:r>
              <a:rPr lang="en-US" dirty="0">
                <a:solidFill>
                  <a:srgbClr val="FF0000"/>
                </a:solidFill>
              </a:rPr>
              <a:t> “</a:t>
            </a:r>
            <a:r>
              <a:rPr lang="en-US" dirty="0" err="1">
                <a:solidFill>
                  <a:srgbClr val="FF0000"/>
                </a:solidFill>
              </a:rPr>
              <a:t>ismer</a:t>
            </a:r>
            <a:r>
              <a:rPr lang="en-US" dirty="0">
                <a:solidFill>
                  <a:srgbClr val="FF0000"/>
                </a:solidFill>
              </a:rPr>
              <a:t>”</a:t>
            </a:r>
          </a:p>
        </p:txBody>
      </p:sp>
      <p:sp>
        <p:nvSpPr>
          <p:cNvPr id="8" name="Az aminosavak közötti interakciók kiszámolása szerkezetek alapján…">
            <a:extLst>
              <a:ext uri="{FF2B5EF4-FFF2-40B4-BE49-F238E27FC236}">
                <a16:creationId xmlns="" xmlns:a16="http://schemas.microsoft.com/office/drawing/2014/main" id="{C1076108-5CD9-6841-B4E6-365980E80CDF}"/>
              </a:ext>
            </a:extLst>
          </p:cNvPr>
          <p:cNvSpPr txBox="1"/>
          <p:nvPr/>
        </p:nvSpPr>
        <p:spPr>
          <a:xfrm>
            <a:off x="549477" y="2893644"/>
            <a:ext cx="9114339" cy="30057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30605" indent="-230605">
              <a:buSzPct val="100000"/>
              <a:buChar char="•"/>
              <a:defRPr sz="2400">
                <a:solidFill>
                  <a:srgbClr val="0000FF"/>
                </a:solidFill>
              </a:defRPr>
            </a:pPr>
            <a:r>
              <a:rPr dirty="0"/>
              <a:t>Az aminosavak közötti interakciók kiszámolása szerkezetek alapján</a:t>
            </a:r>
          </a:p>
          <a:p>
            <a:pPr marL="230605" indent="-230605">
              <a:buSzPct val="100000"/>
              <a:buChar char="•"/>
              <a:defRPr sz="2400">
                <a:solidFill>
                  <a:srgbClr val="0000FF"/>
                </a:solidFill>
              </a:defRPr>
            </a:pPr>
            <a:r>
              <a:rPr dirty="0"/>
              <a:t>Az energiák megbecslése a szerkezet ismerete nélkül</a:t>
            </a:r>
          </a:p>
          <a:p>
            <a:pPr marL="230605" indent="-230605">
              <a:buSzPct val="100000"/>
              <a:buChar char="•"/>
              <a:defRPr sz="2400">
                <a:solidFill>
                  <a:srgbClr val="0000FF"/>
                </a:solidFill>
              </a:defRPr>
            </a:pPr>
            <a:r>
              <a:rPr dirty="0"/>
              <a:t>A becslés alkalmazása olyan szekvenciákra, melyek nem rendelkeznek szerkezettel (IDPk)</a:t>
            </a:r>
            <a:endParaRPr lang="hu-HU" dirty="0"/>
          </a:p>
          <a:p>
            <a:pPr marL="230605" indent="-230605">
              <a:buSzPct val="100000"/>
              <a:buFontTx/>
              <a:buChar char="•"/>
              <a:defRPr sz="2400">
                <a:solidFill>
                  <a:srgbClr val="0000FF"/>
                </a:solidFill>
              </a:defRPr>
            </a:pPr>
            <a:r>
              <a:rPr lang="en-US" dirty="0" err="1"/>
              <a:t>Aminosavak</a:t>
            </a:r>
            <a:r>
              <a:rPr lang="en-US" dirty="0"/>
              <a:t> </a:t>
            </a:r>
            <a:r>
              <a:rPr lang="en-US" dirty="0" err="1"/>
              <a:t>közötti</a:t>
            </a:r>
            <a:r>
              <a:rPr lang="en-US" dirty="0"/>
              <a:t> </a:t>
            </a:r>
            <a:r>
              <a:rPr lang="en-US" dirty="0" err="1"/>
              <a:t>kölcsönhatási</a:t>
            </a:r>
            <a:r>
              <a:rPr lang="en-US" dirty="0"/>
              <a:t> </a:t>
            </a:r>
            <a:r>
              <a:rPr lang="en-US" dirty="0" err="1"/>
              <a:t>energiák</a:t>
            </a:r>
            <a:r>
              <a:rPr lang="en-US" dirty="0"/>
              <a:t> </a:t>
            </a:r>
            <a:r>
              <a:rPr lang="en-US" dirty="0" err="1"/>
              <a:t>származtatása</a:t>
            </a:r>
            <a:r>
              <a:rPr lang="en-US" dirty="0"/>
              <a:t> </a:t>
            </a:r>
            <a:r>
              <a:rPr lang="en-US" dirty="0" err="1"/>
              <a:t>globuláris</a:t>
            </a:r>
            <a:r>
              <a:rPr lang="en-US" dirty="0"/>
              <a:t> </a:t>
            </a:r>
            <a:r>
              <a:rPr lang="en-US" dirty="0" err="1"/>
              <a:t>fehérjékből</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6"/>
                                        </p:tgtEl>
                                        <p:attrNameLst>
                                          <p:attrName>style.visibility</p:attrName>
                                        </p:attrNameLst>
                                      </p:cBhvr>
                                      <p:to>
                                        <p:strVal val="visible"/>
                                      </p:to>
                                    </p:set>
                                    <p:anim calcmode="lin" valueType="num">
                                      <p:cBhvr additive="base">
                                        <p:cTn id="7" dur="500" fill="hold"/>
                                        <p:tgtEl>
                                          <p:spTgt spid="596"/>
                                        </p:tgtEl>
                                        <p:attrNameLst>
                                          <p:attrName>ppt_x</p:attrName>
                                        </p:attrNameLst>
                                      </p:cBhvr>
                                      <p:tavLst>
                                        <p:tav tm="0">
                                          <p:val>
                                            <p:strVal val="#ppt_x"/>
                                          </p:val>
                                        </p:tav>
                                        <p:tav tm="100000">
                                          <p:val>
                                            <p:strVal val="#ppt_x"/>
                                          </p:val>
                                        </p:tav>
                                      </p:tavLst>
                                    </p:anim>
                                    <p:anim calcmode="lin" valueType="num">
                                      <p:cBhvr additive="base">
                                        <p:cTn id="8" dur="500" fill="hold"/>
                                        <p:tgtEl>
                                          <p:spTgt spid="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44</a:t>
            </a:fld>
            <a:endParaRPr/>
          </a:p>
        </p:txBody>
      </p:sp>
      <p:sp>
        <p:nvSpPr>
          <p:cNvPr id="66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670"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67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672" name="A globuláris és a rendezetlen fehérjék becsült energia értékei"/>
          <p:cNvSpPr txBox="1"/>
          <p:nvPr/>
        </p:nvSpPr>
        <p:spPr>
          <a:xfrm>
            <a:off x="1093030" y="831710"/>
            <a:ext cx="7885040" cy="9570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r>
              <a:rPr dirty="0"/>
              <a:t>A globuláris és a rendezetlen fehérjék becsült energia értékei</a:t>
            </a:r>
          </a:p>
        </p:txBody>
      </p:sp>
      <p:grpSp>
        <p:nvGrpSpPr>
          <p:cNvPr id="677" name="Group"/>
          <p:cNvGrpSpPr/>
          <p:nvPr/>
        </p:nvGrpSpPr>
        <p:grpSpPr>
          <a:xfrm>
            <a:off x="2011109" y="1992330"/>
            <a:ext cx="6048882" cy="4537025"/>
            <a:chOff x="0" y="0"/>
            <a:chExt cx="6048880" cy="4537023"/>
          </a:xfrm>
        </p:grpSpPr>
        <p:sp>
          <p:nvSpPr>
            <p:cNvPr id="673" name="Rectangle"/>
            <p:cNvSpPr/>
            <p:nvPr/>
          </p:nvSpPr>
          <p:spPr>
            <a:xfrm>
              <a:off x="0" y="0"/>
              <a:ext cx="6048881" cy="4537024"/>
            </a:xfrm>
            <a:prstGeom prst="rect">
              <a:avLst/>
            </a:prstGeom>
            <a:solidFill>
              <a:schemeClr val="accent3">
                <a:lumOff val="44000"/>
              </a:schemeClr>
            </a:solidFill>
            <a:ln w="25400" cap="flat">
              <a:solidFill>
                <a:srgbClr val="000000"/>
              </a:solidFill>
              <a:prstDash val="solid"/>
              <a:miter lim="800000"/>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pic>
          <p:nvPicPr>
            <p:cNvPr id="674" name="image37.png" descr="image37.png"/>
            <p:cNvPicPr>
              <a:picLocks noChangeAspect="1"/>
            </p:cNvPicPr>
            <p:nvPr/>
          </p:nvPicPr>
          <p:blipFill>
            <a:blip r:embed="rId3">
              <a:extLst/>
            </a:blip>
            <a:stretch>
              <a:fillRect/>
            </a:stretch>
          </p:blipFill>
          <p:spPr>
            <a:xfrm>
              <a:off x="197135" y="131907"/>
              <a:ext cx="5566190" cy="4174642"/>
            </a:xfrm>
            <a:prstGeom prst="rect">
              <a:avLst/>
            </a:prstGeom>
            <a:ln w="12700" cap="flat">
              <a:noFill/>
              <a:miter lim="400000"/>
            </a:ln>
            <a:effectLst/>
          </p:spPr>
        </p:pic>
        <p:sp>
          <p:nvSpPr>
            <p:cNvPr id="675" name="IDP"/>
            <p:cNvSpPr txBox="1"/>
            <p:nvPr/>
          </p:nvSpPr>
          <p:spPr>
            <a:xfrm>
              <a:off x="4734159" y="394271"/>
              <a:ext cx="656637" cy="3847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defTabSz="914400">
                <a:lnSpc>
                  <a:spcPct val="100000"/>
                </a:lnSpc>
                <a:spcBef>
                  <a:spcPts val="1400"/>
                </a:spcBef>
                <a:defRPr sz="2400" b="1">
                  <a:solidFill>
                    <a:srgbClr val="003399"/>
                  </a:solidFill>
                  <a:latin typeface="+mj-lt"/>
                  <a:ea typeface="+mj-ea"/>
                  <a:cs typeface="+mj-cs"/>
                  <a:sym typeface="Times New Roman"/>
                </a:defRPr>
              </a:pPr>
              <a:r>
                <a:t>IDP</a:t>
              </a:r>
            </a:p>
          </p:txBody>
        </p:sp>
        <p:sp>
          <p:nvSpPr>
            <p:cNvPr id="676" name="GLOB"/>
            <p:cNvSpPr txBox="1"/>
            <p:nvPr/>
          </p:nvSpPr>
          <p:spPr>
            <a:xfrm>
              <a:off x="4273209" y="3331016"/>
              <a:ext cx="1184265" cy="3847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defTabSz="914400">
                <a:lnSpc>
                  <a:spcPct val="100000"/>
                </a:lnSpc>
                <a:spcBef>
                  <a:spcPts val="1400"/>
                </a:spcBef>
                <a:defRPr sz="2400" b="1">
                  <a:solidFill>
                    <a:srgbClr val="FF0000"/>
                  </a:solidFill>
                  <a:latin typeface="+mj-lt"/>
                  <a:ea typeface="+mj-ea"/>
                  <a:cs typeface="+mj-cs"/>
                  <a:sym typeface="Times New Roman"/>
                </a:defRPr>
              </a:lvl1pPr>
            </a:lstStyle>
            <a:p>
              <a:r>
                <a:t>GLOB</a:t>
              </a:r>
            </a:p>
          </p:txBody>
        </p:sp>
      </p:grpSp>
      <p:sp>
        <p:nvSpPr>
          <p:cNvPr id="678" name="Dosztanyi et al. (2005) J. Mol. Biol. 347, 827"/>
          <p:cNvSpPr txBox="1"/>
          <p:nvPr/>
        </p:nvSpPr>
        <p:spPr>
          <a:xfrm>
            <a:off x="5942319" y="6824695"/>
            <a:ext cx="3947656" cy="30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800"/>
              </a:spcBef>
              <a:defRPr sz="1400">
                <a:solidFill>
                  <a:srgbClr val="0000FF"/>
                </a:solidFill>
                <a:latin typeface="Times New Roman MT Extra Bold"/>
                <a:ea typeface="Times New Roman MT Extra Bold"/>
                <a:cs typeface="Times New Roman MT Extra Bold"/>
                <a:sym typeface="Times New Roman MT Extra Bold"/>
              </a:defRPr>
            </a:pPr>
            <a:r>
              <a:t>Dosztanyi et al. (2005) </a:t>
            </a:r>
            <a:r>
              <a:rPr i="1"/>
              <a:t>J. Mol. Biol. 347, 827</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45</a:t>
            </a:fld>
            <a:endParaRPr/>
          </a:p>
        </p:txBody>
      </p:sp>
      <p:sp>
        <p:nvSpPr>
          <p:cNvPr id="66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670"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67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672" name="A globuláris és a rendezetlen fehérjék becsült energia értékei"/>
          <p:cNvSpPr txBox="1"/>
          <p:nvPr/>
        </p:nvSpPr>
        <p:spPr>
          <a:xfrm>
            <a:off x="1093030" y="726779"/>
            <a:ext cx="7885040" cy="5699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r>
              <a:rPr lang="hu-HU" dirty="0"/>
              <a:t>IUPred 2A</a:t>
            </a:r>
            <a:endParaRPr dirty="0"/>
          </a:p>
        </p:txBody>
      </p:sp>
      <p:pic>
        <p:nvPicPr>
          <p:cNvPr id="2" name="Picture 1"/>
          <p:cNvPicPr>
            <a:picLocks noChangeAspect="1"/>
          </p:cNvPicPr>
          <p:nvPr/>
        </p:nvPicPr>
        <p:blipFill>
          <a:blip r:embed="rId3"/>
          <a:stretch>
            <a:fillRect/>
          </a:stretch>
        </p:blipFill>
        <p:spPr>
          <a:xfrm>
            <a:off x="1004853" y="1562198"/>
            <a:ext cx="8156921" cy="5528238"/>
          </a:xfrm>
          <a:prstGeom prst="rect">
            <a:avLst/>
          </a:prstGeom>
        </p:spPr>
      </p:pic>
    </p:spTree>
    <p:extLst>
      <p:ext uri="{BB962C8B-B14F-4D97-AF65-F5344CB8AC3E}">
        <p14:creationId xmlns:p14="http://schemas.microsoft.com/office/powerpoint/2010/main" val="215485282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46</a:t>
            </a:fld>
            <a:endParaRPr/>
          </a:p>
        </p:txBody>
      </p:sp>
      <p:sp>
        <p:nvSpPr>
          <p:cNvPr id="66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670"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67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7" name="Picture 6"/>
          <p:cNvPicPr>
            <a:picLocks noChangeAspect="1"/>
          </p:cNvPicPr>
          <p:nvPr/>
        </p:nvPicPr>
        <p:blipFill>
          <a:blip r:embed="rId3"/>
          <a:stretch>
            <a:fillRect/>
          </a:stretch>
        </p:blipFill>
        <p:spPr>
          <a:xfrm>
            <a:off x="272158" y="705504"/>
            <a:ext cx="9546944" cy="2308026"/>
          </a:xfrm>
          <a:prstGeom prst="rect">
            <a:avLst/>
          </a:prstGeom>
        </p:spPr>
      </p:pic>
      <p:pic>
        <p:nvPicPr>
          <p:cNvPr id="9" name="Picture 8"/>
          <p:cNvPicPr>
            <a:picLocks noChangeAspect="1"/>
          </p:cNvPicPr>
          <p:nvPr/>
        </p:nvPicPr>
        <p:blipFill>
          <a:blip r:embed="rId4"/>
          <a:stretch>
            <a:fillRect/>
          </a:stretch>
        </p:blipFill>
        <p:spPr>
          <a:xfrm>
            <a:off x="272158" y="5160292"/>
            <a:ext cx="9546944" cy="1952718"/>
          </a:xfrm>
          <a:prstGeom prst="rect">
            <a:avLst/>
          </a:prstGeom>
        </p:spPr>
      </p:pic>
      <p:pic>
        <p:nvPicPr>
          <p:cNvPr id="2" name="Picture 1"/>
          <p:cNvPicPr>
            <a:picLocks noChangeAspect="1"/>
          </p:cNvPicPr>
          <p:nvPr/>
        </p:nvPicPr>
        <p:blipFill>
          <a:blip r:embed="rId5"/>
          <a:stretch>
            <a:fillRect/>
          </a:stretch>
        </p:blipFill>
        <p:spPr>
          <a:xfrm>
            <a:off x="272158" y="3072117"/>
            <a:ext cx="9546944" cy="2056156"/>
          </a:xfrm>
          <a:prstGeom prst="rect">
            <a:avLst/>
          </a:prstGeom>
        </p:spPr>
      </p:pic>
    </p:spTree>
    <p:extLst>
      <p:ext uri="{BB962C8B-B14F-4D97-AF65-F5344CB8AC3E}">
        <p14:creationId xmlns:p14="http://schemas.microsoft.com/office/powerpoint/2010/main" val="6962486"/>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47</a:t>
            </a:fld>
            <a:endParaRPr/>
          </a:p>
        </p:txBody>
      </p:sp>
      <p:sp>
        <p:nvSpPr>
          <p:cNvPr id="718"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719" name="Rectangle"/>
          <p:cNvSpPr/>
          <p:nvPr/>
        </p:nvSpPr>
        <p:spPr>
          <a:xfrm>
            <a:off x="3273425" y="7235825"/>
            <a:ext cx="2449514" cy="144463"/>
          </a:xfrm>
          <a:prstGeom prst="rect">
            <a:avLst/>
          </a:prstGeom>
          <a:solidFill>
            <a:srgbClr val="0000FF"/>
          </a:solidFill>
          <a:ln w="12700">
            <a:miter lim="400000"/>
          </a:ln>
        </p:spPr>
        <p:txBody>
          <a:bodyPr lIns="45719" rIns="45719"/>
          <a:lstStyle/>
          <a:p>
            <a:endParaRPr/>
          </a:p>
        </p:txBody>
      </p:sp>
      <p:sp>
        <p:nvSpPr>
          <p:cNvPr id="720"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graphicFrame>
        <p:nvGraphicFramePr>
          <p:cNvPr id="2" name="Table 1"/>
          <p:cNvGraphicFramePr>
            <a:graphicFrameLocks noGrp="1"/>
          </p:cNvGraphicFramePr>
          <p:nvPr>
            <p:extLst>
              <p:ext uri="{D42A27DB-BD31-4B8C-83A1-F6EECF244321}">
                <p14:modId xmlns:p14="http://schemas.microsoft.com/office/powerpoint/2010/main" val="2338323698"/>
              </p:ext>
            </p:extLst>
          </p:nvPr>
        </p:nvGraphicFramePr>
        <p:xfrm>
          <a:off x="288164" y="1984829"/>
          <a:ext cx="9573485" cy="4511548"/>
        </p:xfrm>
        <a:graphic>
          <a:graphicData uri="http://schemas.openxmlformats.org/drawingml/2006/table">
            <a:tbl>
              <a:tblPr firstRow="1" bandRow="1">
                <a:tableStyleId>{5940675A-B579-460E-94D1-54222C63F5DA}</a:tableStyleId>
              </a:tblPr>
              <a:tblGrid>
                <a:gridCol w="1440826">
                  <a:extLst>
                    <a:ext uri="{9D8B030D-6E8A-4147-A177-3AD203B41FA5}">
                      <a16:colId xmlns="" xmlns:a16="http://schemas.microsoft.com/office/drawing/2014/main" val="20000"/>
                    </a:ext>
                  </a:extLst>
                </a:gridCol>
                <a:gridCol w="1294454">
                  <a:extLst>
                    <a:ext uri="{9D8B030D-6E8A-4147-A177-3AD203B41FA5}">
                      <a16:colId xmlns="" xmlns:a16="http://schemas.microsoft.com/office/drawing/2014/main" val="20001"/>
                    </a:ext>
                  </a:extLst>
                </a:gridCol>
                <a:gridCol w="1367641">
                  <a:extLst>
                    <a:ext uri="{9D8B030D-6E8A-4147-A177-3AD203B41FA5}">
                      <a16:colId xmlns="" xmlns:a16="http://schemas.microsoft.com/office/drawing/2014/main" val="20002"/>
                    </a:ext>
                  </a:extLst>
                </a:gridCol>
                <a:gridCol w="1367641">
                  <a:extLst>
                    <a:ext uri="{9D8B030D-6E8A-4147-A177-3AD203B41FA5}">
                      <a16:colId xmlns="" xmlns:a16="http://schemas.microsoft.com/office/drawing/2014/main" val="20003"/>
                    </a:ext>
                  </a:extLst>
                </a:gridCol>
                <a:gridCol w="1367641">
                  <a:extLst>
                    <a:ext uri="{9D8B030D-6E8A-4147-A177-3AD203B41FA5}">
                      <a16:colId xmlns="" xmlns:a16="http://schemas.microsoft.com/office/drawing/2014/main" val="20004"/>
                    </a:ext>
                  </a:extLst>
                </a:gridCol>
                <a:gridCol w="1367641">
                  <a:extLst>
                    <a:ext uri="{9D8B030D-6E8A-4147-A177-3AD203B41FA5}">
                      <a16:colId xmlns="" xmlns:a16="http://schemas.microsoft.com/office/drawing/2014/main" val="20005"/>
                    </a:ext>
                  </a:extLst>
                </a:gridCol>
                <a:gridCol w="1367641">
                  <a:extLst>
                    <a:ext uri="{9D8B030D-6E8A-4147-A177-3AD203B41FA5}">
                      <a16:colId xmlns="" xmlns:a16="http://schemas.microsoft.com/office/drawing/2014/main" val="20006"/>
                    </a:ext>
                  </a:extLst>
                </a:gridCol>
              </a:tblGrid>
              <a:tr h="370840">
                <a:tc>
                  <a:txBody>
                    <a:bodyPr/>
                    <a:lstStyle/>
                    <a:p>
                      <a:pPr algn="ctr"/>
                      <a:endParaRPr lang="en-US" dirty="0">
                        <a:solidFill>
                          <a:srgbClr val="0000FF"/>
                        </a:solidFill>
                      </a:endParaRPr>
                    </a:p>
                  </a:txBody>
                  <a:tcP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algn="ctr"/>
                      <a:r>
                        <a:rPr lang="en-US" sz="1400" dirty="0" err="1">
                          <a:solidFill>
                            <a:srgbClr val="008000"/>
                          </a:solidFill>
                        </a:rPr>
                        <a:t>DisEMBL</a:t>
                      </a:r>
                      <a:endParaRPr lang="en-US" sz="1400" dirty="0">
                        <a:solidFill>
                          <a:srgbClr val="008000"/>
                        </a:solidFill>
                      </a:endParaRPr>
                    </a:p>
                  </a:txBody>
                  <a:tcP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algn="ctr"/>
                      <a:r>
                        <a:rPr lang="en-US" sz="1400" dirty="0" err="1">
                          <a:solidFill>
                            <a:srgbClr val="008000"/>
                          </a:solidFill>
                        </a:rPr>
                        <a:t>FoldIndex</a:t>
                      </a:r>
                      <a:endParaRPr lang="en-US" sz="1400"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algn="ctr"/>
                      <a:r>
                        <a:rPr lang="en-US" sz="1400" dirty="0">
                          <a:solidFill>
                            <a:srgbClr val="008000"/>
                          </a:solidFill>
                        </a:rPr>
                        <a:t>PONDR</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algn="ctr"/>
                      <a:r>
                        <a:rPr lang="en-US" sz="1400" dirty="0" err="1">
                          <a:solidFill>
                            <a:srgbClr val="008000"/>
                          </a:solidFill>
                        </a:rPr>
                        <a:t>ESpritz</a:t>
                      </a:r>
                      <a:endParaRPr lang="en-US" sz="1400"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algn="ctr"/>
                      <a:r>
                        <a:rPr lang="en-US" sz="1400" dirty="0">
                          <a:solidFill>
                            <a:srgbClr val="008000"/>
                          </a:solidFill>
                        </a:rPr>
                        <a:t>DISOPRED 3</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algn="ctr"/>
                      <a:r>
                        <a:rPr lang="en-US" sz="1400" dirty="0" err="1">
                          <a:solidFill>
                            <a:srgbClr val="008000"/>
                          </a:solidFill>
                        </a:rPr>
                        <a:t>IUPred</a:t>
                      </a:r>
                      <a:r>
                        <a:rPr lang="en-US" sz="1400" dirty="0">
                          <a:solidFill>
                            <a:srgbClr val="008000"/>
                          </a:solidFill>
                        </a:rPr>
                        <a:t> 2A</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dirty="0" err="1">
                          <a:solidFill>
                            <a:srgbClr val="0000FF"/>
                          </a:solidFill>
                        </a:rPr>
                        <a:t>Módszer</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Statisztika</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Statisztika</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Neurális</a:t>
                      </a:r>
                      <a:r>
                        <a:rPr lang="en-US" b="1" dirty="0">
                          <a:solidFill>
                            <a:srgbClr val="0000FF"/>
                          </a:solidFill>
                        </a:rPr>
                        <a:t> </a:t>
                      </a:r>
                      <a:r>
                        <a:rPr lang="en-US" b="1" dirty="0" err="1">
                          <a:solidFill>
                            <a:srgbClr val="0000FF"/>
                          </a:solidFill>
                        </a:rPr>
                        <a:t>háló</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Neurális</a:t>
                      </a:r>
                      <a:r>
                        <a:rPr lang="en-US" b="1" dirty="0">
                          <a:solidFill>
                            <a:srgbClr val="0000FF"/>
                          </a:solidFill>
                        </a:rPr>
                        <a:t> </a:t>
                      </a:r>
                      <a:r>
                        <a:rPr lang="en-US" b="1" dirty="0" err="1">
                          <a:solidFill>
                            <a:srgbClr val="0000FF"/>
                          </a:solidFill>
                        </a:rPr>
                        <a:t>háló</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SVM</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Szerkezeti</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r>
                        <a:rPr lang="en-US" dirty="0">
                          <a:solidFill>
                            <a:srgbClr val="0000FF"/>
                          </a:solidFill>
                        </a:rPr>
                        <a:t>Output</a:t>
                      </a: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Grafikus</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Grafikus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Szöveges</a:t>
                      </a:r>
                      <a:r>
                        <a:rPr lang="en-US" b="1" dirty="0">
                          <a:solidFill>
                            <a:srgbClr val="0000FF"/>
                          </a:solidFill>
                        </a:rPr>
                        <a:t>/</a:t>
                      </a:r>
                    </a:p>
                    <a:p>
                      <a:pPr algn="ctr"/>
                      <a:r>
                        <a:rPr lang="en-US" b="1" dirty="0" err="1">
                          <a:solidFill>
                            <a:srgbClr val="0000FF"/>
                          </a:solidFill>
                        </a:rPr>
                        <a:t>grafikus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Szöveges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Szöveges</a:t>
                      </a:r>
                      <a:r>
                        <a:rPr lang="en-US" b="1" dirty="0">
                          <a:solidFill>
                            <a:srgbClr val="0000FF"/>
                          </a:solidFill>
                        </a:rPr>
                        <a:t>/</a:t>
                      </a:r>
                    </a:p>
                    <a:p>
                      <a:pPr algn="ctr"/>
                      <a:r>
                        <a:rPr lang="en-US" b="1" dirty="0" err="1">
                          <a:solidFill>
                            <a:srgbClr val="0000FF"/>
                          </a:solidFill>
                        </a:rPr>
                        <a:t>grafikus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Grafikus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ctr"/>
                      <a:r>
                        <a:rPr lang="en-US" dirty="0" err="1">
                          <a:solidFill>
                            <a:srgbClr val="0000FF"/>
                          </a:solidFill>
                        </a:rPr>
                        <a:t>Rövid</a:t>
                      </a:r>
                      <a:r>
                        <a:rPr lang="en-US" dirty="0">
                          <a:solidFill>
                            <a:srgbClr val="0000FF"/>
                          </a:solidFill>
                        </a:rPr>
                        <a:t>/</a:t>
                      </a:r>
                      <a:r>
                        <a:rPr lang="en-US" dirty="0" err="1">
                          <a:solidFill>
                            <a:srgbClr val="0000FF"/>
                          </a:solidFill>
                        </a:rPr>
                        <a:t>hosszú</a:t>
                      </a:r>
                      <a:r>
                        <a:rPr lang="en-US" dirty="0">
                          <a:solidFill>
                            <a:srgbClr val="0000FF"/>
                          </a:solidFill>
                        </a:rPr>
                        <a:t> </a:t>
                      </a:r>
                      <a:r>
                        <a:rPr lang="en-US" dirty="0" err="1">
                          <a:solidFill>
                            <a:srgbClr val="0000FF"/>
                          </a:solidFill>
                        </a:rPr>
                        <a:t>rendezetlenség</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Nincs</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Nincs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Van</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Nincs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Nincs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Van</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pPr algn="ctr"/>
                      <a:r>
                        <a:rPr lang="en-US" dirty="0" err="1">
                          <a:solidFill>
                            <a:srgbClr val="0000FF"/>
                          </a:solidFill>
                        </a:rPr>
                        <a:t>Interakciós</a:t>
                      </a:r>
                      <a:r>
                        <a:rPr lang="en-US" baseline="0" dirty="0">
                          <a:solidFill>
                            <a:srgbClr val="0000FF"/>
                          </a:solidFill>
                        </a:rPr>
                        <a:t> </a:t>
                      </a:r>
                      <a:r>
                        <a:rPr lang="en-US" baseline="0" dirty="0" err="1">
                          <a:solidFill>
                            <a:srgbClr val="0000FF"/>
                          </a:solidFill>
                        </a:rPr>
                        <a:t>szakaszok</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r>
                        <a:rPr lang="en-US" b="1" dirty="0">
                          <a:solidFill>
                            <a:srgbClr val="0000FF"/>
                          </a:solidFill>
                        </a:rPr>
                        <a:t> (</a:t>
                      </a:r>
                      <a:r>
                        <a:rPr lang="en-US" b="1" dirty="0" err="1">
                          <a:solidFill>
                            <a:srgbClr val="0000FF"/>
                          </a:solidFill>
                        </a:rPr>
                        <a:t>intuitív</a:t>
                      </a:r>
                      <a:r>
                        <a:rPr lang="en-US" b="1" baseline="0" dirty="0">
                          <a:solidFill>
                            <a:srgbClr val="0000FF"/>
                          </a:solidFill>
                        </a:rPr>
                        <a:t> </a:t>
                      </a:r>
                      <a:r>
                        <a:rPr lang="en-US" b="1" baseline="0" dirty="0" err="1">
                          <a:solidFill>
                            <a:srgbClr val="0000FF"/>
                          </a:solidFill>
                        </a:rPr>
                        <a:t>módon</a:t>
                      </a:r>
                      <a:r>
                        <a:rPr lang="en-US" b="1" baseline="0" dirty="0">
                          <a:solidFill>
                            <a:srgbClr val="0000FF"/>
                          </a:solidFill>
                        </a:rPr>
                        <a:t>)</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r>
                        <a:rPr lang="en-US" b="1" dirty="0">
                          <a:solidFill>
                            <a:srgbClr val="0000FF"/>
                          </a:solidFill>
                        </a:rPr>
                        <a:t> (</a:t>
                      </a:r>
                      <a:r>
                        <a:rPr lang="en-US" b="1" dirty="0" err="1">
                          <a:solidFill>
                            <a:srgbClr val="0000FF"/>
                          </a:solidFill>
                        </a:rPr>
                        <a:t>opcionális</a:t>
                      </a:r>
                      <a:r>
                        <a:rPr lang="en-US" b="1" dirty="0">
                          <a:solidFill>
                            <a:srgbClr val="0000FF"/>
                          </a:solidFill>
                        </a:rPr>
                        <a:t>)</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pPr algn="ctr"/>
                      <a:r>
                        <a:rPr lang="en-US" dirty="0" err="1">
                          <a:solidFill>
                            <a:srgbClr val="0000FF"/>
                          </a:solidFill>
                        </a:rPr>
                        <a:t>Másodlagos</a:t>
                      </a:r>
                      <a:r>
                        <a:rPr lang="en-US" dirty="0">
                          <a:solidFill>
                            <a:srgbClr val="0000FF"/>
                          </a:solidFill>
                        </a:rPr>
                        <a:t> </a:t>
                      </a:r>
                      <a:r>
                        <a:rPr lang="en-US" dirty="0" err="1">
                          <a:solidFill>
                            <a:srgbClr val="0000FF"/>
                          </a:solidFill>
                        </a:rPr>
                        <a:t>szerkezet</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pPr algn="ctr"/>
                      <a:r>
                        <a:rPr lang="en-US" dirty="0" err="1">
                          <a:solidFill>
                            <a:srgbClr val="0000FF"/>
                          </a:solidFill>
                        </a:rPr>
                        <a:t>Globuláris</a:t>
                      </a:r>
                      <a:r>
                        <a:rPr lang="en-US" dirty="0">
                          <a:solidFill>
                            <a:srgbClr val="0000FF"/>
                          </a:solidFill>
                        </a:rPr>
                        <a:t> </a:t>
                      </a:r>
                      <a:r>
                        <a:rPr lang="en-US" dirty="0" err="1">
                          <a:solidFill>
                            <a:srgbClr val="0000FF"/>
                          </a:solidFill>
                        </a:rPr>
                        <a:t>domének</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pPr algn="ctr"/>
                      <a:r>
                        <a:rPr lang="en-US" dirty="0" err="1">
                          <a:solidFill>
                            <a:srgbClr val="0000FF"/>
                          </a:solidFill>
                        </a:rPr>
                        <a:t>Predikció</a:t>
                      </a:r>
                      <a:r>
                        <a:rPr lang="en-US" dirty="0">
                          <a:solidFill>
                            <a:srgbClr val="0000FF"/>
                          </a:solidFill>
                        </a:rPr>
                        <a:t> </a:t>
                      </a:r>
                      <a:r>
                        <a:rPr lang="en-US" dirty="0" err="1">
                          <a:solidFill>
                            <a:srgbClr val="0000FF"/>
                          </a:solidFill>
                        </a:rPr>
                        <a:t>ideje</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&lt;</a:t>
                      </a:r>
                      <a:r>
                        <a:rPr lang="en-US" b="1" baseline="0" dirty="0">
                          <a:solidFill>
                            <a:srgbClr val="0000FF"/>
                          </a:solidFill>
                        </a:rPr>
                        <a:t> 5 s</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1-</a:t>
                      </a:r>
                      <a:r>
                        <a:rPr lang="en-US" b="1" baseline="0" dirty="0">
                          <a:solidFill>
                            <a:srgbClr val="0000FF"/>
                          </a:solidFill>
                        </a:rPr>
                        <a:t>2 s</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1-2 s</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kb. 10 s</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30 </a:t>
                      </a:r>
                      <a:r>
                        <a:rPr lang="en-US" b="1" dirty="0" err="1">
                          <a:solidFill>
                            <a:srgbClr val="0000FF"/>
                          </a:solidFill>
                        </a:rPr>
                        <a:t>perc</a:t>
                      </a:r>
                      <a:r>
                        <a:rPr lang="en-US" b="1" dirty="0">
                          <a:solidFill>
                            <a:srgbClr val="0000FF"/>
                          </a:solidFill>
                        </a:rPr>
                        <a:t> – 2 </a:t>
                      </a:r>
                      <a:r>
                        <a:rPr lang="en-US" b="1" dirty="0" err="1">
                          <a:solidFill>
                            <a:srgbClr val="0000FF"/>
                          </a:solidFill>
                        </a:rPr>
                        <a:t>óra</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strike="noStrike" dirty="0">
                          <a:solidFill>
                            <a:srgbClr val="0000FF"/>
                          </a:solidFill>
                        </a:rPr>
                        <a:t>&lt;</a:t>
                      </a:r>
                      <a:r>
                        <a:rPr lang="en-US" b="1" strike="noStrike" baseline="0" dirty="0">
                          <a:solidFill>
                            <a:srgbClr val="0000FF"/>
                          </a:solidFill>
                        </a:rPr>
                        <a:t> 1 s</a:t>
                      </a:r>
                      <a:endParaRPr lang="en-US" b="1" strike="noStrike"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7"/>
                  </a:ext>
                </a:extLst>
              </a:tr>
              <a:tr h="370840">
                <a:tc>
                  <a:txBody>
                    <a:bodyPr/>
                    <a:lstStyle/>
                    <a:p>
                      <a:pPr algn="ctr"/>
                      <a:r>
                        <a:rPr lang="en-US" dirty="0" err="1">
                          <a:solidFill>
                            <a:srgbClr val="0000FF"/>
                          </a:solidFill>
                        </a:rPr>
                        <a:t>Letölthető</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Nem</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Igen</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8"/>
                  </a:ext>
                </a:extLst>
              </a:tr>
              <a:tr h="370840">
                <a:tc>
                  <a:txBody>
                    <a:bodyPr/>
                    <a:lstStyle/>
                    <a:p>
                      <a:pPr algn="ctr"/>
                      <a:r>
                        <a:rPr lang="en-US" dirty="0" err="1">
                          <a:solidFill>
                            <a:srgbClr val="0000FF"/>
                          </a:solidFill>
                        </a:rPr>
                        <a:t>Feltölthető</a:t>
                      </a:r>
                      <a:r>
                        <a:rPr lang="en-US" baseline="0" dirty="0">
                          <a:solidFill>
                            <a:srgbClr val="0000FF"/>
                          </a:solidFill>
                        </a:rPr>
                        <a:t> </a:t>
                      </a:r>
                      <a:r>
                        <a:rPr lang="en-US" baseline="0" dirty="0" err="1">
                          <a:solidFill>
                            <a:srgbClr val="0000FF"/>
                          </a:solidFill>
                        </a:rPr>
                        <a:t>szekvenciák</a:t>
                      </a:r>
                      <a:endParaRPr lang="en-US" dirty="0">
                        <a:solidFill>
                          <a:srgbClr val="0000FF"/>
                        </a:solidFill>
                      </a:endParaRPr>
                    </a:p>
                  </a:txBody>
                  <a:tcPr anchor="ctr">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Egy</a:t>
                      </a:r>
                      <a:endParaRPr lang="en-US" b="1" dirty="0">
                        <a:solidFill>
                          <a:srgbClr val="0000FF"/>
                        </a:solidFill>
                      </a:endParaRPr>
                    </a:p>
                  </a:txBody>
                  <a:tcPr anchor="ctr">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Nincs</a:t>
                      </a:r>
                      <a:r>
                        <a:rPr lang="en-US" b="1" dirty="0">
                          <a:solidFill>
                            <a:srgbClr val="0000FF"/>
                          </a:solidFill>
                        </a:rPr>
                        <a:t> limit</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Egy</a:t>
                      </a:r>
                      <a:endParaRPr lang="en-US" b="1" dirty="0">
                        <a:solidFill>
                          <a:srgbClr val="0000FF"/>
                        </a:solidFill>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Nincs</a:t>
                      </a:r>
                      <a:r>
                        <a:rPr lang="en-US" b="1" dirty="0">
                          <a:solidFill>
                            <a:srgbClr val="0000FF"/>
                          </a:solidFill>
                        </a:rPr>
                        <a:t> limit</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err="1">
                          <a:solidFill>
                            <a:srgbClr val="0000FF"/>
                          </a:solidFill>
                        </a:rPr>
                        <a:t>Nincs</a:t>
                      </a:r>
                      <a:r>
                        <a:rPr lang="en-US" b="1" dirty="0">
                          <a:solidFill>
                            <a:srgbClr val="0000FF"/>
                          </a:solidFill>
                        </a:rPr>
                        <a:t> limit</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a:r>
                        <a:rPr lang="en-US" b="1" dirty="0">
                          <a:solidFill>
                            <a:srgbClr val="0000FF"/>
                          </a:solidFill>
                        </a:rPr>
                        <a:t>Max. 1 MB</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7" name="A globuláris és a rendezetlen fehérjék becsült energia értékei"/>
          <p:cNvSpPr txBox="1"/>
          <p:nvPr/>
        </p:nvSpPr>
        <p:spPr>
          <a:xfrm>
            <a:off x="1093030" y="831710"/>
            <a:ext cx="7885040" cy="5699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r>
              <a:rPr lang="hu-HU" dirty="0"/>
              <a:t>Prediktorok összehasonlítása</a:t>
            </a:r>
            <a:endParaRPr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lide Number"/>
          <p:cNvSpPr txBox="1">
            <a:spLocks noGrp="1"/>
          </p:cNvSpPr>
          <p:nvPr>
            <p:ph type="sldNum" sz="quarter" idx="2"/>
          </p:nvPr>
        </p:nvSpPr>
        <p:spPr>
          <a:xfrm>
            <a:off x="9314698" y="438150"/>
            <a:ext cx="272216"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48</a:t>
            </a:fld>
            <a:endParaRPr/>
          </a:p>
        </p:txBody>
      </p:sp>
      <p:sp>
        <p:nvSpPr>
          <p:cNvPr id="726"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727" name="Rectangle"/>
          <p:cNvSpPr/>
          <p:nvPr/>
        </p:nvSpPr>
        <p:spPr>
          <a:xfrm>
            <a:off x="3260725" y="7235825"/>
            <a:ext cx="2449514" cy="144463"/>
          </a:xfrm>
          <a:prstGeom prst="rect">
            <a:avLst/>
          </a:prstGeom>
          <a:solidFill>
            <a:srgbClr val="0000FF"/>
          </a:solidFill>
          <a:ln w="12700">
            <a:miter lim="400000"/>
          </a:ln>
        </p:spPr>
        <p:txBody>
          <a:bodyPr lIns="45719" rIns="45719"/>
          <a:lstStyle/>
          <a:p>
            <a:endParaRPr/>
          </a:p>
        </p:txBody>
      </p:sp>
      <p:sp>
        <p:nvSpPr>
          <p:cNvPr id="728"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729" name="ROC görbék a CASP6-ban"/>
          <p:cNvSpPr txBox="1"/>
          <p:nvPr/>
        </p:nvSpPr>
        <p:spPr>
          <a:xfrm>
            <a:off x="517572" y="788053"/>
            <a:ext cx="8458201"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latin typeface="Trebuchet MS"/>
                <a:ea typeface="Trebuchet MS"/>
                <a:cs typeface="Trebuchet MS"/>
                <a:sym typeface="Trebuchet MS"/>
              </a:defRPr>
            </a:lvl1pPr>
          </a:lstStyle>
          <a:p>
            <a:r>
              <a:t>ROC görbék a CASP6-ban</a:t>
            </a:r>
          </a:p>
        </p:txBody>
      </p:sp>
      <p:pic>
        <p:nvPicPr>
          <p:cNvPr id="730" name="image46.png" descr="image46.png"/>
          <p:cNvPicPr>
            <a:picLocks noChangeAspect="1"/>
          </p:cNvPicPr>
          <p:nvPr/>
        </p:nvPicPr>
        <p:blipFill>
          <a:blip r:embed="rId2">
            <a:extLst/>
          </a:blip>
          <a:stretch>
            <a:fillRect/>
          </a:stretch>
        </p:blipFill>
        <p:spPr>
          <a:xfrm>
            <a:off x="1258887" y="1445784"/>
            <a:ext cx="7273926" cy="5505451"/>
          </a:xfrm>
          <a:prstGeom prst="rect">
            <a:avLst/>
          </a:prstGeom>
          <a:ln w="12700">
            <a:miter lim="400000"/>
          </a:ln>
        </p:spPr>
      </p:pic>
      <p:sp>
        <p:nvSpPr>
          <p:cNvPr id="731" name="PONDR"/>
          <p:cNvSpPr txBox="1"/>
          <p:nvPr/>
        </p:nvSpPr>
        <p:spPr>
          <a:xfrm>
            <a:off x="2422567" y="1782334"/>
            <a:ext cx="825415" cy="25699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lnSpc>
                <a:spcPct val="100000"/>
              </a:lnSpc>
              <a:defRPr b="1">
                <a:latin typeface="+mj-lt"/>
                <a:ea typeface="+mj-ea"/>
                <a:cs typeface="+mj-cs"/>
                <a:sym typeface="Times New Roman"/>
              </a:defRPr>
            </a:lvl1pPr>
          </a:lstStyle>
          <a:p>
            <a:r>
              <a:t>PONDR</a:t>
            </a:r>
          </a:p>
        </p:txBody>
      </p:sp>
      <p:sp>
        <p:nvSpPr>
          <p:cNvPr id="732" name="Line"/>
          <p:cNvSpPr/>
          <p:nvPr/>
        </p:nvSpPr>
        <p:spPr>
          <a:xfrm>
            <a:off x="3059112" y="2069671"/>
            <a:ext cx="288926" cy="360364"/>
          </a:xfrm>
          <a:prstGeom prst="line">
            <a:avLst/>
          </a:prstGeom>
          <a:ln w="25400">
            <a:solidFill>
              <a:srgbClr val="000000"/>
            </a:solidFill>
            <a:tailEnd type="triangle"/>
          </a:ln>
        </p:spPr>
        <p:txBody>
          <a:bodyPr lIns="45719" rIns="45719"/>
          <a:lstStyle/>
          <a:p>
            <a:pPr algn="ctr" defTabSz="914400">
              <a:lnSpc>
                <a:spcPct val="100000"/>
              </a:lnSpc>
              <a:defRPr>
                <a:latin typeface="Arial"/>
                <a:ea typeface="Arial"/>
                <a:cs typeface="Arial"/>
                <a:sym typeface="Arial"/>
              </a:defRPr>
            </a:pPr>
            <a:endParaRPr/>
          </a:p>
        </p:txBody>
      </p:sp>
      <p:sp>
        <p:nvSpPr>
          <p:cNvPr id="735" name="DISOPRED"/>
          <p:cNvSpPr txBox="1"/>
          <p:nvPr/>
        </p:nvSpPr>
        <p:spPr>
          <a:xfrm>
            <a:off x="4848131" y="2442734"/>
            <a:ext cx="1193987" cy="25699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lnSpc>
                <a:spcPct val="100000"/>
              </a:lnSpc>
              <a:defRPr b="1">
                <a:latin typeface="+mj-lt"/>
                <a:ea typeface="+mj-ea"/>
                <a:cs typeface="+mj-cs"/>
                <a:sym typeface="Times New Roman"/>
              </a:defRPr>
            </a:lvl1pPr>
          </a:lstStyle>
          <a:p>
            <a:r>
              <a:t>DISOPRED</a:t>
            </a:r>
          </a:p>
        </p:txBody>
      </p:sp>
      <p:sp>
        <p:nvSpPr>
          <p:cNvPr id="736" name="Line"/>
          <p:cNvSpPr/>
          <p:nvPr/>
        </p:nvSpPr>
        <p:spPr>
          <a:xfrm flipV="1">
            <a:off x="5291137" y="2214134"/>
            <a:ext cx="1" cy="215901"/>
          </a:xfrm>
          <a:prstGeom prst="line">
            <a:avLst/>
          </a:prstGeom>
          <a:ln w="25400">
            <a:solidFill>
              <a:srgbClr val="000000"/>
            </a:solidFill>
            <a:tailEnd type="triangle"/>
          </a:ln>
        </p:spPr>
        <p:txBody>
          <a:bodyPr lIns="45719" rIns="45719"/>
          <a:lstStyle/>
          <a:p>
            <a:pPr algn="ctr" defTabSz="914400">
              <a:lnSpc>
                <a:spcPct val="100000"/>
              </a:lnSpc>
              <a:defRPr>
                <a:latin typeface="Arial"/>
                <a:ea typeface="Arial"/>
                <a:cs typeface="Arial"/>
                <a:sym typeface="Arial"/>
              </a:defRPr>
            </a:pPr>
            <a:endParaRPr/>
          </a:p>
        </p:txBody>
      </p:sp>
      <p:sp>
        <p:nvSpPr>
          <p:cNvPr id="737" name="IUPred"/>
          <p:cNvSpPr txBox="1"/>
          <p:nvPr/>
        </p:nvSpPr>
        <p:spPr>
          <a:xfrm>
            <a:off x="4142339" y="2574496"/>
            <a:ext cx="732322" cy="256990"/>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defTabSz="914400">
              <a:lnSpc>
                <a:spcPct val="100000"/>
              </a:lnSpc>
              <a:defRPr b="1">
                <a:latin typeface="+mj-lt"/>
                <a:ea typeface="+mj-ea"/>
                <a:cs typeface="+mj-cs"/>
                <a:sym typeface="Times New Roman"/>
              </a:defRPr>
            </a:lvl1pPr>
          </a:lstStyle>
          <a:p>
            <a:r>
              <a:t>IUPred</a:t>
            </a:r>
          </a:p>
        </p:txBody>
      </p:sp>
      <p:sp>
        <p:nvSpPr>
          <p:cNvPr id="738" name="Line"/>
          <p:cNvSpPr/>
          <p:nvPr/>
        </p:nvSpPr>
        <p:spPr>
          <a:xfrm flipV="1">
            <a:off x="4498974" y="2214134"/>
            <a:ext cx="73026" cy="360363"/>
          </a:xfrm>
          <a:prstGeom prst="line">
            <a:avLst/>
          </a:prstGeom>
          <a:ln w="25400">
            <a:solidFill>
              <a:srgbClr val="000000"/>
            </a:solidFill>
            <a:tailEnd type="triangle"/>
          </a:ln>
        </p:spPr>
        <p:txBody>
          <a:bodyPr lIns="45719" rIns="45719"/>
          <a:lstStyle/>
          <a:p>
            <a:pPr algn="ctr" defTabSz="914400">
              <a:lnSpc>
                <a:spcPct val="100000"/>
              </a:lnSpc>
              <a:defRPr>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245" name="RENDEZETLEN FEHÉRJÉK - PREDIKCIÓ"/>
          <p:cNvSpPr txBox="1"/>
          <p:nvPr/>
        </p:nvSpPr>
        <p:spPr>
          <a:xfrm>
            <a:off x="719831" y="395461"/>
            <a:ext cx="8280401"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46" name="Rectangle"/>
          <p:cNvSpPr/>
          <p:nvPr/>
        </p:nvSpPr>
        <p:spPr>
          <a:xfrm>
            <a:off x="3245179" y="7235825"/>
            <a:ext cx="2449514" cy="144463"/>
          </a:xfrm>
          <a:prstGeom prst="rect">
            <a:avLst/>
          </a:prstGeom>
          <a:solidFill>
            <a:srgbClr val="0000FF"/>
          </a:solidFill>
          <a:ln w="12700">
            <a:miter lim="400000"/>
          </a:ln>
        </p:spPr>
        <p:txBody>
          <a:bodyPr lIns="45719" rIns="45719"/>
          <a:lstStyle/>
          <a:p>
            <a:endParaRPr/>
          </a:p>
        </p:txBody>
      </p:sp>
      <p:sp>
        <p:nvSpPr>
          <p:cNvPr id="247"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248" name="Három alapvető megközelítés…"/>
          <p:cNvSpPr txBox="1">
            <a:spLocks noGrp="1"/>
          </p:cNvSpPr>
          <p:nvPr>
            <p:ph type="title"/>
          </p:nvPr>
        </p:nvSpPr>
        <p:spPr>
          <a:xfrm>
            <a:off x="643061" y="2140609"/>
            <a:ext cx="8784978" cy="3275282"/>
          </a:xfrm>
          <a:prstGeom prst="rect">
            <a:avLst/>
          </a:prstGeom>
        </p:spPr>
        <p:txBody>
          <a:bodyPr/>
          <a:lstStyle/>
          <a:p>
            <a:pPr algn="ctr">
              <a:defRPr sz="3200" b="1"/>
            </a:pPr>
            <a:r>
              <a:rPr dirty="0"/>
              <a:t>Három alapvető megközelítés</a:t>
            </a:r>
          </a:p>
          <a:p>
            <a:pPr algn="ctr">
              <a:defRPr sz="3200" b="1"/>
            </a:pPr>
            <a:endParaRPr dirty="0"/>
          </a:p>
          <a:p>
            <a:pPr algn="ctr">
              <a:defRPr sz="2700"/>
            </a:pPr>
            <a:r>
              <a:rPr dirty="0"/>
              <a:t>Statisztikai módszerek</a:t>
            </a:r>
          </a:p>
          <a:p>
            <a:pPr algn="ctr">
              <a:defRPr sz="2700"/>
            </a:pPr>
            <a:r>
              <a:rPr lang="hu-HU" dirty="0"/>
              <a:t>Gépi tanulás</a:t>
            </a:r>
            <a:endParaRPr dirty="0"/>
          </a:p>
          <a:p>
            <a:pPr algn="ctr">
              <a:defRPr sz="2700"/>
            </a:pPr>
            <a:r>
              <a:rPr dirty="0"/>
              <a:t>Szerkezeti megközelítés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251"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52" name="Rectangle"/>
          <p:cNvSpPr/>
          <p:nvPr/>
        </p:nvSpPr>
        <p:spPr>
          <a:xfrm>
            <a:off x="3235701" y="7235825"/>
            <a:ext cx="2449514" cy="144463"/>
          </a:xfrm>
          <a:prstGeom prst="rect">
            <a:avLst/>
          </a:prstGeom>
          <a:solidFill>
            <a:srgbClr val="0000FF"/>
          </a:solidFill>
          <a:ln w="12700">
            <a:miter lim="400000"/>
          </a:ln>
        </p:spPr>
        <p:txBody>
          <a:bodyPr lIns="45719" rIns="45719"/>
          <a:lstStyle/>
          <a:p>
            <a:endParaRPr/>
          </a:p>
        </p:txBody>
      </p:sp>
      <p:sp>
        <p:nvSpPr>
          <p:cNvPr id="253"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pic>
        <p:nvPicPr>
          <p:cNvPr id="254" name="image1.png" descr="image1.png"/>
          <p:cNvPicPr>
            <a:picLocks noChangeAspect="1"/>
          </p:cNvPicPr>
          <p:nvPr/>
        </p:nvPicPr>
        <p:blipFill>
          <a:blip r:embed="rId2">
            <a:extLst/>
          </a:blip>
          <a:stretch>
            <a:fillRect/>
          </a:stretch>
        </p:blipFill>
        <p:spPr>
          <a:xfrm>
            <a:off x="687387" y="1781175"/>
            <a:ext cx="8442326" cy="3868738"/>
          </a:xfrm>
          <a:prstGeom prst="rect">
            <a:avLst/>
          </a:prstGeom>
          <a:ln w="12700">
            <a:miter lim="400000"/>
          </a:ln>
        </p:spPr>
      </p:pic>
      <p:grpSp>
        <p:nvGrpSpPr>
          <p:cNvPr id="257" name="Group"/>
          <p:cNvGrpSpPr/>
          <p:nvPr/>
        </p:nvGrpSpPr>
        <p:grpSpPr>
          <a:xfrm>
            <a:off x="1479550" y="5681661"/>
            <a:ext cx="2879726" cy="1037927"/>
            <a:chOff x="0" y="-1"/>
            <a:chExt cx="2879726" cy="1037925"/>
          </a:xfrm>
        </p:grpSpPr>
        <p:sp>
          <p:nvSpPr>
            <p:cNvPr id="255" name="Line"/>
            <p:cNvSpPr/>
            <p:nvPr/>
          </p:nvSpPr>
          <p:spPr>
            <a:xfrm rot="16200000">
              <a:off x="1223962" y="-1223963"/>
              <a:ext cx="431801" cy="2879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noFill/>
            <a:ln w="25400" cap="flat">
              <a:solidFill>
                <a:srgbClr val="0000FF"/>
              </a:solidFill>
              <a:prstDash val="solid"/>
              <a:round/>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256" name="order-promoting"/>
            <p:cNvSpPr txBox="1"/>
            <p:nvPr/>
          </p:nvSpPr>
          <p:spPr>
            <a:xfrm>
              <a:off x="144462" y="576262"/>
              <a:ext cx="2592388" cy="461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100000"/>
                </a:lnSpc>
                <a:spcBef>
                  <a:spcPts val="1400"/>
                </a:spcBef>
                <a:defRPr sz="2400" b="1">
                  <a:solidFill>
                    <a:schemeClr val="accent2"/>
                  </a:solidFill>
                  <a:latin typeface="Arial"/>
                  <a:ea typeface="Arial"/>
                  <a:cs typeface="Arial"/>
                  <a:sym typeface="Arial"/>
                </a:defRPr>
              </a:lvl1pPr>
            </a:lstStyle>
            <a:p>
              <a:r>
                <a:rPr dirty="0">
                  <a:solidFill>
                    <a:srgbClr val="0000FF"/>
                  </a:solidFill>
                </a:rPr>
                <a:t>order-promoting</a:t>
              </a:r>
            </a:p>
          </p:txBody>
        </p:sp>
      </p:grpSp>
      <p:grpSp>
        <p:nvGrpSpPr>
          <p:cNvPr id="260" name="Group"/>
          <p:cNvGrpSpPr/>
          <p:nvPr/>
        </p:nvGrpSpPr>
        <p:grpSpPr>
          <a:xfrm>
            <a:off x="5512593" y="5680868"/>
            <a:ext cx="3240089" cy="1014126"/>
            <a:chOff x="0" y="0"/>
            <a:chExt cx="3240088" cy="1014124"/>
          </a:xfrm>
        </p:grpSpPr>
        <p:sp>
          <p:nvSpPr>
            <p:cNvPr id="258" name="Line"/>
            <p:cNvSpPr/>
            <p:nvPr/>
          </p:nvSpPr>
          <p:spPr>
            <a:xfrm rot="16200000">
              <a:off x="1404144" y="-1404145"/>
              <a:ext cx="431801" cy="3240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noFill/>
            <a:ln w="25400" cap="flat">
              <a:solidFill>
                <a:srgbClr val="FF0000"/>
              </a:solidFill>
              <a:prstDash val="solid"/>
              <a:round/>
            </a:ln>
            <a:effectLst/>
          </p:spPr>
          <p:txBody>
            <a:bodyPr wrap="square" lIns="45719" tIns="45719" rIns="45719" bIns="45719" numCol="1" anchor="ctr">
              <a:noAutofit/>
            </a:bodyPr>
            <a:lstStyle/>
            <a:p>
              <a:pPr algn="ctr" defTabSz="914400">
                <a:lnSpc>
                  <a:spcPct val="100000"/>
                </a:lnSpc>
                <a:defRPr>
                  <a:solidFill>
                    <a:schemeClr val="accent3">
                      <a:lumOff val="44000"/>
                    </a:schemeClr>
                  </a:solidFill>
                  <a:latin typeface="+mj-lt"/>
                  <a:ea typeface="+mj-ea"/>
                  <a:cs typeface="+mj-cs"/>
                  <a:sym typeface="Times New Roman"/>
                </a:defRPr>
              </a:pPr>
              <a:endParaRPr/>
            </a:p>
          </p:txBody>
        </p:sp>
        <p:sp>
          <p:nvSpPr>
            <p:cNvPr id="259" name="disorder-promoting"/>
            <p:cNvSpPr txBox="1"/>
            <p:nvPr/>
          </p:nvSpPr>
          <p:spPr>
            <a:xfrm>
              <a:off x="72231" y="577056"/>
              <a:ext cx="3097214"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914400">
                <a:lnSpc>
                  <a:spcPct val="100000"/>
                </a:lnSpc>
                <a:spcBef>
                  <a:spcPts val="1400"/>
                </a:spcBef>
                <a:defRPr sz="2400" b="1">
                  <a:solidFill>
                    <a:srgbClr val="FF0000"/>
                  </a:solidFill>
                  <a:latin typeface="Arial"/>
                  <a:ea typeface="Arial"/>
                  <a:cs typeface="Arial"/>
                  <a:sym typeface="Arial"/>
                </a:defRPr>
              </a:lvl1pPr>
            </a:lstStyle>
            <a:p>
              <a:r>
                <a:t>disorder-promoting</a:t>
              </a:r>
            </a:p>
          </p:txBody>
        </p:sp>
      </p:grpSp>
      <p:sp>
        <p:nvSpPr>
          <p:cNvPr id="261" name="Dunker et al. (2001) J. Mol. Graph. Model. 19, 26"/>
          <p:cNvSpPr txBox="1"/>
          <p:nvPr/>
        </p:nvSpPr>
        <p:spPr>
          <a:xfrm>
            <a:off x="5915999" y="6814749"/>
            <a:ext cx="3975038" cy="314127"/>
          </a:xfrm>
          <a:prstGeom prst="rect">
            <a:avLst/>
          </a:prstGeom>
          <a:ln w="12700">
            <a:miter lim="400000"/>
          </a:ln>
          <a:extLst>
            <a:ext uri="{C572A759-6A51-4108-AA02-DFA0A04FC94B}">
              <ma14:wrappingTextBoxFlag xmlns:ma14="http://schemas.microsoft.com/office/mac/drawingml/2011/main" xmlns="" val="1"/>
            </a:ext>
          </a:extLst>
        </p:spPr>
        <p:txBody>
          <a:bodyPr wrap="none" lIns="49112" tIns="49112" rIns="49112" bIns="49112">
            <a:spAutoFit/>
          </a:bodyPr>
          <a:lstStyle/>
          <a:p>
            <a:pPr defTabSz="982662">
              <a:lnSpc>
                <a:spcPct val="80000"/>
              </a:lnSpc>
              <a:spcBef>
                <a:spcPts val="800"/>
              </a:spcBef>
              <a:defRPr sz="1400">
                <a:solidFill>
                  <a:srgbClr val="0000FF"/>
                </a:solidFill>
                <a:latin typeface="Times New Roman MT Extra Bold"/>
                <a:ea typeface="Times New Roman MT Extra Bold"/>
                <a:cs typeface="Times New Roman MT Extra Bold"/>
                <a:sym typeface="Times New Roman MT Extra Bold"/>
              </a:defRPr>
            </a:pPr>
            <a:r>
              <a:t>Dunker et al. (2001) </a:t>
            </a:r>
            <a:r>
              <a:rPr i="1"/>
              <a:t>J. Mol. Graph. Model. 19, 26</a:t>
            </a:r>
          </a:p>
        </p:txBody>
      </p:sp>
      <p:sp>
        <p:nvSpPr>
          <p:cNvPr id="262" name="A rendezetlen fehérjék specifikus aminosav összetétele"/>
          <p:cNvSpPr txBox="1"/>
          <p:nvPr/>
        </p:nvSpPr>
        <p:spPr>
          <a:xfrm>
            <a:off x="687387" y="672030"/>
            <a:ext cx="8610107" cy="112569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3000" b="1">
                <a:solidFill>
                  <a:srgbClr val="0000FF"/>
                </a:solidFill>
              </a:defRPr>
            </a:lvl1pPr>
          </a:lstStyle>
          <a:p>
            <a:r>
              <a:rPr dirty="0"/>
              <a:t>A rendezetlen fehérjék specifikus aminosav összetétele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7"/>
                                        </p:tgtEl>
                                        <p:attrNameLst>
                                          <p:attrName>style.visibility</p:attrName>
                                        </p:attrNameLst>
                                      </p:cBhvr>
                                      <p:to>
                                        <p:strVal val="visible"/>
                                      </p:to>
                                    </p:set>
                                    <p:animEffect transition="in" filter="dissolve">
                                      <p:cBhvr>
                                        <p:cTn id="7" dur="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60"/>
                                        </p:tgtEl>
                                        <p:attrNameLst>
                                          <p:attrName>style.visibility</p:attrName>
                                        </p:attrNameLst>
                                      </p:cBhvr>
                                      <p:to>
                                        <p:strVal val="visible"/>
                                      </p:to>
                                    </p:set>
                                    <p:animEffect transition="in" filter="dissolve">
                                      <p:cBhvr>
                                        <p:cTn id="1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1" animBg="1" advAuto="0"/>
      <p:bldP spid="260"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265"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66" name="Rectangle"/>
          <p:cNvSpPr/>
          <p:nvPr/>
        </p:nvSpPr>
        <p:spPr>
          <a:xfrm>
            <a:off x="3248213" y="7235825"/>
            <a:ext cx="2449514" cy="144463"/>
          </a:xfrm>
          <a:prstGeom prst="rect">
            <a:avLst/>
          </a:prstGeom>
          <a:solidFill>
            <a:srgbClr val="0000FF"/>
          </a:solidFill>
          <a:ln w="12700">
            <a:miter lim="400000"/>
          </a:ln>
        </p:spPr>
        <p:txBody>
          <a:bodyPr lIns="45719" rIns="45719"/>
          <a:lstStyle/>
          <a:p>
            <a:endParaRPr/>
          </a:p>
        </p:txBody>
      </p:sp>
      <p:sp>
        <p:nvSpPr>
          <p:cNvPr id="267"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268" name="AA tuladonságok mezője: AAindex adatbázis:…"/>
          <p:cNvSpPr txBox="1"/>
          <p:nvPr/>
        </p:nvSpPr>
        <p:spPr>
          <a:xfrm>
            <a:off x="1007863" y="827508"/>
            <a:ext cx="8178801" cy="1084068"/>
          </a:xfrm>
          <a:prstGeom prst="rect">
            <a:avLst/>
          </a:prstGeom>
          <a:ln w="12700">
            <a:miter lim="400000"/>
          </a:ln>
          <a:extLst>
            <a:ext uri="{C572A759-6A51-4108-AA02-DFA0A04FC94B}">
              <ma14:wrappingTextBoxFlag xmlns:ma14="http://schemas.microsoft.com/office/mac/drawingml/2011/main" xmlns="" val="1"/>
            </a:ext>
          </a:extLst>
        </p:spPr>
        <p:txBody>
          <a:bodyPr lIns="49112" tIns="49112" rIns="49112" bIns="49112">
            <a:spAutoFit/>
          </a:bodyPr>
          <a:lstStyle/>
          <a:p>
            <a:pPr algn="ctr" defTabSz="982662">
              <a:lnSpc>
                <a:spcPct val="80000"/>
              </a:lnSpc>
              <a:spcBef>
                <a:spcPts val="1800"/>
              </a:spcBef>
              <a:defRPr sz="3000" b="1">
                <a:solidFill>
                  <a:srgbClr val="0000FF"/>
                </a:solidFill>
                <a:latin typeface="Trebuchet MS"/>
                <a:ea typeface="Trebuchet MS"/>
                <a:cs typeface="Trebuchet MS"/>
                <a:sym typeface="Trebuchet MS"/>
              </a:defRPr>
            </a:pPr>
            <a:r>
              <a:rPr dirty="0"/>
              <a:t>AA tuladonságok mezője: AAindex adatbázis:</a:t>
            </a:r>
            <a:endParaRPr lang="hu-HU" dirty="0"/>
          </a:p>
          <a:p>
            <a:pPr algn="ctr" defTabSz="982662">
              <a:lnSpc>
                <a:spcPct val="80000"/>
              </a:lnSpc>
              <a:spcBef>
                <a:spcPts val="1800"/>
              </a:spcBef>
              <a:defRPr sz="3000" b="1">
                <a:solidFill>
                  <a:srgbClr val="0000FF"/>
                </a:solidFill>
                <a:latin typeface="Trebuchet MS"/>
                <a:ea typeface="Trebuchet MS"/>
                <a:cs typeface="Trebuchet MS"/>
                <a:sym typeface="Trebuchet MS"/>
              </a:defRPr>
            </a:pPr>
            <a:r>
              <a:rPr lang="en-US" dirty="0"/>
              <a:t>https://</a:t>
            </a:r>
            <a:r>
              <a:rPr lang="en-US" dirty="0" err="1"/>
              <a:t>www.genome.jp</a:t>
            </a:r>
            <a:r>
              <a:rPr lang="en-US" dirty="0"/>
              <a:t>/</a:t>
            </a:r>
            <a:r>
              <a:rPr lang="en-US" dirty="0" err="1"/>
              <a:t>aaindex</a:t>
            </a:r>
            <a:r>
              <a:rPr lang="en-US" dirty="0"/>
              <a:t>/</a:t>
            </a:r>
            <a:endParaRPr dirty="0"/>
          </a:p>
        </p:txBody>
      </p:sp>
      <p:pic>
        <p:nvPicPr>
          <p:cNvPr id="269" name="Fig" descr="Fig"/>
          <p:cNvPicPr>
            <a:picLocks noChangeAspect="1"/>
          </p:cNvPicPr>
          <p:nvPr/>
        </p:nvPicPr>
        <p:blipFill>
          <a:blip r:embed="rId2">
            <a:extLst/>
          </a:blip>
          <a:stretch>
            <a:fillRect/>
          </a:stretch>
        </p:blipFill>
        <p:spPr>
          <a:xfrm>
            <a:off x="2360414" y="3455654"/>
            <a:ext cx="5473701" cy="3689351"/>
          </a:xfrm>
          <a:prstGeom prst="rect">
            <a:avLst/>
          </a:prstGeom>
          <a:ln w="12700">
            <a:miter lim="400000"/>
          </a:ln>
        </p:spPr>
      </p:pic>
      <p:sp>
        <p:nvSpPr>
          <p:cNvPr id="270" name="Minden aminosavhoz rendelnek egy számot, amely kvantitatív módon leírja, hogy az adott tulajdonság mennyire jellemző rá (jelenleg 517 különböző skála van)"/>
          <p:cNvSpPr txBox="1"/>
          <p:nvPr/>
        </p:nvSpPr>
        <p:spPr>
          <a:xfrm>
            <a:off x="324916" y="2077954"/>
            <a:ext cx="9312792" cy="12506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300">
                <a:solidFill>
                  <a:srgbClr val="0000FF"/>
                </a:solidFill>
              </a:defRPr>
            </a:lvl1pPr>
          </a:lstStyle>
          <a:p>
            <a:r>
              <a:rPr dirty="0"/>
              <a:t>Minden aminosavhoz rendelnek egy számot, amely kvantitatív módon leírja, hogy az adott tulajdonság mennyire jellemző rá (jelenleg 517 különböző skála van)</a:t>
            </a:r>
          </a:p>
        </p:txBody>
      </p:sp>
      <p:sp>
        <p:nvSpPr>
          <p:cNvPr id="2" name="TextBox 1"/>
          <p:cNvSpPr txBox="1"/>
          <p:nvPr/>
        </p:nvSpPr>
        <p:spPr>
          <a:xfrm>
            <a:off x="9070032" y="1080516"/>
            <a:ext cx="92331" cy="399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113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Open Sans"/>
              <a:ea typeface="Open Sans"/>
              <a:cs typeface="Open Sans"/>
              <a:sym typeface="Open Sans"/>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273"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74" name="Rectangle"/>
          <p:cNvSpPr/>
          <p:nvPr/>
        </p:nvSpPr>
        <p:spPr>
          <a:xfrm>
            <a:off x="3270581" y="7235825"/>
            <a:ext cx="2449514" cy="144463"/>
          </a:xfrm>
          <a:prstGeom prst="rect">
            <a:avLst/>
          </a:prstGeom>
          <a:solidFill>
            <a:srgbClr val="0000FF"/>
          </a:solidFill>
          <a:ln w="12700">
            <a:miter lim="400000"/>
          </a:ln>
        </p:spPr>
        <p:txBody>
          <a:bodyPr lIns="45719" rIns="45719"/>
          <a:lstStyle/>
          <a:p>
            <a:endParaRPr/>
          </a:p>
        </p:txBody>
      </p:sp>
      <p:sp>
        <p:nvSpPr>
          <p:cNvPr id="275"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276" name="Két dolog, amit inkább ne tegyünk:…"/>
          <p:cNvSpPr txBox="1"/>
          <p:nvPr/>
        </p:nvSpPr>
        <p:spPr>
          <a:xfrm>
            <a:off x="1331118" y="2661913"/>
            <a:ext cx="7129464" cy="11704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pPr>
            <a:r>
              <a:t>Két dolog, amit inkább ne tegyünk:</a:t>
            </a:r>
          </a:p>
          <a:p>
            <a:pPr algn="ctr">
              <a:spcBef>
                <a:spcPts val="1600"/>
              </a:spcBef>
              <a:defRPr sz="2800" b="1">
                <a:solidFill>
                  <a:srgbClr val="FF2600"/>
                </a:solidFill>
                <a:effectLst>
                  <a:outerShdw blurRad="38100" dist="38100" dir="2700000" rotWithShape="0">
                    <a:srgbClr val="DDDDDD"/>
                  </a:outerShdw>
                </a:effectLst>
                <a:latin typeface="Trebuchet MS"/>
                <a:ea typeface="Trebuchet MS"/>
                <a:cs typeface="Trebuchet MS"/>
                <a:sym typeface="Trebuchet MS"/>
              </a:defRPr>
            </a:pPr>
            <a:r>
              <a:t>1. SEG: alacsony komplexitású régiók</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lide Number"/>
          <p:cNvSpPr txBox="1">
            <a:spLocks noGrp="1"/>
          </p:cNvSpPr>
          <p:nvPr>
            <p:ph type="sldNum" sz="quarter" idx="2"/>
          </p:nvPr>
        </p:nvSpPr>
        <p:spPr>
          <a:xfrm>
            <a:off x="9399455" y="438150"/>
            <a:ext cx="187459" cy="267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279" name="RENDEZETLEN FEHÉRJÉK - PREDIKCIÓ"/>
          <p:cNvSpPr txBox="1"/>
          <p:nvPr/>
        </p:nvSpPr>
        <p:spPr>
          <a:xfrm>
            <a:off x="755650" y="360363"/>
            <a:ext cx="8280400" cy="267801"/>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200" b="1">
                <a:solidFill>
                  <a:srgbClr val="0000FF"/>
                </a:solidFill>
              </a:defRPr>
            </a:lvl1pPr>
          </a:lstStyle>
          <a:p>
            <a:r>
              <a:t>RENDEZETLEN FEHÉRJÉK - PREDIKCIÓ</a:t>
            </a:r>
          </a:p>
        </p:txBody>
      </p:sp>
      <p:sp>
        <p:nvSpPr>
          <p:cNvPr id="280" name="Rectangle"/>
          <p:cNvSpPr/>
          <p:nvPr/>
        </p:nvSpPr>
        <p:spPr>
          <a:xfrm>
            <a:off x="3256933" y="7235825"/>
            <a:ext cx="2449514" cy="144463"/>
          </a:xfrm>
          <a:prstGeom prst="rect">
            <a:avLst/>
          </a:prstGeom>
          <a:solidFill>
            <a:srgbClr val="0000FF"/>
          </a:solidFill>
          <a:ln w="12700">
            <a:miter lim="400000"/>
          </a:ln>
        </p:spPr>
        <p:txBody>
          <a:bodyPr lIns="45719" rIns="45719"/>
          <a:lstStyle/>
          <a:p>
            <a:endParaRPr/>
          </a:p>
        </p:txBody>
      </p:sp>
      <p:sp>
        <p:nvSpPr>
          <p:cNvPr id="281" name="ENZIMOLÓGIAI INTÉZET"/>
          <p:cNvSpPr txBox="1"/>
          <p:nvPr/>
        </p:nvSpPr>
        <p:spPr>
          <a:xfrm>
            <a:off x="3005067" y="7350424"/>
            <a:ext cx="145029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b="1">
                <a:solidFill>
                  <a:schemeClr val="accent3">
                    <a:lumOff val="44000"/>
                  </a:schemeClr>
                </a:solidFill>
              </a:defRPr>
            </a:lvl1pPr>
          </a:lstStyle>
          <a:p>
            <a:r>
              <a:t>ENZIMOLÓGIAI INTÉZET</a:t>
            </a:r>
          </a:p>
        </p:txBody>
      </p:sp>
      <p:sp>
        <p:nvSpPr>
          <p:cNvPr id="282" name="Drosophila mastermind"/>
          <p:cNvSpPr txBox="1"/>
          <p:nvPr/>
        </p:nvSpPr>
        <p:spPr>
          <a:xfrm>
            <a:off x="143768" y="827508"/>
            <a:ext cx="4800601"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lvl1pPr>
          </a:lstStyle>
          <a:p>
            <a:r>
              <a:t>Drosophila mastermind</a:t>
            </a:r>
          </a:p>
        </p:txBody>
      </p:sp>
      <p:sp>
        <p:nvSpPr>
          <p:cNvPr id="283" name="&gt;sp|P21519|MAM_DROME Neurogenic protein mastermind OS=Drosophila melanogaster GN=mam PE=2 SV=2…"/>
          <p:cNvSpPr txBox="1"/>
          <p:nvPr/>
        </p:nvSpPr>
        <p:spPr>
          <a:xfrm>
            <a:off x="73594" y="1619597"/>
            <a:ext cx="5038726" cy="5065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latin typeface="Courier"/>
                <a:ea typeface="Courier"/>
                <a:cs typeface="Courier"/>
                <a:sym typeface="Courier"/>
              </a:defRPr>
            </a:pPr>
            <a:r>
              <a:t>&gt;sp|P21519|MAM_DROME Neurogenic protein mastermind OS=Drosophila melanogaster GN=mam PE=2 SV=2</a:t>
            </a:r>
          </a:p>
          <a:p>
            <a:pPr>
              <a:defRPr sz="1000">
                <a:latin typeface="Courier"/>
                <a:ea typeface="Courier"/>
                <a:cs typeface="Courier"/>
                <a:sym typeface="Courier"/>
              </a:defRPr>
            </a:pPr>
            <a:r>
              <a:t>MDAGGLPVFQSASQAAAVAQQQQQQQQQQQQHLNLQLHQQHLGLHLQQQQQLQLQQQQHN</a:t>
            </a:r>
          </a:p>
          <a:p>
            <a:pPr>
              <a:defRPr sz="1000">
                <a:latin typeface="Courier"/>
                <a:ea typeface="Courier"/>
                <a:cs typeface="Courier"/>
                <a:sym typeface="Courier"/>
              </a:defRPr>
            </a:pPr>
            <a:r>
              <a:t>AQAQQQQIQVQQQQQQQQQQQQQQHSPYNANLGATGGIAGITGGNGAGGPTNPGAVPTAP</a:t>
            </a:r>
          </a:p>
          <a:p>
            <a:pPr>
              <a:defRPr sz="1000">
                <a:latin typeface="Courier"/>
                <a:ea typeface="Courier"/>
                <a:cs typeface="Courier"/>
                <a:sym typeface="Courier"/>
              </a:defRPr>
            </a:pPr>
            <a:r>
              <a:t>GDTMPTKRMPVVDRLRRRMENYRRRQTDCVPRYEQAFNTVCEQQNQETTVLQKRFLESKN</a:t>
            </a:r>
          </a:p>
          <a:p>
            <a:pPr>
              <a:defRPr sz="1000">
                <a:latin typeface="Courier"/>
                <a:ea typeface="Courier"/>
                <a:cs typeface="Courier"/>
                <a:sym typeface="Courier"/>
              </a:defRPr>
            </a:pPr>
            <a:r>
              <a:t>KRAAKKTDKKLPDPSQQHQQQQHQQQQQHQQHQQHQQAQTMLAGQLQSSVHVQQKFLKRP</a:t>
            </a:r>
          </a:p>
          <a:p>
            <a:pPr>
              <a:defRPr sz="1000">
                <a:latin typeface="Courier"/>
                <a:ea typeface="Courier"/>
                <a:cs typeface="Courier"/>
                <a:sym typeface="Courier"/>
              </a:defRPr>
            </a:pPr>
            <a:r>
              <a:t>AEDVDNGPDSFEPPHKLPNNNNNSNSNNNNGNANANNGGNGSNTGNNTNNNGNSTNNNGG</a:t>
            </a:r>
          </a:p>
          <a:p>
            <a:pPr>
              <a:defRPr sz="1000">
                <a:latin typeface="Courier"/>
                <a:ea typeface="Courier"/>
                <a:cs typeface="Courier"/>
                <a:sym typeface="Courier"/>
              </a:defRPr>
            </a:pPr>
            <a:r>
              <a:t>SNNNGSENLTKFSVEIVQQLEFTTSAANSQPQQISTNVTVKALTNTSVKSEPGVGGGGGG</a:t>
            </a:r>
          </a:p>
          <a:p>
            <a:pPr>
              <a:defRPr sz="1000">
                <a:latin typeface="Courier"/>
                <a:ea typeface="Courier"/>
                <a:cs typeface="Courier"/>
                <a:sym typeface="Courier"/>
              </a:defRPr>
            </a:pPr>
            <a:r>
              <a:t>GGGGGSGNNNNNGGGGGGGNGNNNNNGGDHHQQQHQQQQQQQGGGLGGLGNNGRGGGPGG</a:t>
            </a:r>
          </a:p>
          <a:p>
            <a:pPr>
              <a:defRPr sz="1000">
                <a:latin typeface="Courier"/>
                <a:ea typeface="Courier"/>
                <a:cs typeface="Courier"/>
                <a:sym typeface="Courier"/>
              </a:defRPr>
            </a:pPr>
            <a:r>
              <a:t>MATGPGGVAGGLGGMGMPPNMMSAQQKSALGNLANLVECKREPDHDFPDLGSLDKDGGGG</a:t>
            </a:r>
          </a:p>
          <a:p>
            <a:pPr>
              <a:defRPr sz="1000">
                <a:latin typeface="Courier"/>
                <a:ea typeface="Courier"/>
                <a:cs typeface="Courier"/>
                <a:sym typeface="Courier"/>
              </a:defRPr>
            </a:pPr>
            <a:r>
              <a:t>QFPGFPDLLGDDNSENNDTFKDLINNLQDFNPSFLDGFDEKPLLDIKTEDGIKVEPPNAQ</a:t>
            </a:r>
          </a:p>
          <a:p>
            <a:pPr>
              <a:defRPr sz="1000">
                <a:latin typeface="Courier"/>
                <a:ea typeface="Courier"/>
                <a:cs typeface="Courier"/>
                <a:sym typeface="Courier"/>
              </a:defRPr>
            </a:pPr>
            <a:r>
              <a:t>DLINSLNVKSEGGLGHGFGGFGLGLDNPGMKMRGGNPGNQGGFPNGPNGGTGGAPNAGGN</a:t>
            </a:r>
          </a:p>
          <a:p>
            <a:pPr>
              <a:defRPr sz="1000">
                <a:latin typeface="Courier"/>
                <a:ea typeface="Courier"/>
                <a:cs typeface="Courier"/>
                <a:sym typeface="Courier"/>
              </a:defRPr>
            </a:pPr>
            <a:r>
              <a:t>GGNSGNLMSEHPLAAQTLKQMAEQHQHKNAMGGMGGFPRPPHGMNPQQQQQQQQQQQQQQ</a:t>
            </a:r>
          </a:p>
          <a:p>
            <a:pPr>
              <a:defRPr sz="1000">
                <a:latin typeface="Courier"/>
                <a:ea typeface="Courier"/>
                <a:cs typeface="Courier"/>
                <a:sym typeface="Courier"/>
              </a:defRPr>
            </a:pPr>
            <a:r>
              <a:t>AQQQHGQMMGQGQPGRYNDYGGGFPNDFGLGPNGPQQQQQAQQQQPQQQHLPPQFHQQKG</a:t>
            </a:r>
          </a:p>
          <a:p>
            <a:pPr>
              <a:defRPr sz="1000">
                <a:latin typeface="Courier"/>
                <a:ea typeface="Courier"/>
                <a:cs typeface="Courier"/>
                <a:sym typeface="Courier"/>
              </a:defRPr>
            </a:pPr>
            <a:r>
              <a:t>PGPGAGMNVQQNFLDIKQELFYSSQNDFDLKRLQQQQAMQQQQQQQHHQQQQQQQQPKMG</a:t>
            </a:r>
          </a:p>
          <a:p>
            <a:pPr>
              <a:defRPr sz="1000">
                <a:latin typeface="Courier"/>
                <a:ea typeface="Courier"/>
                <a:cs typeface="Courier"/>
                <a:sym typeface="Courier"/>
              </a:defRPr>
            </a:pPr>
            <a:r>
              <a:t>GVPNFNKQQQQQQVPQQQLQQQQQQQQQQQQQQQQQYSPFSNQNPNAAANFLNCPPRGGP</a:t>
            </a:r>
          </a:p>
          <a:p>
            <a:pPr>
              <a:defRPr sz="1000">
                <a:latin typeface="Courier"/>
                <a:ea typeface="Courier"/>
                <a:cs typeface="Courier"/>
                <a:sym typeface="Courier"/>
              </a:defRPr>
            </a:pPr>
            <a:r>
              <a:t>NGNQQPGNLAQQQQQPGAGPQQQQQRGNAANGQQNNPNAGPGGNTPNAPQQQQQQSTTTT</a:t>
            </a:r>
          </a:p>
          <a:p>
            <a:pPr>
              <a:defRPr sz="1000">
                <a:latin typeface="Courier"/>
                <a:ea typeface="Courier"/>
                <a:cs typeface="Courier"/>
                <a:sym typeface="Courier"/>
              </a:defRPr>
            </a:pPr>
            <a:r>
              <a:t>LQMKQTQQLHISQQGGGAHGIQVSAGQHLHLSGDMKSNVSVAAQQGVFFSQQQAQQQQQQ</a:t>
            </a:r>
          </a:p>
          <a:p>
            <a:pPr>
              <a:defRPr sz="1000">
                <a:latin typeface="Courier"/>
                <a:ea typeface="Courier"/>
                <a:cs typeface="Courier"/>
                <a:sym typeface="Courier"/>
              </a:defRPr>
            </a:pPr>
            <a:r>
              <a:t>QQPGGTNGPNPQQQQQQPHGGNAGGGVGVGVGVGVGNGGPNPGQQQQQPNQNMSNANVPS</a:t>
            </a:r>
          </a:p>
          <a:p>
            <a:pPr>
              <a:defRPr sz="1000">
                <a:latin typeface="Courier"/>
                <a:ea typeface="Courier"/>
                <a:cs typeface="Courier"/>
                <a:sym typeface="Courier"/>
              </a:defRPr>
            </a:pPr>
            <a:r>
              <a:t>DGFSLSQSQSMNFNQQQQQQAAAQQQQVQPNMRQRQTQAQAAAAAAAAAAQAQAAANASG</a:t>
            </a:r>
          </a:p>
          <a:p>
            <a:pPr>
              <a:defRPr sz="1000">
                <a:latin typeface="Courier"/>
                <a:ea typeface="Courier"/>
                <a:cs typeface="Courier"/>
                <a:sym typeface="Courier"/>
              </a:defRPr>
            </a:pPr>
            <a:r>
              <a:t>PNVPLMQQPQVGVGVGVGVGVGVGVGNGGVVGGPGSGGPNNGAMNQMGGPMGGMPGMQMG</a:t>
            </a:r>
          </a:p>
          <a:p>
            <a:pPr>
              <a:defRPr sz="1000">
                <a:latin typeface="Courier"/>
                <a:ea typeface="Courier"/>
                <a:cs typeface="Courier"/>
                <a:sym typeface="Courier"/>
              </a:defRPr>
            </a:pPr>
            <a:r>
              <a:t>GPMNPMQMNPNAAGPTAQQMMMGSGAGGPGQVPGPGQGPNPNQAKFLQQQQMMRAQAMQQ</a:t>
            </a:r>
          </a:p>
          <a:p>
            <a:pPr>
              <a:defRPr sz="1000">
                <a:latin typeface="Courier"/>
                <a:ea typeface="Courier"/>
                <a:cs typeface="Courier"/>
                <a:sym typeface="Courier"/>
              </a:defRPr>
            </a:pPr>
            <a:r>
              <a:t>QQQHMSGARPPPPEYNATKAQLMQAQMMQQTVGGGGVGVGGVGVGVGVGGVGGANGGRFP</a:t>
            </a:r>
          </a:p>
          <a:p>
            <a:pPr>
              <a:defRPr sz="1000">
                <a:latin typeface="Courier"/>
                <a:ea typeface="Courier"/>
                <a:cs typeface="Courier"/>
                <a:sym typeface="Courier"/>
              </a:defRPr>
            </a:pPr>
            <a:r>
              <a:t>NSAAQAAAMRRMTQQPIPPSGPMMRPQHAMYMQQHGGAGGGPRTGMGVPYGGGAGGPMGG</a:t>
            </a:r>
          </a:p>
          <a:p>
            <a:pPr>
              <a:defRPr sz="1000">
                <a:latin typeface="Courier"/>
                <a:ea typeface="Courier"/>
                <a:cs typeface="Courier"/>
                <a:sym typeface="Courier"/>
              </a:defRPr>
            </a:pPr>
            <a:r>
              <a:t>PQQQQRPPNVQVTPDGMPMGSQQEWRHMMMTQQQTQMGFGGPGPGGPMRQGPGGFNGGNF</a:t>
            </a:r>
          </a:p>
          <a:p>
            <a:pPr>
              <a:defRPr sz="1000">
                <a:latin typeface="Courier"/>
                <a:ea typeface="Courier"/>
                <a:cs typeface="Courier"/>
                <a:sym typeface="Courier"/>
              </a:defRPr>
            </a:pPr>
            <a:r>
              <a:t>MPNGAPNGAAGSGPNAGGMMSGPNVPQMQLTPAQMQQQLMRQQQQQQQQQQQHMGPGAAN</a:t>
            </a:r>
          </a:p>
          <a:p>
            <a:pPr>
              <a:defRPr sz="1000">
                <a:latin typeface="Courier"/>
                <a:ea typeface="Courier"/>
                <a:cs typeface="Courier"/>
                <a:sym typeface="Courier"/>
              </a:defRPr>
            </a:pPr>
            <a:r>
              <a:t>NMQMQQLLQQQQSGGGGNMMASQMQMTSMHMTQTQQQITMQQQQQFVQSTTTTTHQQQQM</a:t>
            </a:r>
          </a:p>
          <a:p>
            <a:pPr>
              <a:defRPr sz="1000">
                <a:latin typeface="Courier"/>
                <a:ea typeface="Courier"/>
                <a:cs typeface="Courier"/>
                <a:sym typeface="Courier"/>
              </a:defRPr>
            </a:pPr>
            <a:r>
              <a:t>MQMGPGGGGGGGGPGSANNNNGGGGGGAAGGGNSASTIASASSISQTINSVVANSNDFGL</a:t>
            </a:r>
          </a:p>
          <a:p>
            <a:pPr>
              <a:defRPr sz="1000">
                <a:latin typeface="Courier"/>
                <a:ea typeface="Courier"/>
                <a:cs typeface="Courier"/>
                <a:sym typeface="Courier"/>
              </a:defRPr>
            </a:pPr>
            <a:r>
              <a:t>EFLDNLPVDSNFSTQDLINSLDNDNFNLQDFNMP</a:t>
            </a:r>
          </a:p>
        </p:txBody>
      </p:sp>
      <p:sp>
        <p:nvSpPr>
          <p:cNvPr id="284" name="&gt;sp|Q9NZW4|DSPP_HUMAN Dentin sialophosphoprotein OS=Homo sapiens GN=DSPP PE=1 SV=2…"/>
          <p:cNvSpPr txBox="1"/>
          <p:nvPr/>
        </p:nvSpPr>
        <p:spPr>
          <a:xfrm>
            <a:off x="5040312" y="1619596"/>
            <a:ext cx="5038726" cy="420471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latin typeface="Courier"/>
                <a:ea typeface="Courier"/>
                <a:cs typeface="Courier"/>
                <a:sym typeface="Courier"/>
              </a:defRPr>
            </a:pPr>
            <a:r>
              <a:t>&gt;sp|Q9NZW4|DSPP_HUMAN Dentin sialophosphoprotein OS=Homo sapiens GN=DSPP PE=1 SV=2</a:t>
            </a:r>
          </a:p>
          <a:p>
            <a:pPr>
              <a:defRPr sz="1000">
                <a:latin typeface="Courier"/>
                <a:ea typeface="Courier"/>
                <a:cs typeface="Courier"/>
                <a:sym typeface="Courier"/>
              </a:defRPr>
            </a:pPr>
            <a:r>
              <a:t>MKIITYFCIWAVAWAIPVPQSKPLERHVEKSMNLHLLARSNVSVQDELNASGTIKESGVL</a:t>
            </a:r>
          </a:p>
          <a:p>
            <a:pPr>
              <a:defRPr sz="1000">
                <a:latin typeface="Courier"/>
                <a:ea typeface="Courier"/>
                <a:cs typeface="Courier"/>
                <a:sym typeface="Courier"/>
              </a:defRPr>
            </a:pPr>
            <a:r>
              <a:t>VHEGDRGRQENTQDGHKGEGNGSKWAEVGGKSFSTYSTLANEEGNIEGWNGDTGKAETYG</a:t>
            </a:r>
          </a:p>
          <a:p>
            <a:pPr>
              <a:defRPr sz="1000">
                <a:latin typeface="Courier"/>
                <a:ea typeface="Courier"/>
                <a:cs typeface="Courier"/>
                <a:sym typeface="Courier"/>
              </a:defRPr>
            </a:pPr>
            <a:r>
              <a:t>HDGIHGKEENITANGIQGQVSIIDNAGATNRSNTNGNTDKNTQNGDVGDAGHNEDVAVVQ</a:t>
            </a:r>
          </a:p>
          <a:p>
            <a:pPr>
              <a:defRPr sz="1000">
                <a:latin typeface="Courier"/>
                <a:ea typeface="Courier"/>
                <a:cs typeface="Courier"/>
                <a:sym typeface="Courier"/>
              </a:defRPr>
            </a:pPr>
            <a:r>
              <a:t>EDGPQVAGSNNSTDNEDEIIENSCRNEGNTSEITPQINSKRNGTKEAEVTPGTGEDAGLD</a:t>
            </a:r>
          </a:p>
          <a:p>
            <a:pPr>
              <a:defRPr sz="1000">
                <a:latin typeface="Courier"/>
                <a:ea typeface="Courier"/>
                <a:cs typeface="Courier"/>
                <a:sym typeface="Courier"/>
              </a:defRPr>
            </a:pPr>
            <a:r>
              <a:t>NSDGSPSGNGADEDEDEGSGDDEDEEAGNGKDSSNNSKGQEGQDHGKEDDHDSSIGQNSD</a:t>
            </a:r>
          </a:p>
          <a:p>
            <a:pPr>
              <a:defRPr sz="1000">
                <a:latin typeface="Courier"/>
                <a:ea typeface="Courier"/>
                <a:cs typeface="Courier"/>
                <a:sym typeface="Courier"/>
              </a:defRPr>
            </a:pPr>
            <a:r>
              <a:t>SKEYYDPEGKEDPHNEVDGDKTSKSEENSAGIPEDNGSQRIEDTQKLNHRESKRVENRIT</a:t>
            </a:r>
          </a:p>
          <a:p>
            <a:pPr>
              <a:defRPr sz="1000">
                <a:latin typeface="Courier"/>
                <a:ea typeface="Courier"/>
                <a:cs typeface="Courier"/>
                <a:sym typeface="Courier"/>
              </a:defRPr>
            </a:pPr>
            <a:r>
              <a:t>KESETHAVGKSQDKGIEIKGPSSGNRNITKEVGKGNEGKEDKGQHGMILGKGNVKTQGEV</a:t>
            </a:r>
          </a:p>
          <a:p>
            <a:pPr>
              <a:defRPr sz="1000">
                <a:latin typeface="Courier"/>
                <a:ea typeface="Courier"/>
                <a:cs typeface="Courier"/>
                <a:sym typeface="Courier"/>
              </a:defRPr>
            </a:pPr>
            <a:r>
              <a:t>VNIEGPGQKSEPGNKVGHSNTGSDSNSDGYDSYDFDDKSMQGDDPNSSDESNGNDDANSE</a:t>
            </a:r>
          </a:p>
          <a:p>
            <a:pPr>
              <a:defRPr sz="1000">
                <a:latin typeface="Courier"/>
                <a:ea typeface="Courier"/>
                <a:cs typeface="Courier"/>
                <a:sym typeface="Courier"/>
              </a:defRPr>
            </a:pPr>
            <a:r>
              <a:t>SDNNSSSRGDASYNSDESKDNGNGSDSKGAEDDDSDSTSDTNNSDSNGNGNNGNDDNDKS</a:t>
            </a:r>
          </a:p>
          <a:p>
            <a:pPr>
              <a:defRPr sz="1000">
                <a:latin typeface="Courier"/>
                <a:ea typeface="Courier"/>
                <a:cs typeface="Courier"/>
                <a:sym typeface="Courier"/>
              </a:defRPr>
            </a:pPr>
            <a:r>
              <a:t>DSGKGKSDSSDSDSSDSSNSSDSSDSSDSDSSDSNSSSDSDSSDSDSSDSSDSDSSDSSN</a:t>
            </a:r>
          </a:p>
          <a:p>
            <a:pPr>
              <a:defRPr sz="1000">
                <a:latin typeface="Courier"/>
                <a:ea typeface="Courier"/>
                <a:cs typeface="Courier"/>
                <a:sym typeface="Courier"/>
              </a:defRPr>
            </a:pPr>
            <a:r>
              <a:t>SSDSSDSSDSSDSSDSSDSSDSKSDSSKSESDSSDSDSKSDSSDSNSSDSSDNSDSSDSS</a:t>
            </a:r>
          </a:p>
          <a:p>
            <a:pPr>
              <a:defRPr sz="1000">
                <a:latin typeface="Courier"/>
                <a:ea typeface="Courier"/>
                <a:cs typeface="Courier"/>
                <a:sym typeface="Courier"/>
              </a:defRPr>
            </a:pPr>
            <a:r>
              <a:t>NSSNSSDSSDSSDSSDSSSSSDSSNSSDSSDSSDSSNSSESSDSSDSSDSDSSDSSDSSN</a:t>
            </a:r>
          </a:p>
          <a:p>
            <a:pPr>
              <a:defRPr sz="1000">
                <a:latin typeface="Courier"/>
                <a:ea typeface="Courier"/>
                <a:cs typeface="Courier"/>
                <a:sym typeface="Courier"/>
              </a:defRPr>
            </a:pPr>
            <a:r>
              <a:t>SNSSDSDSSNSSDSSDSSNSSDSSDSSDSSNSSDSSDSSDSSNSSDSSDSSDSSDSSDSS</a:t>
            </a:r>
          </a:p>
          <a:p>
            <a:pPr>
              <a:defRPr sz="1000">
                <a:latin typeface="Courier"/>
                <a:ea typeface="Courier"/>
                <a:cs typeface="Courier"/>
                <a:sym typeface="Courier"/>
              </a:defRPr>
            </a:pPr>
            <a:r>
              <a:t>NSSDSNDSSNSSDSSDSSNSSDSSNSSDSSDSSDSSDSDSSNSSDSSNSSDSSDSSNSSD</a:t>
            </a:r>
          </a:p>
          <a:p>
            <a:pPr>
              <a:defRPr sz="1000">
                <a:latin typeface="Courier"/>
                <a:ea typeface="Courier"/>
                <a:cs typeface="Courier"/>
                <a:sym typeface="Courier"/>
              </a:defRPr>
            </a:pPr>
            <a:r>
              <a:t>SSDSSDSSDGSDSDSSNRSDSSNSSDSSDSSDSSNSSDSSDSSDSNESSNSSDSSDSSNS</a:t>
            </a:r>
          </a:p>
          <a:p>
            <a:pPr>
              <a:defRPr sz="1000">
                <a:latin typeface="Courier"/>
                <a:ea typeface="Courier"/>
                <a:cs typeface="Courier"/>
                <a:sym typeface="Courier"/>
              </a:defRPr>
            </a:pPr>
            <a:r>
              <a:t>SDSDSSDSSNSSDSSDSSNSSDSSESSNSSDNSNSSDSSNSSDSSDSSDSSNSSDSSNSS</a:t>
            </a:r>
          </a:p>
          <a:p>
            <a:pPr>
              <a:defRPr sz="1000">
                <a:latin typeface="Courier"/>
                <a:ea typeface="Courier"/>
                <a:cs typeface="Courier"/>
                <a:sym typeface="Courier"/>
              </a:defRPr>
            </a:pPr>
            <a:r>
              <a:t>DSSNSSDSSDSNSSDSSDSSNSSDSSDSSDSSDSSDSSDSSNSSDSSDSSDSSDSSNSSD</a:t>
            </a:r>
          </a:p>
          <a:p>
            <a:pPr>
              <a:defRPr sz="1000">
                <a:latin typeface="Courier"/>
                <a:ea typeface="Courier"/>
                <a:cs typeface="Courier"/>
                <a:sym typeface="Courier"/>
              </a:defRPr>
            </a:pPr>
            <a:r>
              <a:t>SSNSSDSSNSSDSSDSSDSSDSSDSSDSSDSSDSSNSSDSSDSSDSSDSSDSSDSSDSSD</a:t>
            </a:r>
          </a:p>
          <a:p>
            <a:pPr>
              <a:defRPr sz="1000">
                <a:latin typeface="Courier"/>
                <a:ea typeface="Courier"/>
                <a:cs typeface="Courier"/>
                <a:sym typeface="Courier"/>
              </a:defRPr>
            </a:pPr>
            <a:r>
              <a:t>SSESSDSSDSSNSSDSSDSSDSSDSSDSSDSSDSSDSSDSSNSSDSSDSSDSSDSSDSSN</a:t>
            </a:r>
          </a:p>
          <a:p>
            <a:pPr>
              <a:defRPr sz="1000">
                <a:latin typeface="Courier"/>
                <a:ea typeface="Courier"/>
                <a:cs typeface="Courier"/>
                <a:sym typeface="Courier"/>
              </a:defRPr>
            </a:pPr>
            <a:r>
              <a:t>SSDSSDSSESSDSSDSSDSSDSSDSSDSSDSSDSSDSSNSSDSSDSSDSSDSSDSSDSSD</a:t>
            </a:r>
          </a:p>
          <a:p>
            <a:pPr>
              <a:defRPr sz="1000">
                <a:latin typeface="Courier"/>
                <a:ea typeface="Courier"/>
                <a:cs typeface="Courier"/>
                <a:sym typeface="Courier"/>
              </a:defRPr>
            </a:pPr>
            <a:r>
              <a:t>SSDSSDSSDSSDSSDSSDSSDSSDSSDSSDSNESSDSSDSSDSSDSSNSSDSSDSSDSSD</a:t>
            </a:r>
          </a:p>
          <a:p>
            <a:pPr>
              <a:defRPr sz="1000">
                <a:latin typeface="Courier"/>
                <a:ea typeface="Courier"/>
                <a:cs typeface="Courier"/>
                <a:sym typeface="Courier"/>
              </a:defRPr>
            </a:pPr>
            <a:r>
              <a:t>STSDSNDESDSQSKSGNGNNNGSDSDSDSEGSDSNHSTSDD</a:t>
            </a:r>
          </a:p>
        </p:txBody>
      </p:sp>
      <p:sp>
        <p:nvSpPr>
          <p:cNvPr id="285" name="Dentin sialophosphoprotein"/>
          <p:cNvSpPr txBox="1"/>
          <p:nvPr/>
        </p:nvSpPr>
        <p:spPr>
          <a:xfrm>
            <a:off x="5040312" y="827508"/>
            <a:ext cx="4800601"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defRPr sz="2800" b="1">
                <a:solidFill>
                  <a:srgbClr val="0000FF"/>
                </a:solidFill>
                <a:effectLst>
                  <a:outerShdw blurRad="38100" dist="38100" dir="2700000" rotWithShape="0">
                    <a:srgbClr val="DDDDDD"/>
                  </a:outerShdw>
                </a:effectLst>
                <a:latin typeface="Trebuchet MS"/>
                <a:ea typeface="Trebuchet MS"/>
                <a:cs typeface="Trebuchet MS"/>
                <a:sym typeface="Trebuchet MS"/>
              </a:defRPr>
            </a:lvl1pPr>
          </a:lstStyle>
          <a:p>
            <a:r>
              <a:t>Dentin sialophosphoprotein</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mta_ttk_ppt_a">
  <a:themeElements>
    <a:clrScheme name="mta_ttk_ppt_a">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mta_ttk_ppt_a">
      <a:majorFont>
        <a:latin typeface="Times New Roman"/>
        <a:ea typeface="Times New Roman"/>
        <a:cs typeface="Times New Roman"/>
      </a:majorFont>
      <a:minorFont>
        <a:latin typeface="Helvetica"/>
        <a:ea typeface="Helvetica"/>
        <a:cs typeface="Helvetica"/>
      </a:minorFont>
    </a:fontScheme>
    <a:fmtScheme name="mta_ttk_ppt_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ta_ttk_ppt_a">
  <a:themeElements>
    <a:clrScheme name="mta_ttk_ppt_a">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mta_ttk_ppt_a">
      <a:majorFont>
        <a:latin typeface="Times New Roman"/>
        <a:ea typeface="Times New Roman"/>
        <a:cs typeface="Times New Roman"/>
      </a:majorFont>
      <a:minorFont>
        <a:latin typeface="Helvetica"/>
        <a:ea typeface="Helvetica"/>
        <a:cs typeface="Helvetica"/>
      </a:minorFont>
    </a:fontScheme>
    <a:fmtScheme name="mta_ttk_ppt_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1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17509</TotalTime>
  <Words>1879</Words>
  <Application>Microsoft Office PowerPoint</Application>
  <PresentationFormat>Custom</PresentationFormat>
  <Paragraphs>471</Paragraphs>
  <Slides>48</Slides>
  <Notes>24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mta_ttk_ppt_a</vt:lpstr>
      <vt:lpstr>PowerPoint Presentation</vt:lpstr>
      <vt:lpstr>A rendezetlen fehérjék specifikus tulajdonságai</vt:lpstr>
      <vt:lpstr>Miért akarjuk megjósolni a rendezetlenséget?</vt:lpstr>
      <vt:lpstr>PowerPoint Presentation</vt:lpstr>
      <vt:lpstr>Három alapvető megközelítés  Statisztikai módszerek Gépi tanulás Szerkezeti megközelítés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abekesi</cp:lastModifiedBy>
  <cp:revision>67</cp:revision>
  <cp:lastPrinted>2019-02-20T13:38:23Z</cp:lastPrinted>
  <dcterms:modified xsi:type="dcterms:W3CDTF">2019-07-05T17:33:17Z</dcterms:modified>
</cp:coreProperties>
</file>