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99" r:id="rId45"/>
    <p:sldId id="308" r:id="rId46"/>
    <p:sldId id="309" r:id="rId47"/>
    <p:sldId id="310" r:id="rId48"/>
    <p:sldId id="311" r:id="rId49"/>
    <p:sldId id="314" r:id="rId50"/>
    <p:sldId id="315" r:id="rId51"/>
    <p:sldId id="316" r:id="rId52"/>
    <p:sldId id="317" r:id="rId53"/>
    <p:sldId id="319" r:id="rId54"/>
    <p:sldId id="318" r:id="rId5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0807872C-FFAF-4D65-84AC-31C74A60B3A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73"/>
            <p14:sldId id="274"/>
            <p14:sldId id="275"/>
            <p14:sldId id="276"/>
            <p14:sldId id="277"/>
            <p14:sldId id="278"/>
            <p14:sldId id="279"/>
            <p14:sldId id="299"/>
            <p14:sldId id="308"/>
            <p14:sldId id="309"/>
            <p14:sldId id="310"/>
            <p14:sldId id="311"/>
            <p14:sldId id="314"/>
            <p14:sldId id="315"/>
            <p14:sldId id="316"/>
            <p14:sldId id="317"/>
            <p14:sldId id="319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9" autoAdjust="0"/>
  </p:normalViewPr>
  <p:slideViewPr>
    <p:cSldViewPr snapToGrid="0">
      <p:cViewPr varScale="1">
        <p:scale>
          <a:sx n="48" d="100"/>
          <a:sy n="48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F6F7-0C55-4B70-9CF6-0C2B5BE9E956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08913-6F4E-479C-9707-9D7F7974B3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26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Megfelelő fizikai, kémiai, mikrobiológiai állapotra van szükség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36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dirty="0" err="1"/>
              <a:t>Nagymolekulájú</a:t>
            </a:r>
            <a:r>
              <a:rPr lang="hu-HU" dirty="0"/>
              <a:t> fehérjék okozzák a zavarosságot</a:t>
            </a:r>
          </a:p>
          <a:p>
            <a:pPr lvl="1"/>
            <a:r>
              <a:rPr lang="hu-HU" dirty="0" err="1"/>
              <a:t>Polipeptidek</a:t>
            </a:r>
            <a:r>
              <a:rPr lang="hu-HU" dirty="0"/>
              <a:t>:habtartósság, íz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lvl="1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-amiláz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maltóz, </a:t>
            </a:r>
            <a:r>
              <a:rPr lang="hu-HU" dirty="0"/>
              <a:t>60-65°C,</a:t>
            </a:r>
          </a:p>
          <a:p>
            <a:pPr lvl="1"/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α-amiláz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belül hasít, nem erjeszthető dextrinek, </a:t>
            </a:r>
            <a:r>
              <a:rPr lang="hu-HU" dirty="0"/>
              <a:t>70-75°C</a:t>
            </a:r>
            <a:endParaRPr lang="hu-H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886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Hőmérséklet növelése „pihenőidők” beiktatásával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Enzimes lebontási folyamatok: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Az enzimeknek más T-t igényelnek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Kisebb a kihozatala mint a </a:t>
            </a:r>
            <a:r>
              <a:rPr lang="hu-HU" dirty="0" err="1"/>
              <a:t>Dekokciósnak</a:t>
            </a:r>
            <a:endParaRPr lang="hu-HU" dirty="0"/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Sok elbontatlan keményítő marad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Lépései: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Fehérjebontás: 50-52°C-on, 20 perc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Keményítőbontás: </a:t>
            </a:r>
          </a:p>
          <a:p>
            <a:pPr lvl="2">
              <a:buClr>
                <a:schemeClr val="tx2">
                  <a:lumMod val="75000"/>
                </a:schemeClr>
              </a:buClr>
            </a:pPr>
            <a:r>
              <a:rPr lang="hu-HU" sz="2800" dirty="0"/>
              <a:t>I. 60-65°C-on</a:t>
            </a:r>
          </a:p>
          <a:p>
            <a:pPr lvl="2">
              <a:buClr>
                <a:schemeClr val="tx2">
                  <a:lumMod val="75000"/>
                </a:schemeClr>
              </a:buClr>
            </a:pPr>
            <a:r>
              <a:rPr lang="hu-HU" sz="2800" dirty="0"/>
              <a:t>II. 70-75°C-on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339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Szakaszos, nagyobb kihozatalú</a:t>
            </a:r>
          </a:p>
          <a:p>
            <a:r>
              <a:rPr lang="hu-HU" dirty="0"/>
              <a:t>2 edény használatát igényli:</a:t>
            </a:r>
          </a:p>
          <a:p>
            <a:pPr lvl="1"/>
            <a:r>
              <a:rPr lang="hu-HU" dirty="0"/>
              <a:t>Cefréző kád – külső fűtés, belső keverés</a:t>
            </a:r>
          </a:p>
          <a:p>
            <a:pPr lvl="1"/>
            <a:r>
              <a:rPr lang="hu-HU" dirty="0"/>
              <a:t>Cefre forraló – forrásig + főzés</a:t>
            </a:r>
          </a:p>
          <a:p>
            <a:r>
              <a:rPr lang="hu-HU" dirty="0"/>
              <a:t>A cefre egy részét elveszik: </a:t>
            </a:r>
          </a:p>
          <a:p>
            <a:pPr lvl="1"/>
            <a:r>
              <a:rPr lang="hu-HU" dirty="0"/>
              <a:t>Felmelegítik és visszavezetik</a:t>
            </a:r>
          </a:p>
          <a:p>
            <a:pPr lvl="1"/>
            <a:r>
              <a:rPr lang="hu-HU" dirty="0"/>
              <a:t>2-szer, 3-szor ismétlik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520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Gyanta: alfa és béta</a:t>
            </a:r>
            <a:r>
              <a:rPr lang="hu-HU" baseline="0" dirty="0"/>
              <a:t> savak</a:t>
            </a:r>
          </a:p>
          <a:p>
            <a:r>
              <a:rPr lang="hu-HU" baseline="0" dirty="0"/>
              <a:t>Olaj: tanninok, </a:t>
            </a:r>
            <a:r>
              <a:rPr lang="hu-HU" baseline="0" dirty="0" err="1"/>
              <a:t>polifenenolok</a:t>
            </a:r>
            <a:endParaRPr lang="hu-HU" baseline="0" dirty="0"/>
          </a:p>
          <a:p>
            <a:r>
              <a:rPr lang="hu-HU" dirty="0"/>
              <a:t>Keserűség tényezők:</a:t>
            </a:r>
          </a:p>
          <a:p>
            <a:pPr lvl="1"/>
            <a:r>
              <a:rPr lang="hu-HU" dirty="0"/>
              <a:t>Alfa-béta sav arány</a:t>
            </a:r>
          </a:p>
          <a:p>
            <a:pPr lvl="1"/>
            <a:r>
              <a:rPr lang="hu-HU" dirty="0" err="1"/>
              <a:t>Alfasavtartalom</a:t>
            </a:r>
            <a:endParaRPr lang="hu-HU" dirty="0"/>
          </a:p>
          <a:p>
            <a:pPr lvl="1"/>
            <a:r>
              <a:rPr lang="hu-HU" dirty="0" err="1"/>
              <a:t>Cohumulone</a:t>
            </a:r>
            <a:r>
              <a:rPr lang="hu-HU" dirty="0"/>
              <a:t> arány</a:t>
            </a:r>
          </a:p>
          <a:p>
            <a:pPr lvl="1"/>
            <a:r>
              <a:rPr lang="hu-HU" dirty="0"/>
              <a:t>Tárolási érzékenység</a:t>
            </a:r>
          </a:p>
          <a:p>
            <a:pPr lvl="1"/>
            <a:endParaRPr lang="hu-HU" dirty="0"/>
          </a:p>
          <a:p>
            <a:r>
              <a:rPr lang="hu-HU" dirty="0"/>
              <a:t>Keserűkomlók: 10% feletti alfasav, alacsony </a:t>
            </a:r>
            <a:r>
              <a:rPr lang="hu-HU" dirty="0" err="1"/>
              <a:t>olajtart</a:t>
            </a:r>
            <a:r>
              <a:rPr lang="hu-HU" dirty="0"/>
              <a:t>.</a:t>
            </a:r>
          </a:p>
          <a:p>
            <a:pPr lvl="2"/>
            <a:r>
              <a:rPr lang="hu-HU" dirty="0" err="1"/>
              <a:t>Magnum</a:t>
            </a:r>
            <a:r>
              <a:rPr lang="hu-HU" dirty="0"/>
              <a:t>, </a:t>
            </a:r>
            <a:r>
              <a:rPr lang="hu-HU" dirty="0" err="1"/>
              <a:t>taurus</a:t>
            </a:r>
            <a:endParaRPr lang="hu-HU" dirty="0"/>
          </a:p>
          <a:p>
            <a:r>
              <a:rPr lang="hu-HU" dirty="0"/>
              <a:t>Aromakomlók: 6% alatt alfasav, magas </a:t>
            </a:r>
            <a:r>
              <a:rPr lang="hu-HU" dirty="0" err="1"/>
              <a:t>olajtart</a:t>
            </a:r>
            <a:r>
              <a:rPr lang="hu-HU" dirty="0"/>
              <a:t>.</a:t>
            </a:r>
          </a:p>
          <a:p>
            <a:pPr lvl="2"/>
            <a:r>
              <a:rPr lang="hu-HU" dirty="0" err="1"/>
              <a:t>Mittelfrüh</a:t>
            </a:r>
            <a:r>
              <a:rPr lang="hu-HU" dirty="0"/>
              <a:t>,</a:t>
            </a:r>
            <a:r>
              <a:rPr lang="hu-HU" dirty="0" err="1"/>
              <a:t>fuggle</a:t>
            </a:r>
            <a:endParaRPr lang="hu-HU" dirty="0"/>
          </a:p>
          <a:p>
            <a:r>
              <a:rPr lang="hu-HU" dirty="0"/>
              <a:t>Keserű és aromakomlók: közepes vagy magas alfasav és magas olajtartalom</a:t>
            </a:r>
          </a:p>
          <a:p>
            <a:pPr lvl="2"/>
            <a:r>
              <a:rPr lang="hu-HU" dirty="0" err="1"/>
              <a:t>Citra</a:t>
            </a:r>
            <a:r>
              <a:rPr lang="hu-HU" dirty="0"/>
              <a:t>, </a:t>
            </a:r>
            <a:r>
              <a:rPr lang="hu-HU" dirty="0" err="1"/>
              <a:t>challenger</a:t>
            </a:r>
            <a:endParaRPr lang="hu-HU" dirty="0"/>
          </a:p>
          <a:p>
            <a:pPr lvl="1"/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Citra</a:t>
            </a: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(2007) : </a:t>
            </a:r>
            <a:r>
              <a:rPr lang="hu-HU" dirty="0"/>
              <a:t>magas </a:t>
            </a:r>
            <a:r>
              <a:rPr lang="hu-HU" dirty="0" err="1"/>
              <a:t>alfasavtartalom</a:t>
            </a:r>
            <a:r>
              <a:rPr lang="hu-HU" dirty="0"/>
              <a:t> mellett alacsony </a:t>
            </a:r>
            <a:r>
              <a:rPr lang="hu-HU" dirty="0" err="1"/>
              <a:t>cohumulone</a:t>
            </a:r>
            <a:r>
              <a:rPr lang="hu-HU" dirty="0"/>
              <a:t> és magas olajtartalom. </a:t>
            </a:r>
            <a:r>
              <a:rPr lang="hu-HU" dirty="0" err="1"/>
              <a:t>Citrusos</a:t>
            </a:r>
            <a:r>
              <a:rPr lang="hu-HU" dirty="0"/>
              <a:t>, </a:t>
            </a:r>
            <a:r>
              <a:rPr lang="hu-HU" dirty="0" err="1"/>
              <a:t>trópusigyümölcsös</a:t>
            </a:r>
            <a:r>
              <a:rPr lang="hu-HU" dirty="0"/>
              <a:t> karakter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55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Ezek a célok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AC704-8216-41BD-8CC8-C91953DFDD3F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694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82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83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064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1E0ACD-77D1-43A9-92EA-9674B1A8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E694E08-88A5-4334-9145-8A07C3930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D1B266-3285-486A-9D2E-AE9C5811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C0886A-980E-454C-A642-51DAAF1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06D551-815D-4BFE-8E17-C41CEF1C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087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C81BCE-1A43-4398-9B24-DFEE0B13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29ABF1-3F91-46EC-841A-E7C629E5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ECA36B9-7BED-4623-8B6C-F8D42859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41E2F0-0920-4BF1-B75D-0DC00A2F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81C2B0-C56C-4863-BFDB-D8E652F2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40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4AFC90-691B-4F09-8322-B783B382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693189E-314D-430A-BFA1-21584024A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775554-C12E-4C43-99C8-49BEF5C3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B2FACC-2639-48C5-B1B5-FBA4D856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B3121-205C-4A26-8FC3-F2944D8D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0309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904EA6-26C7-48B3-B27F-926270A0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8EFFA3-64B2-456B-A1CF-78B35F43C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C88E744-F726-4F3D-8F8D-3F7E52FEA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56479D-257A-4DDE-AD00-AB8D2D1A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B2134C6-2552-4D24-8369-39B0482CA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FB3F5C-3B14-4E74-89FD-FB743D73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56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5B8DBB-7BB7-4077-BFE9-6360FE6B2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E43EB2-74B0-4557-8C38-98EDAF68A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56F37B7-9163-4548-BDE0-D5428A40B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B246726-0833-4B2E-BDD3-CDD7D4D77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6C8A400-A05F-405D-8E87-A9717FD11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3029666-BC84-479C-B5F7-4DFCC635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AC28C43-1261-4FE8-BC3E-F6557377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726E054-BF07-4C53-8077-A11DDEF6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992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CB24AE-0597-477E-9319-1F8DA0F3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1BEB50F-97AE-4430-A7C4-7020A2A1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C696A22-4CD2-4C8E-9D42-89DA6CBE7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2D19E9-47F0-48DF-9FE6-6B2147EF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287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9EA3DC9-3EBA-401C-B55B-FD810D57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1EE82A1-CCB3-41D2-A288-4C26EB32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9E059A-663C-47D4-8CBE-A07FAEE9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69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F1C8ED-D88A-41C5-96C5-A16FD95F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A3925A-264B-4C8C-BC56-4230DB40A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373035C-8CBE-4FB6-86C5-CFD37088D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9E7666F-2B19-45AB-AB7C-F08887A3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0E851A3-D4F2-457C-BCDF-9E876146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5EA28B-CCD5-4EF0-9669-025EBE89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9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7647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AC5676-C143-4C93-ADE1-FCEE4FEA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EDE6054-118B-4989-90F5-35E0B6BDD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9017225-05CB-4B71-9147-B6BB87FE6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178C36B-63FF-49C9-859B-4D1BD0F6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1FBF291-0053-4756-A6F7-4BA403BB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FF847D6-1191-4677-95A8-1E57AE9D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61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8AEEFF-5759-444A-BB66-123683AC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4C42EF4-7692-4A0D-9752-ECDB001A5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4D6BB9-FF09-422F-B5BE-265EBA0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BE916B-BB2F-436B-B768-84A8902C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CE728D-0B86-4C0E-B26F-7A86B031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69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8131111-E8D7-4599-AEAA-9C64B813D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FA051CF-CA79-4A4D-AFD3-DD9DB24D4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4C68AA-9552-40EE-ACAE-005DCC43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D8B609-A56E-4A89-9BD9-B63B049A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66DDB7-3E33-4B25-A955-1D015050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059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89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623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37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528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65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312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9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E372-CDD9-47AE-AF75-38CAC18A6661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F193-776E-494C-81AF-73970D7132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07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591CF4C-710F-4AA0-AE7C-B7D8B1DB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CD480E3-05F9-40A1-90BA-5CB7892BA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D273B6-CA6A-402A-913F-06E6949DC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15960-F0FA-47EA-B420-E316DE2EB3FF}" type="datetimeFigureOut">
              <a:rPr lang="hu-HU" smtClean="0"/>
              <a:t>2018. 03. 07.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CA02F9-1066-4F70-B857-B139FAC97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4B9DF0-E201-4808-BED3-1AF02FEDF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9DA0C-A83F-452E-A09A-6BF0CF6D8E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861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ertanks.eu/" TargetMode="External"/><Relationship Id="rId3" Type="http://schemas.openxmlformats.org/officeDocument/2006/relationships/hyperlink" Target="http://oktatas.ch.bme.hu/oktatas/konyvek/mezgaz/BMEVEMKA610_Mezogazdasagi_iparok_technologiaja/Sor_%c3%a9s_malatagyartas_technologia_Kun_Farkas_Gabriella.pdf" TargetMode="External"/><Relationship Id="rId7" Type="http://schemas.openxmlformats.org/officeDocument/2006/relationships/hyperlink" Target="http://diatomaceous.net/" TargetMode="External"/><Relationship Id="rId12" Type="http://schemas.openxmlformats.org/officeDocument/2006/relationships/hyperlink" Target="https://www.rifeng-hoszivattyu.hu/hocserelo" TargetMode="External"/><Relationship Id="rId2" Type="http://schemas.openxmlformats.org/officeDocument/2006/relationships/hyperlink" Target="http://oktatas.ch.bme.hu/oktatas/konyvek/mezgaz/BMEVEMKA610_Mezogazdasagi_iparok_technologiaja/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ktatas.ch.bme.hu/oktatas/konyvek/mezgaz/BMEVEMKA610_Mezogazdasagi_iparok_technologiaja/sor_hallgatoi_kiseloadas/kisel%c5%91ad%c3%a1s-s%c3%b6r/beerprocess4b2.png" TargetMode="External"/><Relationship Id="rId11" Type="http://schemas.openxmlformats.org/officeDocument/2006/relationships/hyperlink" Target="http://template.hofbrauhaus.us/the-beer/brewing-process" TargetMode="External"/><Relationship Id="rId5" Type="http://schemas.openxmlformats.org/officeDocument/2006/relationships/hyperlink" Target="http://oktatas.ch.bme.hu/oktatas/konyvek/mezgaz/BMEVEMKA610_Mezogazdasagi_iparok_technologiaja/sor_hallgatoi_kiseloadas/kisel%c5%91ad%c3%a1s-s%c3%b6r/%c3%89leszt%c5%91k,%20sz%c5%b1r%c3%a9s.pptx" TargetMode="External"/><Relationship Id="rId10" Type="http://schemas.openxmlformats.org/officeDocument/2006/relationships/hyperlink" Target="https://en.wikipedia.org/wiki/Brewing" TargetMode="External"/><Relationship Id="rId4" Type="http://schemas.openxmlformats.org/officeDocument/2006/relationships/hyperlink" Target="http://oktatas.ch.bme.hu/oktatas/konyvek/mezgaz/BMEVEMKA610_Mezogazdasagi_iparok_technologiaja/sor_hallgatoi_kiseloadas/kisel%C5%91ad%C3%A1s-s%C3%B6r/" TargetMode="External"/><Relationship Id="rId9" Type="http://schemas.openxmlformats.org/officeDocument/2006/relationships/hyperlink" Target="http://discussions.probrewer.com/showthread.php?67469-Ss-Brewtech-Nano-Series-is-Here!-Brewhouse-unis-brite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4098FB-2555-4867-B537-ED20750B5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hu-HU" dirty="0"/>
              <a:t>Sörgyártás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E833043-96DC-4836-B478-F6E1E7D42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Beszámoló 2018. 02. 28-i üzemlátogatásról</a:t>
            </a:r>
          </a:p>
          <a:p>
            <a:r>
              <a:rPr lang="hu-HU" dirty="0"/>
              <a:t>SZIE Sör- és Szeszipari Tanszék</a:t>
            </a:r>
          </a:p>
        </p:txBody>
      </p:sp>
    </p:spTree>
    <p:extLst>
      <p:ext uri="{BB962C8B-B14F-4D97-AF65-F5344CB8AC3E}">
        <p14:creationId xmlns:p14="http://schemas.microsoft.com/office/powerpoint/2010/main" val="219519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58647C0-1E61-42E2-8C26-4477ACDF5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1"/>
            <a:ext cx="8811491" cy="68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0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6C9D33-C605-49E2-AF66-F4151AAF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EE98ED2-19BB-4A60-BF51-8B1A9C8B6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963001" cy="6858000"/>
          </a:xfrm>
        </p:spPr>
      </p:pic>
    </p:spTree>
    <p:extLst>
      <p:ext uri="{BB962C8B-B14F-4D97-AF65-F5344CB8AC3E}">
        <p14:creationId xmlns:p14="http://schemas.microsoft.com/office/powerpoint/2010/main" val="1274010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68620B-277F-4A8B-8C0A-48C44663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CFD8D87-75F2-433B-BCD9-8BB90C145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5" y="214909"/>
            <a:ext cx="7876309" cy="6643091"/>
          </a:xfrm>
        </p:spPr>
      </p:pic>
    </p:spTree>
    <p:extLst>
      <p:ext uri="{BB962C8B-B14F-4D97-AF65-F5344CB8AC3E}">
        <p14:creationId xmlns:p14="http://schemas.microsoft.com/office/powerpoint/2010/main" val="127756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313A61-1485-4D31-85B0-3972AEFA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992A8B3-A15D-4647-9841-BE2AE2658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2" y="21191"/>
            <a:ext cx="8395855" cy="6836809"/>
          </a:xfrm>
        </p:spPr>
      </p:pic>
    </p:spTree>
    <p:extLst>
      <p:ext uri="{BB962C8B-B14F-4D97-AF65-F5344CB8AC3E}">
        <p14:creationId xmlns:p14="http://schemas.microsoft.com/office/powerpoint/2010/main" val="1222232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91D08E-069C-49AA-AECD-D6939A71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39E9BA89-823E-4910-A6D4-79D8E6CDF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04" y="0"/>
            <a:ext cx="9331492" cy="7024255"/>
          </a:xfrm>
        </p:spPr>
      </p:pic>
    </p:spTree>
    <p:extLst>
      <p:ext uri="{BB962C8B-B14F-4D97-AF65-F5344CB8AC3E}">
        <p14:creationId xmlns:p14="http://schemas.microsoft.com/office/powerpoint/2010/main" val="802926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B4A9B8-3BF2-4781-8C0C-4D6C7E0D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053EF16-CE6A-4071-B338-593C8C167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70164"/>
            <a:ext cx="10850957" cy="7708331"/>
          </a:xfrm>
        </p:spPr>
      </p:pic>
    </p:spTree>
    <p:extLst>
      <p:ext uri="{BB962C8B-B14F-4D97-AF65-F5344CB8AC3E}">
        <p14:creationId xmlns:p14="http://schemas.microsoft.com/office/powerpoint/2010/main" val="231625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BF42AB-6EBC-4A37-AF30-F8AAC9FE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8E0B916-82C8-47D8-9DB7-6157C1E45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73453"/>
            <a:ext cx="8125690" cy="7004906"/>
          </a:xfrm>
        </p:spPr>
      </p:pic>
    </p:spTree>
    <p:extLst>
      <p:ext uri="{BB962C8B-B14F-4D97-AF65-F5344CB8AC3E}">
        <p14:creationId xmlns:p14="http://schemas.microsoft.com/office/powerpoint/2010/main" val="352219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0F33E1B-E25A-4491-99F7-0A570686A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3" y="204701"/>
            <a:ext cx="8894617" cy="64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6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>
                <a:ln cap="sq" cmpd="sng">
                  <a:solidFill>
                    <a:schemeClr val="tx1"/>
                  </a:solidFill>
                  <a:miter lim="800000"/>
                </a:ln>
              </a:rPr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91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6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DA8530-4417-4E5A-A5AC-7C46F5C5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Történeti áttekintés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197710-82DF-49BB-B052-F42D85FB3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Egyiptom i. e. 5. évezred</a:t>
            </a:r>
          </a:p>
          <a:p>
            <a:r>
              <a:rPr lang="hu-HU" dirty="0"/>
              <a:t>Mezopotámia i.e. 3. évezred</a:t>
            </a:r>
          </a:p>
          <a:p>
            <a:r>
              <a:rPr lang="hu-HU" dirty="0"/>
              <a:t>Kolostorok, középkor</a:t>
            </a:r>
          </a:p>
          <a:p>
            <a:r>
              <a:rPr lang="hu-HU" dirty="0"/>
              <a:t>Bajor sörtisztasági törvény 1615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753FD29-47E2-4FFD-BF3D-5DEF62C83BC2}"/>
              </a:ext>
            </a:extLst>
          </p:cNvPr>
          <p:cNvSpPr txBox="1"/>
          <p:nvPr/>
        </p:nvSpPr>
        <p:spPr>
          <a:xfrm>
            <a:off x="284813" y="4272197"/>
            <a:ext cx="120520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Mai definíció: </a:t>
            </a:r>
            <a:r>
              <a:rPr lang="hu-HU" sz="2400" dirty="0"/>
              <a:t>(Magyar Élelmiszerkönyv 2-702 irányelv)</a:t>
            </a:r>
            <a:endParaRPr lang="hu-HU" sz="3200" dirty="0"/>
          </a:p>
          <a:p>
            <a:r>
              <a:rPr lang="hu-HU" sz="3200" dirty="0"/>
              <a:t>Malátából, valamint pótanyagokból vízzel cefrézett, komlóval ízesített, sörélesztővel erjesztett, széndioxidban dús, általában </a:t>
            </a:r>
            <a:r>
              <a:rPr lang="hu-HU" sz="3200" dirty="0" err="1"/>
              <a:t>alkoholtartalmú</a:t>
            </a:r>
            <a:r>
              <a:rPr lang="hu-HU" sz="3200" dirty="0"/>
              <a:t> ital.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45A34EF-918E-4BAF-BB32-F1963F22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38" y="527051"/>
            <a:ext cx="2989289" cy="39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b="1" dirty="0"/>
              <a:t>Malátaőrlés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5587" y="460319"/>
            <a:ext cx="927599" cy="1135173"/>
          </a:xfrm>
          <a:prstGeom prst="rect">
            <a:avLst/>
          </a:prstGeom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Cél: a komponensek kinyerése aprítással</a:t>
            </a:r>
          </a:p>
          <a:p>
            <a:endParaRPr lang="hu-HU" dirty="0"/>
          </a:p>
          <a:p>
            <a:r>
              <a:rPr lang="hu-HU" dirty="0"/>
              <a:t>száraz (többlépcsős)/nedves őrlés</a:t>
            </a:r>
          </a:p>
          <a:p>
            <a:endParaRPr lang="hu-HU" dirty="0"/>
          </a:p>
          <a:p>
            <a:r>
              <a:rPr lang="hu-HU" dirty="0"/>
              <a:t>héjat alig (csersav, színezőanyagok)</a:t>
            </a:r>
          </a:p>
          <a:p>
            <a:endParaRPr lang="hu-HU" dirty="0"/>
          </a:p>
          <a:p>
            <a:r>
              <a:rPr lang="hu-HU" dirty="0"/>
              <a:t>magbelsőt finomra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dirty="0"/>
              <a:t> </a:t>
            </a:r>
          </a:p>
        </p:txBody>
      </p:sp>
      <p:pic>
        <p:nvPicPr>
          <p:cNvPr id="1026" name="Picture 2" descr="roppantott_maláta_k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00" y="3046463"/>
            <a:ext cx="2203669" cy="29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2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sörfőző víz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Nagy vízigény</a:t>
            </a:r>
          </a:p>
          <a:p>
            <a:endParaRPr lang="hu-HU" dirty="0"/>
          </a:p>
          <a:p>
            <a:r>
              <a:rPr lang="hu-HU" dirty="0"/>
              <a:t>Nem mindegy, hogy milyen…</a:t>
            </a:r>
          </a:p>
          <a:p>
            <a:endParaRPr lang="hu-HU" dirty="0"/>
          </a:p>
          <a:p>
            <a:r>
              <a:rPr lang="hu-HU" dirty="0"/>
              <a:t>Vízben oldott sók:</a:t>
            </a:r>
          </a:p>
          <a:p>
            <a:pPr lvl="1"/>
            <a:r>
              <a:rPr lang="hu-HU" dirty="0"/>
              <a:t>Íz</a:t>
            </a:r>
          </a:p>
          <a:p>
            <a:pPr lvl="1"/>
            <a:r>
              <a:rPr lang="hu-HU" dirty="0"/>
              <a:t>Enzimes folyamatok</a:t>
            </a:r>
          </a:p>
          <a:p>
            <a:pPr lvl="1"/>
            <a:r>
              <a:rPr lang="hu-HU" dirty="0"/>
              <a:t>Anyagcsere termékek összetételének</a:t>
            </a:r>
          </a:p>
        </p:txBody>
      </p:sp>
      <p:pic>
        <p:nvPicPr>
          <p:cNvPr id="10" name="Picture 2" descr="Képtalálat a következőre: „beer gif”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96" y="598438"/>
            <a:ext cx="2058943" cy="158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823879" y="3278019"/>
            <a:ext cx="34990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Vízkezelési eljárások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Ioncsere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Reverz</a:t>
            </a:r>
            <a:r>
              <a:rPr lang="hu-HU" sz="2400" dirty="0"/>
              <a:t> ozmózis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698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8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800" b="1" dirty="0"/>
              <a:t>Cefrézés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Cél:</a:t>
            </a:r>
          </a:p>
          <a:p>
            <a:pPr lvl="1"/>
            <a:r>
              <a:rPr lang="hu-HU" dirty="0"/>
              <a:t>Oldható komponensek oldatba vitele</a:t>
            </a:r>
          </a:p>
          <a:p>
            <a:pPr lvl="1"/>
            <a:endParaRPr lang="hu-HU" dirty="0"/>
          </a:p>
          <a:p>
            <a:pPr lvl="1"/>
            <a:r>
              <a:rPr lang="hu-HU" dirty="0"/>
              <a:t>Nem oldhatók lebontása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Technológiák:</a:t>
            </a:r>
          </a:p>
          <a:p>
            <a:pPr lvl="1"/>
            <a:r>
              <a:rPr lang="hu-HU" dirty="0"/>
              <a:t>Infúziós</a:t>
            </a:r>
          </a:p>
          <a:p>
            <a:pPr lvl="1"/>
            <a:r>
              <a:rPr lang="hu-HU" dirty="0" err="1"/>
              <a:t>Dekokciós</a:t>
            </a:r>
            <a:endParaRPr lang="hu-HU" dirty="0"/>
          </a:p>
          <a:p>
            <a:pPr lvl="1"/>
            <a:endParaRPr lang="hu-HU" dirty="0"/>
          </a:p>
          <a:p>
            <a:pPr marL="457200" lvl="1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679" y="465552"/>
            <a:ext cx="735826" cy="11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13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873457"/>
            <a:ext cx="10515600" cy="5303506"/>
          </a:xfrm>
        </p:spPr>
        <p:txBody>
          <a:bodyPr/>
          <a:lstStyle/>
          <a:p>
            <a:r>
              <a:rPr lang="hu-HU" dirty="0"/>
              <a:t>I.) Fehérjebontás</a:t>
            </a:r>
          </a:p>
          <a:p>
            <a:pPr lvl="1"/>
            <a:r>
              <a:rPr lang="hu-HU" dirty="0"/>
              <a:t>50°C</a:t>
            </a:r>
          </a:p>
          <a:p>
            <a:pPr lvl="1"/>
            <a:r>
              <a:rPr lang="hu-HU" dirty="0" err="1"/>
              <a:t>Nagymolekulájú</a:t>
            </a:r>
            <a:r>
              <a:rPr lang="hu-HU" dirty="0"/>
              <a:t> fehérjék</a:t>
            </a:r>
          </a:p>
          <a:p>
            <a:pPr lvl="1"/>
            <a:r>
              <a:rPr lang="hu-HU" dirty="0" err="1"/>
              <a:t>Polipeptidek</a:t>
            </a:r>
            <a:endParaRPr lang="hu-HU" dirty="0"/>
          </a:p>
          <a:p>
            <a:pPr lvl="1"/>
            <a:r>
              <a:rPr lang="hu-HU" dirty="0" err="1"/>
              <a:t>AS-ak</a:t>
            </a:r>
            <a:endParaRPr lang="hu-HU" dirty="0"/>
          </a:p>
          <a:p>
            <a:pPr lvl="1"/>
            <a:endParaRPr lang="hu-HU" dirty="0"/>
          </a:p>
          <a:p>
            <a:endParaRPr lang="hu-HU" dirty="0"/>
          </a:p>
          <a:p>
            <a:r>
              <a:rPr lang="hu-HU" dirty="0"/>
              <a:t>II.) Keményítő bontás</a:t>
            </a:r>
          </a:p>
          <a:p>
            <a:pPr lvl="1"/>
            <a:r>
              <a:rPr lang="hu-HU" dirty="0"/>
              <a:t>Cukrok, </a:t>
            </a:r>
            <a:r>
              <a:rPr lang="hu-HU" dirty="0" err="1"/>
              <a:t>dextránok</a:t>
            </a:r>
            <a:r>
              <a:rPr lang="hu-HU" dirty="0"/>
              <a:t> keletkeznek</a:t>
            </a:r>
          </a:p>
          <a:p>
            <a:pPr lvl="1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-amiláz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hu-HU" dirty="0"/>
              <a:t>60-65°C,</a:t>
            </a:r>
          </a:p>
          <a:p>
            <a:pPr lvl="1"/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α-amiláz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nem erjeszthető dextrinek, </a:t>
            </a:r>
            <a:r>
              <a:rPr lang="hu-HU" dirty="0"/>
              <a:t>70-75°C</a:t>
            </a:r>
            <a:endParaRPr lang="hu-H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6" name="Picture 4" descr="Kapcsolódó ké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65" y="873457"/>
            <a:ext cx="380047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11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Infúziós eljárás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„pihenőidők”</a:t>
            </a:r>
          </a:p>
          <a:p>
            <a:pPr>
              <a:buClr>
                <a:schemeClr val="tx2">
                  <a:lumMod val="75000"/>
                </a:schemeClr>
              </a:buClr>
            </a:pPr>
            <a:endParaRPr lang="hu-HU" dirty="0"/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Kisebb a kihozatala mint a </a:t>
            </a:r>
            <a:r>
              <a:rPr lang="hu-HU" dirty="0" err="1"/>
              <a:t>Dekokciósnak</a:t>
            </a:r>
            <a:r>
              <a:rPr lang="hu-HU" dirty="0"/>
              <a:t> (keményítő)</a:t>
            </a:r>
          </a:p>
          <a:p>
            <a:pPr>
              <a:buClr>
                <a:schemeClr val="tx2">
                  <a:lumMod val="75000"/>
                </a:schemeClr>
              </a:buClr>
            </a:pPr>
            <a:endParaRPr lang="hu-HU" dirty="0"/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hu-HU" dirty="0"/>
              <a:t>Lépései: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Fehérjebontás: 50-52°C-on, 20 perc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hu-HU" sz="2800" dirty="0"/>
              <a:t>Keményítőbontás: </a:t>
            </a:r>
          </a:p>
          <a:p>
            <a:pPr lvl="2">
              <a:buClr>
                <a:schemeClr val="tx2">
                  <a:lumMod val="75000"/>
                </a:schemeClr>
              </a:buClr>
            </a:pPr>
            <a:r>
              <a:rPr lang="hu-HU" sz="2800" dirty="0"/>
              <a:t>I. 60-65°C-on</a:t>
            </a:r>
          </a:p>
          <a:p>
            <a:pPr lvl="2">
              <a:buClr>
                <a:schemeClr val="tx2">
                  <a:lumMod val="75000"/>
                </a:schemeClr>
              </a:buClr>
            </a:pPr>
            <a:r>
              <a:rPr lang="hu-HU" sz="2800" dirty="0"/>
              <a:t>II. 70-75°C-on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725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Dekokciós</a:t>
            </a:r>
            <a:r>
              <a:rPr lang="hu-HU" dirty="0"/>
              <a:t> eljárás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Szakaszos, nagyobb kihozatalú</a:t>
            </a:r>
          </a:p>
          <a:p>
            <a:endParaRPr lang="hu-HU" dirty="0"/>
          </a:p>
          <a:p>
            <a:r>
              <a:rPr lang="hu-HU" dirty="0"/>
              <a:t>2 edény használatát igényli:</a:t>
            </a:r>
          </a:p>
          <a:p>
            <a:pPr lvl="1"/>
            <a:r>
              <a:rPr lang="hu-HU" dirty="0"/>
              <a:t>Cefréző kád – külső fűtés, belső keverés</a:t>
            </a:r>
          </a:p>
          <a:p>
            <a:pPr lvl="1"/>
            <a:r>
              <a:rPr lang="hu-HU" dirty="0"/>
              <a:t>Cefre forraló – forrásig + főzés</a:t>
            </a:r>
          </a:p>
          <a:p>
            <a:endParaRPr lang="hu-HU" dirty="0"/>
          </a:p>
          <a:p>
            <a:r>
              <a:rPr lang="hu-HU" dirty="0"/>
              <a:t>A cefre egy részét elveszik: </a:t>
            </a:r>
          </a:p>
          <a:p>
            <a:pPr lvl="1"/>
            <a:r>
              <a:rPr lang="hu-HU" dirty="0"/>
              <a:t>Felmelegítik és visszavezetik</a:t>
            </a:r>
          </a:p>
          <a:p>
            <a:pPr lvl="1"/>
            <a:r>
              <a:rPr lang="hu-HU" dirty="0"/>
              <a:t>2-szer, 3-szor ismétlik meg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pic>
        <p:nvPicPr>
          <p:cNvPr id="4" name="Picture 6" descr="Képtalálat a következőre: „beer gif”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52" y="417347"/>
            <a:ext cx="2546682" cy="25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5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6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704866-9B3A-4B01-AF46-56A56854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Alapanyagok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2B3BBE-707C-46AE-92C4-A452241FE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1793" cy="4351338"/>
          </a:xfrm>
        </p:spPr>
        <p:txBody>
          <a:bodyPr/>
          <a:lstStyle/>
          <a:p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Víz</a:t>
            </a:r>
            <a:r>
              <a:rPr lang="hu-HU" dirty="0"/>
              <a:t>,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maláta</a:t>
            </a:r>
            <a:r>
              <a:rPr lang="hu-HU" dirty="0"/>
              <a:t> (árpa, búza és egyéb gabona csíráztatásával előállított termék)</a:t>
            </a:r>
          </a:p>
          <a:p>
            <a:r>
              <a:rPr lang="hu-HU" dirty="0"/>
              <a:t>Adalékanyagok, ízesítő- és színezőanyagok, aromák,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komló</a:t>
            </a:r>
            <a:r>
              <a:rPr lang="hu-HU" dirty="0"/>
              <a:t> (</a:t>
            </a:r>
            <a:r>
              <a:rPr lang="hu-HU" i="1" dirty="0" err="1"/>
              <a:t>Humulus</a:t>
            </a:r>
            <a:r>
              <a:rPr lang="hu-HU" i="1" dirty="0"/>
              <a:t> </a:t>
            </a:r>
            <a:r>
              <a:rPr lang="hu-HU" i="1" dirty="0" err="1"/>
              <a:t>lupus</a:t>
            </a:r>
            <a:r>
              <a:rPr lang="hu-HU" dirty="0"/>
              <a:t>), komlókészítmények, karamellmaláta, színezőmaláta, pótanyagok (sörárpa, kukoricaőrlemény, rizs, stb.)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553C9F7-7FA1-4E28-8C84-C63BA972D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82" y="1283208"/>
            <a:ext cx="4153871" cy="276924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CF6BE7B-4995-4095-BBC4-C1D0CC8619A8}"/>
              </a:ext>
            </a:extLst>
          </p:cNvPr>
          <p:cNvSpPr txBox="1"/>
          <p:nvPr/>
        </p:nvSpPr>
        <p:spPr>
          <a:xfrm>
            <a:off x="835246" y="4727904"/>
            <a:ext cx="9629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Szén-dioxid, nitrogén, </a:t>
            </a:r>
            <a:r>
              <a:rPr lang="hu-HU" sz="2800" dirty="0">
                <a:solidFill>
                  <a:schemeClr val="accent2">
                    <a:lumMod val="75000"/>
                  </a:schemeClr>
                </a:solidFill>
              </a:rPr>
              <a:t>sörélesztő</a:t>
            </a:r>
            <a:r>
              <a:rPr lang="hu-HU" sz="2800" dirty="0"/>
              <a:t>, szűrő- és derítőanyagok, enzimek</a:t>
            </a:r>
          </a:p>
        </p:txBody>
      </p:sp>
    </p:spTree>
    <p:extLst>
      <p:ext uri="{BB962C8B-B14F-4D97-AF65-F5344CB8AC3E}">
        <p14:creationId xmlns:p14="http://schemas.microsoft.com/office/powerpoint/2010/main" val="19833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800" b="1" dirty="0"/>
              <a:t>Cefreszűrés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Cél: oldott komponensek és törköly szétválasztása</a:t>
            </a:r>
          </a:p>
          <a:p>
            <a:endParaRPr lang="hu-HU" dirty="0"/>
          </a:p>
          <a:p>
            <a:r>
              <a:rPr lang="hu-HU" dirty="0"/>
              <a:t>Berendezések:</a:t>
            </a:r>
          </a:p>
          <a:p>
            <a:pPr lvl="1"/>
            <a:r>
              <a:rPr lang="hu-HU" dirty="0"/>
              <a:t>Szűrőkád</a:t>
            </a:r>
          </a:p>
          <a:p>
            <a:pPr lvl="1"/>
            <a:r>
              <a:rPr lang="hu-HU" dirty="0"/>
              <a:t>Szűrőprés</a:t>
            </a:r>
          </a:p>
          <a:p>
            <a:pPr lvl="1"/>
            <a:endParaRPr lang="hu-HU" dirty="0"/>
          </a:p>
          <a:p>
            <a:r>
              <a:rPr lang="hu-HU" dirty="0"/>
              <a:t>Lépései</a:t>
            </a:r>
          </a:p>
          <a:p>
            <a:pPr lvl="1"/>
            <a:r>
              <a:rPr lang="hu-HU" dirty="0" err="1"/>
              <a:t>Színsörlé</a:t>
            </a:r>
            <a:r>
              <a:rPr lang="hu-HU" dirty="0"/>
              <a:t> elválasztása (szűrés)</a:t>
            </a:r>
          </a:p>
          <a:p>
            <a:pPr lvl="1"/>
            <a:r>
              <a:rPr lang="hu-HU" dirty="0"/>
              <a:t>Máslás: törköly átmosása</a:t>
            </a:r>
          </a:p>
          <a:p>
            <a:pPr marL="457200" lvl="1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79" y="433158"/>
            <a:ext cx="993018" cy="11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82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Cefreszűrés</a:t>
            </a:r>
          </a:p>
          <a:p>
            <a:pPr marL="0" indent="0" algn="ctr">
              <a:buNone/>
            </a:pPr>
            <a:r>
              <a:rPr lang="hu-HU" dirty="0"/>
              <a:t> 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8" y="3478568"/>
            <a:ext cx="219286" cy="26835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/>
              <a:t>A sörgyártás műveleti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4400" b="1" dirty="0"/>
              <a:t>1.) Sörfőzés</a:t>
            </a:r>
          </a:p>
          <a:p>
            <a:pPr marL="0" indent="0" algn="ctr">
              <a:buNone/>
            </a:pPr>
            <a:r>
              <a:rPr lang="hu-HU" dirty="0"/>
              <a:t> Malátaőrlés</a:t>
            </a:r>
          </a:p>
          <a:p>
            <a:pPr marL="0" indent="0" algn="ctr">
              <a:buNone/>
            </a:pPr>
            <a:r>
              <a:rPr lang="hu-HU" dirty="0"/>
              <a:t> Cefrézés</a:t>
            </a:r>
          </a:p>
          <a:p>
            <a:pPr marL="0" indent="0" algn="ctr">
              <a:buNone/>
            </a:pPr>
            <a:r>
              <a:rPr lang="hu-HU" dirty="0"/>
              <a:t> Cefreszűrés</a:t>
            </a:r>
          </a:p>
          <a:p>
            <a:pPr marL="0" indent="0" algn="ctr">
              <a:buNone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Komlóforralás</a:t>
            </a:r>
          </a:p>
          <a:p>
            <a:pPr marL="0" indent="0" algn="ctr">
              <a:buNone/>
            </a:pPr>
            <a:r>
              <a:rPr lang="hu-HU" sz="4400" b="1" dirty="0"/>
              <a:t>2.) A </a:t>
            </a:r>
            <a:r>
              <a:rPr lang="hu-HU" sz="4400" b="1" dirty="0" err="1"/>
              <a:t>sörlé</a:t>
            </a:r>
            <a:r>
              <a:rPr lang="hu-HU" sz="4400" b="1" dirty="0"/>
              <a:t> erjesztése</a:t>
            </a:r>
          </a:p>
          <a:p>
            <a:pPr marL="0" indent="0" algn="ctr">
              <a:buNone/>
            </a:pPr>
            <a:r>
              <a:rPr lang="hu-HU" sz="4400" b="1" dirty="0"/>
              <a:t>3.) A sör fejtése</a:t>
            </a:r>
            <a:endParaRPr lang="hu-HU" b="1" dirty="0"/>
          </a:p>
          <a:p>
            <a:pPr marL="0" indent="0" algn="ctr">
              <a:buNone/>
            </a:pP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593076"/>
            <a:ext cx="157871" cy="19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53" y="3073401"/>
            <a:ext cx="157871" cy="1931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3553726"/>
            <a:ext cx="157871" cy="1931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96" y="4001294"/>
            <a:ext cx="157871" cy="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55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err="1"/>
              <a:t>Mumulus</a:t>
            </a:r>
            <a:r>
              <a:rPr lang="hu-HU" b="1" i="1" dirty="0"/>
              <a:t> </a:t>
            </a:r>
            <a:r>
              <a:rPr lang="hu-HU" b="1" i="1" dirty="0" err="1"/>
              <a:t>lupulus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Toboz</a:t>
            </a:r>
          </a:p>
          <a:p>
            <a:endParaRPr lang="hu-HU" dirty="0"/>
          </a:p>
          <a:p>
            <a:r>
              <a:rPr lang="hu-HU" dirty="0"/>
              <a:t>Gyanta, olaj</a:t>
            </a:r>
          </a:p>
          <a:p>
            <a:endParaRPr lang="hu-HU" dirty="0"/>
          </a:p>
          <a:p>
            <a:r>
              <a:rPr lang="hu-HU" dirty="0"/>
              <a:t>Keserűség szabályozói: gyanta</a:t>
            </a:r>
          </a:p>
          <a:p>
            <a:r>
              <a:rPr lang="hu-HU" dirty="0"/>
              <a:t>Aroma és íz: olaj</a:t>
            </a:r>
          </a:p>
          <a:p>
            <a:endParaRPr lang="hu-HU" dirty="0"/>
          </a:p>
          <a:p>
            <a:r>
              <a:rPr lang="hu-HU" dirty="0"/>
              <a:t>Típusai: keserű-, aroma-, keserű- és aromakomló</a:t>
            </a:r>
          </a:p>
        </p:txBody>
      </p:sp>
      <p:pic>
        <p:nvPicPr>
          <p:cNvPr id="4" name="Picture 4" descr="Kapcsolódó ké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41" y="2257548"/>
            <a:ext cx="2324995" cy="174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98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Komlóforralás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hu-HU" sz="2800" dirty="0"/>
              <a:t>Melegítés 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Értékes komponens kivonás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Alfasav </a:t>
            </a:r>
            <a:r>
              <a:rPr lang="hu-HU" sz="2800" dirty="0" err="1"/>
              <a:t>izomerizáció</a:t>
            </a:r>
            <a:endParaRPr lang="hu-HU" sz="2800" dirty="0"/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Összetétel rögzítés: enzimek inaktiválása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Sterilizálás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 err="1"/>
              <a:t>Koagulálható</a:t>
            </a:r>
            <a:r>
              <a:rPr lang="hu-HU" sz="2800" dirty="0"/>
              <a:t> fehérjék kicsapása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Koncentráció beállítása: 10% párolog el</a:t>
            </a:r>
          </a:p>
          <a:p>
            <a:endParaRPr lang="hu-HU" dirty="0"/>
          </a:p>
        </p:txBody>
      </p:sp>
      <p:pic>
        <p:nvPicPr>
          <p:cNvPr id="7170" name="Picture 2" descr="Képtalálat a következőre: „hop beer gif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52" y="4001294"/>
            <a:ext cx="4102527" cy="25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00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Hidegkomlózás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Kihűlés után</a:t>
            </a:r>
          </a:p>
          <a:p>
            <a:endParaRPr lang="hu-HU" dirty="0"/>
          </a:p>
          <a:p>
            <a:r>
              <a:rPr lang="hu-HU" dirty="0"/>
              <a:t>Íz, aroma fokozása</a:t>
            </a:r>
          </a:p>
          <a:p>
            <a:endParaRPr lang="hu-HU" dirty="0"/>
          </a:p>
          <a:p>
            <a:r>
              <a:rPr lang="hu-HU" dirty="0"/>
              <a:t>Nem ad hozzá keserűséget</a:t>
            </a:r>
          </a:p>
          <a:p>
            <a:endParaRPr lang="hu-HU" dirty="0"/>
          </a:p>
          <a:p>
            <a:r>
              <a:rPr lang="hu-HU" dirty="0"/>
              <a:t>Nincs sterileződés</a:t>
            </a:r>
          </a:p>
        </p:txBody>
      </p:sp>
      <p:pic>
        <p:nvPicPr>
          <p:cNvPr id="1331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82" y="2182018"/>
            <a:ext cx="4278170" cy="326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93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sörlé</a:t>
            </a:r>
            <a:r>
              <a:rPr lang="hu-HU" dirty="0"/>
              <a:t> erjesztése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76213" y="2282825"/>
            <a:ext cx="10515600" cy="4351338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sörlé</a:t>
            </a:r>
            <a:r>
              <a:rPr lang="hu-HU" dirty="0"/>
              <a:t> előkezelése</a:t>
            </a:r>
          </a:p>
          <a:p>
            <a:endParaRPr lang="hu-HU" dirty="0"/>
          </a:p>
          <a:p>
            <a:r>
              <a:rPr lang="hu-HU" dirty="0"/>
              <a:t> Főerjesztés</a:t>
            </a:r>
          </a:p>
          <a:p>
            <a:endParaRPr lang="hu-HU" dirty="0"/>
          </a:p>
          <a:p>
            <a:r>
              <a:rPr lang="hu-HU" dirty="0"/>
              <a:t> Utóerjesztés</a:t>
            </a:r>
          </a:p>
        </p:txBody>
      </p:sp>
      <p:pic>
        <p:nvPicPr>
          <p:cNvPr id="2050" name="Picture 2" descr="http://oktatas.ch.bme.hu/oktatas/konyvek/mezgaz/BMEVEMKA610_Mezogazdasagi_iparok_technologiaja/sor_hallgatoi_kiseloadas/kisel%c5%91ad%c3%a1s-s%c3%b6r/beerprocess4b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 bwMode="auto">
          <a:xfrm>
            <a:off x="4951562" y="3970038"/>
            <a:ext cx="6280151" cy="22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rm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13" y="595313"/>
            <a:ext cx="25336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83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1332" y="232643"/>
            <a:ext cx="10515600" cy="1325563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sörlé</a:t>
            </a:r>
            <a:r>
              <a:rPr lang="hu-HU" dirty="0"/>
              <a:t> kezelése a komlóforralás után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3913" y="1558206"/>
            <a:ext cx="10515600" cy="4351338"/>
          </a:xfrm>
        </p:spPr>
        <p:txBody>
          <a:bodyPr/>
          <a:lstStyle/>
          <a:p>
            <a:r>
              <a:rPr lang="hu-HU" dirty="0"/>
              <a:t>Forró seprő (csapadék) elválasztása örvénykád, szeparátor segítségével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Erjesztési hőmérsékletre hűtés lemezes hőcserélővel</a:t>
            </a:r>
          </a:p>
        </p:txBody>
      </p:sp>
      <p:pic>
        <p:nvPicPr>
          <p:cNvPr id="7172" name="Picture 4" descr="Képtalálat a következőre: „whirlpool beer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6" b="6609"/>
          <a:stretch/>
        </p:blipFill>
        <p:spPr bwMode="auto">
          <a:xfrm>
            <a:off x="3079931" y="2320507"/>
            <a:ext cx="2533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éptalálat a következőre: „lemezes hőcserélő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91" y="3631722"/>
            <a:ext cx="2431286" cy="30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406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sörélesztő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82848"/>
            <a:ext cx="8357558" cy="2090767"/>
          </a:xfrm>
        </p:spPr>
        <p:txBody>
          <a:bodyPr>
            <a:normAutofit fontScale="92500" lnSpcReduction="20000"/>
          </a:bodyPr>
          <a:lstStyle/>
          <a:p>
            <a:r>
              <a:rPr lang="hu-HU" i="1" dirty="0" err="1"/>
              <a:t>Saccharomyces</a:t>
            </a:r>
            <a:r>
              <a:rPr lang="hu-HU" i="1" dirty="0"/>
              <a:t> </a:t>
            </a:r>
            <a:r>
              <a:rPr lang="hu-HU" i="1" dirty="0" err="1"/>
              <a:t>cerevisiae</a:t>
            </a:r>
            <a:r>
              <a:rPr lang="hu-HU" i="1" dirty="0"/>
              <a:t>, </a:t>
            </a:r>
            <a:r>
              <a:rPr lang="hu-HU" i="1" dirty="0" err="1"/>
              <a:t>Saccharomyces</a:t>
            </a:r>
            <a:r>
              <a:rPr lang="hu-HU" i="1" dirty="0"/>
              <a:t> </a:t>
            </a:r>
            <a:r>
              <a:rPr lang="hu-HU" i="1" dirty="0" err="1"/>
              <a:t>pastorianus</a:t>
            </a:r>
            <a:endParaRPr lang="hu-HU" i="1" dirty="0"/>
          </a:p>
          <a:p>
            <a:r>
              <a:rPr lang="hu-HU" dirty="0"/>
              <a:t> Sarjadzás, esetleg spórázás</a:t>
            </a:r>
          </a:p>
          <a:p>
            <a:r>
              <a:rPr lang="hu-HU" dirty="0"/>
              <a:t> Fakultatív anaerob</a:t>
            </a:r>
          </a:p>
          <a:p>
            <a:pPr marL="0" indent="0">
              <a:buNone/>
            </a:pPr>
            <a:r>
              <a:rPr lang="hu-HU" dirty="0"/>
              <a:t>       </a:t>
            </a:r>
            <a:r>
              <a:rPr lang="pt-BR" dirty="0"/>
              <a:t>C</a:t>
            </a:r>
            <a:r>
              <a:rPr lang="pt-BR" baseline="-25000" dirty="0"/>
              <a:t>6</a:t>
            </a:r>
            <a:r>
              <a:rPr lang="pt-BR" dirty="0"/>
              <a:t>H</a:t>
            </a:r>
            <a:r>
              <a:rPr lang="pt-BR" baseline="-25000" dirty="0"/>
              <a:t>12</a:t>
            </a:r>
            <a:r>
              <a:rPr lang="pt-BR" dirty="0"/>
              <a:t>O</a:t>
            </a:r>
            <a:r>
              <a:rPr lang="pt-BR" baseline="-25000" dirty="0"/>
              <a:t>6</a:t>
            </a:r>
            <a:r>
              <a:rPr lang="pt-BR" dirty="0"/>
              <a:t> + 6 O</a:t>
            </a:r>
            <a:r>
              <a:rPr lang="pt-BR" baseline="-25000" dirty="0"/>
              <a:t>2</a:t>
            </a:r>
            <a:r>
              <a:rPr lang="pt-BR" dirty="0"/>
              <a:t> = 6 CO</a:t>
            </a:r>
            <a:r>
              <a:rPr lang="pt-BR" baseline="-25000" dirty="0"/>
              <a:t>2</a:t>
            </a:r>
            <a:r>
              <a:rPr lang="pt-BR" dirty="0"/>
              <a:t> + 6 H</a:t>
            </a:r>
            <a:r>
              <a:rPr lang="pt-BR" baseline="-25000" dirty="0"/>
              <a:t>2</a:t>
            </a:r>
            <a:r>
              <a:rPr lang="hu-HU" dirty="0"/>
              <a:t>O</a:t>
            </a:r>
          </a:p>
          <a:p>
            <a:pPr marL="0" indent="0">
              <a:buNone/>
            </a:pPr>
            <a:r>
              <a:rPr lang="hu-HU" dirty="0"/>
              <a:t>       </a:t>
            </a:r>
            <a:r>
              <a:rPr lang="pt-BR" dirty="0"/>
              <a:t>C</a:t>
            </a:r>
            <a:r>
              <a:rPr lang="pt-BR" baseline="-25000" dirty="0"/>
              <a:t>6</a:t>
            </a:r>
            <a:r>
              <a:rPr lang="pt-BR" dirty="0"/>
              <a:t>H</a:t>
            </a:r>
            <a:r>
              <a:rPr lang="pt-BR" baseline="-25000" dirty="0"/>
              <a:t>12</a:t>
            </a:r>
            <a:r>
              <a:rPr lang="pt-BR" dirty="0"/>
              <a:t>O</a:t>
            </a:r>
            <a:r>
              <a:rPr lang="pt-BR" baseline="-25000" dirty="0"/>
              <a:t>6</a:t>
            </a:r>
            <a:r>
              <a:rPr lang="pt-BR" dirty="0"/>
              <a:t> = 2 C</a:t>
            </a:r>
            <a:r>
              <a:rPr lang="pt-BR" baseline="-25000" dirty="0"/>
              <a:t>2</a:t>
            </a:r>
            <a:r>
              <a:rPr lang="pt-BR" dirty="0"/>
              <a:t>H</a:t>
            </a:r>
            <a:r>
              <a:rPr lang="pt-BR" baseline="-25000" dirty="0"/>
              <a:t>5</a:t>
            </a:r>
            <a:r>
              <a:rPr lang="pt-BR" dirty="0"/>
              <a:t>OH + 2 CO</a:t>
            </a:r>
            <a:r>
              <a:rPr lang="pt-BR" baseline="-25000" dirty="0"/>
              <a:t>2</a:t>
            </a:r>
            <a:endParaRPr lang="hu-HU" dirty="0"/>
          </a:p>
        </p:txBody>
      </p:sp>
      <p:pic>
        <p:nvPicPr>
          <p:cNvPr id="3074" name="Picture 2" descr="Képtalálat a következőre: „Saccharomyces cerevisia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0" y="4081703"/>
            <a:ext cx="4482441" cy="23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Saccharomyces pastorianu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75" y="2429824"/>
            <a:ext cx="3591465" cy="31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27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0396" y="128542"/>
            <a:ext cx="10515600" cy="1325563"/>
          </a:xfrm>
        </p:spPr>
        <p:txBody>
          <a:bodyPr/>
          <a:lstStyle/>
          <a:p>
            <a:r>
              <a:rPr lang="hu-HU" dirty="0"/>
              <a:t>A sörélesztő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0178" y="1532327"/>
            <a:ext cx="10515600" cy="493748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b="1" dirty="0"/>
              <a:t>Felsőerjesztésű</a:t>
            </a:r>
          </a:p>
          <a:p>
            <a:r>
              <a:rPr lang="hu-HU" dirty="0"/>
              <a:t>felszínen összegyűlő sejtek</a:t>
            </a:r>
          </a:p>
          <a:p>
            <a:r>
              <a:rPr lang="hu-HU" dirty="0"/>
              <a:t>15-25°C </a:t>
            </a:r>
          </a:p>
          <a:p>
            <a:r>
              <a:rPr lang="hu-HU" dirty="0" err="1"/>
              <a:t>melibiózt</a:t>
            </a:r>
            <a:r>
              <a:rPr lang="hu-HU" dirty="0"/>
              <a:t> nem bontják</a:t>
            </a:r>
          </a:p>
          <a:p>
            <a:r>
              <a:rPr lang="hu-HU" dirty="0"/>
              <a:t>több cukor marad (gyümölcssör)</a:t>
            </a:r>
          </a:p>
          <a:p>
            <a:endParaRPr lang="hu-HU" b="1" dirty="0"/>
          </a:p>
          <a:p>
            <a:pPr marL="0" indent="0">
              <a:buNone/>
            </a:pPr>
            <a:r>
              <a:rPr lang="hu-HU" b="1" dirty="0"/>
              <a:t>Alsóerjesztésű</a:t>
            </a:r>
          </a:p>
          <a:p>
            <a:r>
              <a:rPr lang="hu-HU" dirty="0"/>
              <a:t>a tank alján kiülepszenek</a:t>
            </a:r>
          </a:p>
          <a:p>
            <a:r>
              <a:rPr lang="hu-HU" dirty="0"/>
              <a:t>5-10°C (</a:t>
            </a:r>
            <a:r>
              <a:rPr lang="hu-HU" dirty="0" err="1"/>
              <a:t>Lager</a:t>
            </a:r>
            <a:r>
              <a:rPr lang="hu-HU" dirty="0"/>
              <a:t>)</a:t>
            </a:r>
          </a:p>
          <a:p>
            <a:r>
              <a:rPr lang="hu-HU" dirty="0" err="1"/>
              <a:t>melibiózt</a:t>
            </a:r>
            <a:r>
              <a:rPr lang="hu-HU" dirty="0"/>
              <a:t> bontják</a:t>
            </a:r>
          </a:p>
          <a:p>
            <a:r>
              <a:rPr lang="hu-HU" dirty="0"/>
              <a:t>lefedetlen receptorok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300" y="1630303"/>
            <a:ext cx="2441377" cy="19056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300" y="4302465"/>
            <a:ext cx="2441377" cy="2008137"/>
          </a:xfrm>
          <a:prstGeom prst="rect">
            <a:avLst/>
          </a:prstGeom>
        </p:spPr>
      </p:pic>
      <p:pic>
        <p:nvPicPr>
          <p:cNvPr id="1026" name="Picture 2" descr="Képtalál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045" y="2803585"/>
            <a:ext cx="2696101" cy="2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1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A441BC-1479-4DEE-9A43-3F076BB3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123" y="44970"/>
            <a:ext cx="9899754" cy="953136"/>
          </a:xfrm>
        </p:spPr>
        <p:txBody>
          <a:bodyPr/>
          <a:lstStyle/>
          <a:p>
            <a:r>
              <a:rPr lang="hu-HU" dirty="0"/>
              <a:t>Árpa kémiai összetétele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64E3B5CF-7AED-458E-8DF7-07966109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34" y="998106"/>
            <a:ext cx="8176790" cy="5028621"/>
          </a:xfrm>
        </p:spPr>
      </p:pic>
    </p:spTree>
    <p:extLst>
      <p:ext uri="{BB962C8B-B14F-4D97-AF65-F5344CB8AC3E}">
        <p14:creationId xmlns:p14="http://schemas.microsoft.com/office/powerpoint/2010/main" val="335357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71294"/>
            <a:ext cx="10515600" cy="1325563"/>
          </a:xfrm>
        </p:spPr>
        <p:txBody>
          <a:bodyPr/>
          <a:lstStyle/>
          <a:p>
            <a:r>
              <a:rPr lang="hu-HU" dirty="0"/>
              <a:t>A fermentáció további körülményei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9189" y="1765241"/>
            <a:ext cx="10515600" cy="4351338"/>
          </a:xfrm>
        </p:spPr>
        <p:txBody>
          <a:bodyPr/>
          <a:lstStyle/>
          <a:p>
            <a:r>
              <a:rPr lang="hu-HU" dirty="0"/>
              <a:t>Hőfokszabályozás: sejttömeg és enzimszabályozás, befertőződés</a:t>
            </a:r>
          </a:p>
          <a:p>
            <a:r>
              <a:rPr lang="hu-HU" dirty="0"/>
              <a:t>O</a:t>
            </a:r>
            <a:r>
              <a:rPr lang="hu-HU" baseline="-25000" dirty="0"/>
              <a:t>2</a:t>
            </a:r>
            <a:r>
              <a:rPr lang="hu-HU" dirty="0"/>
              <a:t> ellátottság (levegőztető gyertya)</a:t>
            </a:r>
          </a:p>
          <a:p>
            <a:r>
              <a:rPr lang="hu-HU" dirty="0"/>
              <a:t>Hideg seprő elválasztása kovaföldes szűrőn vagy flotációs tankkal</a:t>
            </a:r>
          </a:p>
        </p:txBody>
      </p:sp>
      <p:pic>
        <p:nvPicPr>
          <p:cNvPr id="4098" name="Picture 2" descr="Képtalálat a következőre: „diatomaceous earth filte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09" y="3715857"/>
            <a:ext cx="3879131" cy="25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flotation tank fermenta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19" y="3187740"/>
            <a:ext cx="1715294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4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42" y="4884617"/>
            <a:ext cx="3352774" cy="188593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7867" y="41552"/>
            <a:ext cx="10515600" cy="1325563"/>
          </a:xfrm>
        </p:spPr>
        <p:txBody>
          <a:bodyPr/>
          <a:lstStyle/>
          <a:p>
            <a:r>
              <a:rPr lang="hu-HU" dirty="0"/>
              <a:t>Az erjesztés szakaszai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5672" y="128705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 err="1"/>
              <a:t>Inokulum</a:t>
            </a:r>
            <a:r>
              <a:rPr lang="hu-HU" dirty="0"/>
              <a:t>: 20 000 </a:t>
            </a:r>
            <a:r>
              <a:rPr lang="hu-HU" dirty="0" err="1"/>
              <a:t>000</a:t>
            </a:r>
            <a:r>
              <a:rPr lang="hu-HU" dirty="0"/>
              <a:t> sejt/ml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b="1" dirty="0"/>
              <a:t>Főerjesztés</a:t>
            </a:r>
            <a:r>
              <a:rPr lang="hu-HU" dirty="0"/>
              <a:t>:</a:t>
            </a:r>
          </a:p>
          <a:p>
            <a:r>
              <a:rPr lang="hu-HU" dirty="0"/>
              <a:t>Szénhidrátok alkohollá alakulása, hőfokszabályzás</a:t>
            </a:r>
          </a:p>
          <a:p>
            <a:r>
              <a:rPr lang="hu-HU" dirty="0"/>
              <a:t>Nyitott (Pécs) vagy zárt rendszerben</a:t>
            </a:r>
          </a:p>
          <a:p>
            <a:r>
              <a:rPr lang="hu-HU" dirty="0" err="1"/>
              <a:t>Unitank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b="1" dirty="0"/>
              <a:t>Utóerjesztés</a:t>
            </a:r>
            <a:r>
              <a:rPr lang="hu-HU" dirty="0"/>
              <a:t>:</a:t>
            </a:r>
          </a:p>
          <a:p>
            <a:r>
              <a:rPr lang="hu-HU" dirty="0"/>
              <a:t>Érés, CO</a:t>
            </a:r>
            <a:r>
              <a:rPr lang="hu-HU" baseline="-25000" dirty="0"/>
              <a:t>2</a:t>
            </a:r>
            <a:r>
              <a:rPr lang="hu-HU" dirty="0"/>
              <a:t> elnyelés, tisztulás</a:t>
            </a:r>
          </a:p>
          <a:p>
            <a:r>
              <a:rPr lang="hu-HU" dirty="0"/>
              <a:t>Nyomástartó, hőfokszabályzós tartályban</a:t>
            </a:r>
          </a:p>
          <a:p>
            <a:r>
              <a:rPr lang="hu-HU" dirty="0"/>
              <a:t>Ászokolás, kondicionálás: hetek, hónapok</a:t>
            </a:r>
          </a:p>
        </p:txBody>
      </p:sp>
      <p:pic>
        <p:nvPicPr>
          <p:cNvPr id="6146" name="Picture 2" descr="https://upload.wikimedia.org/wikipedia/commons/thumb/9/9a/Anchor_Brewing_Company_fermentation_tank.JPG/1280px-Anchor_Brewing_Company_fermentation_tan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21673" r="-1" b="14354"/>
          <a:stretch/>
        </p:blipFill>
        <p:spPr bwMode="auto">
          <a:xfrm>
            <a:off x="6417866" y="463234"/>
            <a:ext cx="3436566" cy="16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me:  Screen Shot 2017-06-03 at 11.07.22 AM.jpg&#10;Views: 3257&#10;Size:  31.1 K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r="18481"/>
          <a:stretch/>
        </p:blipFill>
        <p:spPr bwMode="auto">
          <a:xfrm>
            <a:off x="9518189" y="2296708"/>
            <a:ext cx="2389518" cy="39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orage T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15" y="2296708"/>
            <a:ext cx="1797393" cy="25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00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>
                <a:hlinkClick r:id="rId2"/>
              </a:rPr>
              <a:t>http://oktatas.ch.bme.hu/oktatas/konyvek/mezgaz/BMEVEMKA610_Mezogazdasagi_iparok_technologiaja/Sor és </a:t>
            </a:r>
            <a:r>
              <a:rPr lang="hu-HU" dirty="0" err="1">
                <a:hlinkClick r:id="rId3"/>
              </a:rPr>
              <a:t>malatagyartas</a:t>
            </a:r>
            <a:r>
              <a:rPr lang="hu-HU" dirty="0">
                <a:hlinkClick r:id="rId3"/>
              </a:rPr>
              <a:t>_</a:t>
            </a:r>
            <a:r>
              <a:rPr lang="hu-HU" dirty="0" err="1">
                <a:hlinkClick r:id="rId3"/>
              </a:rPr>
              <a:t>technologia</a:t>
            </a:r>
            <a:r>
              <a:rPr lang="hu-HU" dirty="0">
                <a:hlinkClick r:id="rId3"/>
              </a:rPr>
              <a:t>_Kun_Farkas_</a:t>
            </a:r>
            <a:r>
              <a:rPr lang="hu-HU" dirty="0" err="1">
                <a:hlinkClick r:id="rId3"/>
              </a:rPr>
              <a:t>Gabriella.pdf</a:t>
            </a:r>
            <a:endParaRPr lang="hu-HU" dirty="0"/>
          </a:p>
          <a:p>
            <a:r>
              <a:rPr lang="hu-HU" dirty="0">
                <a:hlinkClick r:id="rId4"/>
              </a:rPr>
              <a:t>http://oktatas.ch.bme.hu/oktatas/konyvek/mezgaz/BMEVEMKA610_Mezogazdasagi_iparok_technologiaja/sor_hallgatoi_kiseloadas/kisel%C5%91ad%C3%A1s-s%C3%B6r/</a:t>
            </a:r>
            <a:r>
              <a:rPr lang="hu-HU" dirty="0">
                <a:hlinkClick r:id="rId5"/>
              </a:rPr>
              <a:t>Élesztők, </a:t>
            </a:r>
            <a:r>
              <a:rPr lang="hu-HU" dirty="0" err="1">
                <a:hlinkClick r:id="rId5"/>
              </a:rPr>
              <a:t>szűrés.pptx</a:t>
            </a:r>
            <a:endParaRPr lang="hu-HU" dirty="0"/>
          </a:p>
          <a:p>
            <a:r>
              <a:rPr lang="hu-HU" dirty="0">
                <a:hlinkClick r:id="rId6"/>
              </a:rPr>
              <a:t>http://oktatas.ch.bme.hu/oktatas/konyvek/mezgaz/BMEVEMKA610_Mezogazdasagi_iparok_technologiaja/sor_hallgatoi_kiseloadas/kisel%C5%91ad%C3%A1s-s%C3%B6r/ beerprocess4b2.png</a:t>
            </a:r>
            <a:endParaRPr lang="hu-HU" dirty="0"/>
          </a:p>
          <a:p>
            <a:r>
              <a:rPr lang="hu-HU" dirty="0">
                <a:hlinkClick r:id="rId7"/>
              </a:rPr>
              <a:t>http://diatomaceous.net</a:t>
            </a:r>
            <a:endParaRPr lang="hu-HU" dirty="0"/>
          </a:p>
          <a:p>
            <a:r>
              <a:rPr lang="hu-HU" dirty="0">
                <a:hlinkClick r:id="rId8"/>
              </a:rPr>
              <a:t>http://www.beertanks.eu</a:t>
            </a:r>
            <a:endParaRPr lang="hu-HU" dirty="0"/>
          </a:p>
          <a:p>
            <a:r>
              <a:rPr lang="hu-HU" dirty="0">
                <a:hlinkClick r:id="rId9"/>
              </a:rPr>
              <a:t>http://discussions.probrewer.com/showthread.php?67469-Ss-Brewtech-Nano-Series-is-Here!-Brewhouse-unis-brites</a:t>
            </a:r>
            <a:endParaRPr lang="hu-HU" dirty="0"/>
          </a:p>
          <a:p>
            <a:r>
              <a:rPr lang="hu-HU" dirty="0">
                <a:hlinkClick r:id="rId10"/>
              </a:rPr>
              <a:t>https://en.wikipedia.org/wiki/Brewing</a:t>
            </a:r>
            <a:endParaRPr lang="hu-HU" dirty="0"/>
          </a:p>
          <a:p>
            <a:r>
              <a:rPr lang="hu-HU" dirty="0">
                <a:hlinkClick r:id="rId11"/>
              </a:rPr>
              <a:t>http://template.hofbrauhaus.us/the-beer/brewing-process</a:t>
            </a:r>
            <a:endParaRPr lang="hu-HU" dirty="0"/>
          </a:p>
          <a:p>
            <a:r>
              <a:rPr lang="hu-HU" dirty="0">
                <a:hlinkClick r:id="rId12"/>
              </a:rPr>
              <a:t>https://www.rifeng-hoszivattyu.hu/hocserelo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3319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 látható&#10;&#10;A leírás nagyon megbízható">
            <a:extLst>
              <a:ext uri="{FF2B5EF4-FFF2-40B4-BE49-F238E27FC236}">
                <a16:creationId xmlns:a16="http://schemas.microsoft.com/office/drawing/2014/main" id="{13799117-CF56-4ABA-BA54-76D1AE030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2918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FCC9B1-8ED7-4B9F-8638-A4668B490898}"/>
              </a:ext>
            </a:extLst>
          </p:cNvPr>
          <p:cNvSpPr txBox="1"/>
          <p:nvPr/>
        </p:nvSpPr>
        <p:spPr>
          <a:xfrm>
            <a:off x="701458" y="5222929"/>
            <a:ext cx="4146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Sör fejtése: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0DE04DE-CFE7-4738-90A2-AF5F88CDBAD2}"/>
              </a:ext>
            </a:extLst>
          </p:cNvPr>
          <p:cNvSpPr txBox="1"/>
          <p:nvPr/>
        </p:nvSpPr>
        <p:spPr>
          <a:xfrm>
            <a:off x="4918554" y="4929188"/>
            <a:ext cx="5173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Szűrés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Stabilizálás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Pasztőrözés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Töltés (üveg, doboz, hordó)</a:t>
            </a:r>
          </a:p>
        </p:txBody>
      </p:sp>
    </p:spTree>
    <p:extLst>
      <p:ext uri="{BB962C8B-B14F-4D97-AF65-F5344CB8AC3E}">
        <p14:creationId xmlns:p14="http://schemas.microsoft.com/office/powerpoint/2010/main" val="3047909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aláírás, szöveg látható&#10;&#10;A leírás nagyon megbízható">
            <a:extLst>
              <a:ext uri="{FF2B5EF4-FFF2-40B4-BE49-F238E27FC236}">
                <a16:creationId xmlns:a16="http://schemas.microsoft.com/office/drawing/2014/main" id="{33F0F802-40E1-4F92-A069-4A830366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39" y="0"/>
            <a:ext cx="8790122" cy="687827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69173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AE2410-8A61-4609-8004-843501C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6196" y="46539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Szűrés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AA3A8D-B746-45C5-9554-4E8C819B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" y="1372102"/>
            <a:ext cx="8738937" cy="46914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4000" dirty="0">
                <a:solidFill>
                  <a:schemeClr val="bg1"/>
                </a:solidFill>
              </a:rPr>
              <a:t>Szennyeződések: 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Élesztősejtek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Csersavak által kicsapott fehérjék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Komló maradványok</a:t>
            </a:r>
          </a:p>
          <a:p>
            <a:pPr marL="457200" lvl="1" indent="0">
              <a:buNone/>
            </a:pPr>
            <a:endParaRPr lang="hu-HU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4000" dirty="0">
                <a:solidFill>
                  <a:schemeClr val="bg1"/>
                </a:solidFill>
              </a:rPr>
              <a:t>Szűrőberendezések: kovaföldes szűrők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Gyertyás szűrő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Keretes szűrő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Tányéros szűrő</a:t>
            </a:r>
          </a:p>
          <a:p>
            <a:pPr marL="457200" lvl="1" indent="0">
              <a:buNone/>
            </a:pPr>
            <a:endParaRPr lang="hu-HU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6A8EA10-8DAD-4F7D-A243-74278405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20" y="443746"/>
            <a:ext cx="5706980" cy="314835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E3D5E09-7A02-4A84-BD5B-D63B55143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76" y="4362533"/>
            <a:ext cx="63722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77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368158-3192-4D8A-BE62-A8B090630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747"/>
            <a:ext cx="10515600" cy="49096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 Íz stabilizálása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Oldott oxigénszint („nedves papír/kartondoboz”)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 Kolloid stabilizálás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 Fehérjék stabilizálása</a:t>
            </a:r>
          </a:p>
          <a:p>
            <a:pPr lvl="2"/>
            <a:r>
              <a:rPr lang="hu-HU" sz="2800" dirty="0" err="1">
                <a:solidFill>
                  <a:schemeClr val="bg1"/>
                </a:solidFill>
              </a:rPr>
              <a:t>Bentonin</a:t>
            </a:r>
            <a:r>
              <a:rPr lang="hu-HU" sz="2800" dirty="0">
                <a:solidFill>
                  <a:schemeClr val="bg1"/>
                </a:solidFill>
              </a:rPr>
              <a:t> (agyagfajta, E558)</a:t>
            </a:r>
          </a:p>
          <a:p>
            <a:pPr lvl="2"/>
            <a:r>
              <a:rPr lang="hu-HU" sz="2800" dirty="0">
                <a:solidFill>
                  <a:schemeClr val="bg1"/>
                </a:solidFill>
              </a:rPr>
              <a:t>Enzimaktivitás csökkentése</a:t>
            </a:r>
          </a:p>
          <a:p>
            <a:pPr lvl="2"/>
            <a:r>
              <a:rPr lang="hu-HU" sz="2800" dirty="0">
                <a:solidFill>
                  <a:schemeClr val="bg1"/>
                </a:solidFill>
              </a:rPr>
              <a:t>Tanninok csökkentése</a:t>
            </a:r>
          </a:p>
          <a:p>
            <a:pPr lvl="1"/>
            <a:r>
              <a:rPr lang="hu-HU" sz="3200" dirty="0" err="1">
                <a:solidFill>
                  <a:schemeClr val="bg1"/>
                </a:solidFill>
              </a:rPr>
              <a:t>Polifenolok</a:t>
            </a:r>
            <a:r>
              <a:rPr lang="hu-HU" sz="3200" dirty="0">
                <a:solidFill>
                  <a:schemeClr val="bg1"/>
                </a:solidFill>
              </a:rPr>
              <a:t> csökkentése </a:t>
            </a:r>
          </a:p>
          <a:p>
            <a:pPr lvl="2"/>
            <a:r>
              <a:rPr lang="hu-HU" sz="2800" dirty="0" err="1">
                <a:solidFill>
                  <a:schemeClr val="bg1"/>
                </a:solidFill>
              </a:rPr>
              <a:t>Polivinil-polipirrolidon</a:t>
            </a:r>
            <a:r>
              <a:rPr lang="hu-HU" sz="2800" dirty="0">
                <a:solidFill>
                  <a:schemeClr val="bg1"/>
                </a:solidFill>
              </a:rPr>
              <a:t> (PVPP)</a:t>
            </a:r>
          </a:p>
          <a:p>
            <a:pPr marL="914400" lvl="2" indent="0">
              <a:buNone/>
            </a:pP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DEAF3F7-78F9-44A4-9B42-DE4A31F0A2A5}"/>
              </a:ext>
            </a:extLst>
          </p:cNvPr>
          <p:cNvSpPr txBox="1"/>
          <p:nvPr/>
        </p:nvSpPr>
        <p:spPr>
          <a:xfrm>
            <a:off x="838200" y="385011"/>
            <a:ext cx="1035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Stabilizálás (1)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5C653E1-F60B-4E5D-BF41-BF08D159A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26" y="2836779"/>
            <a:ext cx="3479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46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52C3E2-E915-4A8E-9B1E-3497DEE7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89" y="110876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Mikrobiológiai stabilizálás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Steril szűrés</a:t>
            </a:r>
          </a:p>
          <a:p>
            <a:pPr lvl="1"/>
            <a:r>
              <a:rPr lang="hu-HU" sz="3200" dirty="0" err="1">
                <a:solidFill>
                  <a:schemeClr val="bg1"/>
                </a:solidFill>
              </a:rPr>
              <a:t>Pasztőrőzés</a:t>
            </a:r>
            <a:endParaRPr lang="hu-HU" sz="3200" dirty="0">
              <a:solidFill>
                <a:schemeClr val="bg1"/>
              </a:solidFill>
            </a:endParaRPr>
          </a:p>
          <a:p>
            <a:pPr lvl="2"/>
            <a:r>
              <a:rPr lang="hu-HU" sz="2800" dirty="0">
                <a:solidFill>
                  <a:schemeClr val="bg1"/>
                </a:solidFill>
              </a:rPr>
              <a:t>Pillanat pasztőrözés (HTST)</a:t>
            </a:r>
          </a:p>
          <a:p>
            <a:pPr lvl="3"/>
            <a:r>
              <a:rPr lang="hu-HU" sz="2600" dirty="0">
                <a:solidFill>
                  <a:schemeClr val="bg1"/>
                </a:solidFill>
              </a:rPr>
              <a:t>Ízvesztés! T(</a:t>
            </a:r>
            <a:r>
              <a:rPr lang="hu-HU" sz="2600" dirty="0" err="1">
                <a:solidFill>
                  <a:schemeClr val="bg1"/>
                </a:solidFill>
              </a:rPr>
              <a:t>opt</a:t>
            </a:r>
            <a:r>
              <a:rPr lang="hu-HU" sz="2600" dirty="0">
                <a:solidFill>
                  <a:schemeClr val="bg1"/>
                </a:solidFill>
              </a:rPr>
              <a:t>) = 80-100 </a:t>
            </a:r>
            <a:r>
              <a:rPr lang="he-IL" sz="2600" dirty="0">
                <a:solidFill>
                  <a:schemeClr val="bg1"/>
                </a:solidFill>
              </a:rPr>
              <a:t>֯</a:t>
            </a:r>
            <a:r>
              <a:rPr lang="hu-HU" sz="2600" dirty="0">
                <a:solidFill>
                  <a:schemeClr val="bg1"/>
                </a:solidFill>
              </a:rPr>
              <a:t>C</a:t>
            </a:r>
          </a:p>
          <a:p>
            <a:pPr lvl="2"/>
            <a:r>
              <a:rPr lang="hu-HU" sz="2800" dirty="0">
                <a:solidFill>
                  <a:schemeClr val="bg1"/>
                </a:solidFill>
              </a:rPr>
              <a:t>Alagút pasztőrözés (T=62 </a:t>
            </a:r>
            <a:r>
              <a:rPr lang="he-IL" sz="2800" dirty="0">
                <a:solidFill>
                  <a:schemeClr val="bg1"/>
                </a:solidFill>
              </a:rPr>
              <a:t>֯</a:t>
            </a:r>
            <a:r>
              <a:rPr lang="hu-HU" sz="28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4C4547B-3559-4DA9-B3BF-80F4D16F1768}"/>
              </a:ext>
            </a:extLst>
          </p:cNvPr>
          <p:cNvSpPr txBox="1"/>
          <p:nvPr/>
        </p:nvSpPr>
        <p:spPr>
          <a:xfrm>
            <a:off x="838200" y="190084"/>
            <a:ext cx="1035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Stabilizálás (2)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ép 12" descr="A képen szöveg látható&#10;&#10;A leírás teljesen megbízható">
            <a:extLst>
              <a:ext uri="{FF2B5EF4-FFF2-40B4-BE49-F238E27FC236}">
                <a16:creationId xmlns:a16="http://schemas.microsoft.com/office/drawing/2014/main" id="{9AC55216-147D-4587-8DFA-FD3988FA7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83" y="1284129"/>
            <a:ext cx="5578217" cy="379793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C45C56C-1289-4382-9E7F-5AD982261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9" y="4182415"/>
            <a:ext cx="6253554" cy="23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10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aláírás, szöveg látható&#10;&#10;A leírás nagyon megbízható">
            <a:extLst>
              <a:ext uri="{FF2B5EF4-FFF2-40B4-BE49-F238E27FC236}">
                <a16:creationId xmlns:a16="http://schemas.microsoft.com/office/drawing/2014/main" id="{33F0F802-40E1-4F92-A069-4A830366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39" y="0"/>
            <a:ext cx="8790122" cy="687827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33829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52C3E2-E915-4A8E-9B1E-3497DEE7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262" y="1139867"/>
            <a:ext cx="9709752" cy="337124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 </a:t>
            </a:r>
            <a:r>
              <a:rPr lang="hu-HU" sz="3600" dirty="0" err="1">
                <a:solidFill>
                  <a:schemeClr val="bg1"/>
                </a:solidFill>
              </a:rPr>
              <a:t>Ellennyomásos</a:t>
            </a:r>
            <a:r>
              <a:rPr lang="hu-HU" sz="3600" dirty="0">
                <a:solidFill>
                  <a:schemeClr val="bg1"/>
                </a:solidFill>
              </a:rPr>
              <a:t> töltőberendezések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CO</a:t>
            </a:r>
            <a:r>
              <a:rPr lang="hu-HU" sz="1400" dirty="0">
                <a:solidFill>
                  <a:schemeClr val="bg1"/>
                </a:solidFill>
              </a:rPr>
              <a:t>2 </a:t>
            </a:r>
            <a:r>
              <a:rPr lang="hu-HU" sz="3200" dirty="0">
                <a:solidFill>
                  <a:schemeClr val="bg1"/>
                </a:solidFill>
              </a:rPr>
              <a:t>veszteség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Termék kihabzás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 Palackozás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palackmosógép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palacktisztaság ellenőrző gép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Töltő-zárógép (koronazár)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Címkézőgép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4C4547B-3559-4DA9-B3BF-80F4D16F1768}"/>
              </a:ext>
            </a:extLst>
          </p:cNvPr>
          <p:cNvSpPr txBox="1"/>
          <p:nvPr/>
        </p:nvSpPr>
        <p:spPr>
          <a:xfrm>
            <a:off x="916405" y="159777"/>
            <a:ext cx="1035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Fejtés (1)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087FE1-67D4-49E9-B79C-BA28AAF9F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62" y="4463513"/>
            <a:ext cx="10394000" cy="22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84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DFB333-AF5F-470F-AB9F-738FE453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436EC88-39B3-4C84-A3F1-DDB5568B3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54" y="97169"/>
            <a:ext cx="8582891" cy="6663662"/>
          </a:xfrm>
        </p:spPr>
      </p:pic>
    </p:spTree>
    <p:extLst>
      <p:ext uri="{BB962C8B-B14F-4D97-AF65-F5344CB8AC3E}">
        <p14:creationId xmlns:p14="http://schemas.microsoft.com/office/powerpoint/2010/main" val="4272004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52C3E2-E915-4A8E-9B1E-3497DEE7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262" y="1139867"/>
            <a:ext cx="9709752" cy="33712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Hordóba fejtés: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Mosás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Kamerás ellenőrző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Megfelelő színű védőkupak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4C4547B-3559-4DA9-B3BF-80F4D16F1768}"/>
              </a:ext>
            </a:extLst>
          </p:cNvPr>
          <p:cNvSpPr txBox="1"/>
          <p:nvPr/>
        </p:nvSpPr>
        <p:spPr>
          <a:xfrm>
            <a:off x="916405" y="159777"/>
            <a:ext cx="1035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Fejtés (2)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1E6DB9C-4F0B-44E4-B150-87A76171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4" y="3781588"/>
            <a:ext cx="11673632" cy="21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0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52C3E2-E915-4A8E-9B1E-3497DEE7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262" y="1139867"/>
            <a:ext cx="9709752" cy="33712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3600" dirty="0">
                <a:solidFill>
                  <a:schemeClr val="bg1"/>
                </a:solidFill>
              </a:rPr>
              <a:t>Dobozba fejtés: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Sokszelepes töltőberendezés (60-100)</a:t>
            </a:r>
          </a:p>
          <a:p>
            <a:pPr lvl="1"/>
            <a:r>
              <a:rPr lang="hu-HU" sz="3200" dirty="0">
                <a:solidFill>
                  <a:schemeClr val="bg1"/>
                </a:solidFill>
              </a:rPr>
              <a:t>Dobozok lezárása</a:t>
            </a:r>
            <a:endParaRPr lang="hu-HU" sz="3600" dirty="0">
              <a:solidFill>
                <a:schemeClr val="bg1"/>
              </a:solidFill>
            </a:endParaRPr>
          </a:p>
          <a:p>
            <a:pPr lvl="1"/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4C4547B-3559-4DA9-B3BF-80F4D16F1768}"/>
              </a:ext>
            </a:extLst>
          </p:cNvPr>
          <p:cNvSpPr txBox="1"/>
          <p:nvPr/>
        </p:nvSpPr>
        <p:spPr>
          <a:xfrm>
            <a:off x="916405" y="159777"/>
            <a:ext cx="1035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Fejtés (3)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03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ttleRide in Heineken Experience">
            <a:hlinkClick r:id="" action="ppaction://media"/>
            <a:extLst>
              <a:ext uri="{FF2B5EF4-FFF2-40B4-BE49-F238E27FC236}">
                <a16:creationId xmlns:a16="http://schemas.microsoft.com/office/drawing/2014/main" id="{AF3235C8-97FD-4F6A-8CA8-7305E1651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226" y="249721"/>
            <a:ext cx="11131826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2D21A38-F36D-40E4-9942-168ABE2A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3" r="-1" b="3512"/>
          <a:stretch/>
        </p:blipFill>
        <p:spPr>
          <a:xfrm>
            <a:off x="-93724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A2504DB-3C71-4563-A729-3594312B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81586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546E59-AE48-4708-8D94-BB8252D0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17E10DB-B04C-4632-BF21-3EA7C08A1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3" y="144800"/>
            <a:ext cx="9497291" cy="6336252"/>
          </a:xfrm>
        </p:spPr>
      </p:pic>
    </p:spTree>
    <p:extLst>
      <p:ext uri="{BB962C8B-B14F-4D97-AF65-F5344CB8AC3E}">
        <p14:creationId xmlns:p14="http://schemas.microsoft.com/office/powerpoint/2010/main" val="377853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7CC53A-907C-4D33-9AEE-7E9EB3FE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52FA94B-E5D0-40AA-90E3-C6AC406D5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52" y="182562"/>
            <a:ext cx="8962857" cy="6492875"/>
          </a:xfrm>
        </p:spPr>
      </p:pic>
    </p:spTree>
    <p:extLst>
      <p:ext uri="{BB962C8B-B14F-4D97-AF65-F5344CB8AC3E}">
        <p14:creationId xmlns:p14="http://schemas.microsoft.com/office/powerpoint/2010/main" val="395869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A52EB7F-78F9-4C56-8D3B-E9A7844A1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17" y="0"/>
            <a:ext cx="8773391" cy="70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3F45AD1-B07C-4C95-B883-1DB0C49C6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83" y="114776"/>
            <a:ext cx="8552834" cy="66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4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1316</Words>
  <Application>Microsoft Office PowerPoint</Application>
  <PresentationFormat>Szélesvásznú</PresentationFormat>
  <Paragraphs>348</Paragraphs>
  <Slides>53</Slides>
  <Notes>7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Office-téma</vt:lpstr>
      <vt:lpstr>1_Office-téma</vt:lpstr>
      <vt:lpstr>Sörgyártás </vt:lpstr>
      <vt:lpstr>Történeti áttekintés</vt:lpstr>
      <vt:lpstr>Alapanyagok</vt:lpstr>
      <vt:lpstr>Árpa kémiai összetétele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sörgyártás műveleti lépései</vt:lpstr>
      <vt:lpstr>A sörgyártás műveleti lépései</vt:lpstr>
      <vt:lpstr>Malátaőrlés</vt:lpstr>
      <vt:lpstr>A sörfőző víz</vt:lpstr>
      <vt:lpstr>A sörgyártás műveleti lépései</vt:lpstr>
      <vt:lpstr>A sörgyártás műveleti lépései</vt:lpstr>
      <vt:lpstr>Cefrézés</vt:lpstr>
      <vt:lpstr>PowerPoint-bemutató</vt:lpstr>
      <vt:lpstr>Infúziós eljárás</vt:lpstr>
      <vt:lpstr>Dekokciós eljárás</vt:lpstr>
      <vt:lpstr>A sörgyártás műveleti lépései</vt:lpstr>
      <vt:lpstr>A sörgyártás műveleti lépései</vt:lpstr>
      <vt:lpstr>Cefreszűrés</vt:lpstr>
      <vt:lpstr>A sörgyártás műveleti lépései</vt:lpstr>
      <vt:lpstr>A sörgyártás műveleti lépései</vt:lpstr>
      <vt:lpstr>Mumulus lupulus</vt:lpstr>
      <vt:lpstr>Komlóforralás</vt:lpstr>
      <vt:lpstr>Hidegkomlózás</vt:lpstr>
      <vt:lpstr>A sörlé erjesztése </vt:lpstr>
      <vt:lpstr>A sörlé kezelése a komlóforralás után</vt:lpstr>
      <vt:lpstr>A sörélesztő</vt:lpstr>
      <vt:lpstr>A sörélesztő típusai</vt:lpstr>
      <vt:lpstr>A fermentáció további körülményei</vt:lpstr>
      <vt:lpstr>Az erjesztés szakaszai</vt:lpstr>
      <vt:lpstr>Források</vt:lpstr>
      <vt:lpstr>PowerPoint-bemutató</vt:lpstr>
      <vt:lpstr>PowerPoint-bemutató</vt:lpstr>
      <vt:lpstr>Szűrés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Sörgyártás </dc:title>
  <dc:creator>Felhasználó</dc:creator>
  <cp:lastModifiedBy>Gabor Szabo</cp:lastModifiedBy>
  <cp:revision>6</cp:revision>
  <dcterms:created xsi:type="dcterms:W3CDTF">2018-03-07T02:39:28Z</dcterms:created>
  <dcterms:modified xsi:type="dcterms:W3CDTF">2018-03-07T03:58:27Z</dcterms:modified>
</cp:coreProperties>
</file>