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8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x="10693400" cy="756285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12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8FDE-ADE9-4657-8790-EFCF00EBB21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98441-896E-43F1-8EA0-94AC7217C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2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31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66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2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55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995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73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74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88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30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12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71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60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14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75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6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564" y="402654"/>
            <a:ext cx="9223058" cy="1461801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04B3-616C-4B7D-AEE8-A086351CFF7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DA46-3F52-4690-BF09-7F45F9762BA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CC06-613B-4BF1-9D9B-22507A3D3D8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46088" y="1088912"/>
            <a:ext cx="5413534" cy="5374525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EEB2-6011-41AF-ADD2-0062428C744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46088" y="1088912"/>
            <a:ext cx="5413534" cy="5374525"/>
          </a:xfrm>
        </p:spPr>
        <p:txBody>
          <a:bodyPr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EFAE-01BF-431A-8188-E52CFA7393C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8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3067-E0D5-45F5-9291-09AD7811113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8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35172" y="402652"/>
            <a:ext cx="6783626" cy="640916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B30F-9F63-4C03-8F52-C6E84C71E31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5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1621111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205-015F-4363-A4B7-CBBE470E1B1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88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5966-E12F-40CB-A38D-04D3BB9E3AB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98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705" y="4859832"/>
            <a:ext cx="9089390" cy="1502066"/>
          </a:xfrm>
        </p:spPr>
        <p:txBody>
          <a:bodyPr anchor="t"/>
          <a:lstStyle>
            <a:lvl1pPr algn="l">
              <a:defRPr sz="4411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4705" y="3205459"/>
            <a:ext cx="9089390" cy="1654373"/>
          </a:xfrm>
        </p:spPr>
        <p:txBody>
          <a:bodyPr anchor="b"/>
          <a:lstStyle>
            <a:lvl1pPr marL="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8FF-433B-472A-A6B7-99A48439AF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5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4E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4991131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4991131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9CB7-75AF-4CF6-9477-DF8BEFEF5C9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24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670" y="1692889"/>
            <a:ext cx="4724775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4670" y="2398404"/>
            <a:ext cx="4724775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32099" y="1692889"/>
            <a:ext cx="4726631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32099" y="2398404"/>
            <a:ext cx="4726631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3FC2-7C32-4F1D-A5BB-38D0C45E50A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4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E31F-03E9-4DB2-B4EF-0C20A1FA7E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97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3374-94F7-4EB3-98F4-93924C5CF2F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1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671" y="301113"/>
            <a:ext cx="3518055" cy="1281483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80822" y="301114"/>
            <a:ext cx="5977908" cy="6454683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4671" y="1582597"/>
            <a:ext cx="3518055" cy="5173200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6040-EEF3-47E3-AE9D-535A66C6E4D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82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A8D1-EBBD-40E5-AE2C-C55A23E2B0B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41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644-C5AA-408F-BFC2-5B8A6288E1D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32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752715" y="302865"/>
            <a:ext cx="2406015" cy="645293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4670" y="302865"/>
            <a:ext cx="7039822" cy="645293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2D81-B54B-4A8D-8B12-A71E13BD6CE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4E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4E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C9FF-D4A4-4FB2-B475-DECDDF289EA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2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8A06-8685-46D1-9935-113F16979E0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54"/>
            </a:lvl1pPr>
          </a:lstStyle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9602" y="1885463"/>
            <a:ext cx="9223058" cy="3145935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9602" y="5061159"/>
            <a:ext cx="9223058" cy="165437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00D-A9BD-4951-9D1B-3406DA4CD90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9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F7F-EA8F-45D0-B9C3-9C3B431EA07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9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388016"/>
            <a:ext cx="1007871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44E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153200"/>
            <a:ext cx="10231119" cy="191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735171" y="402654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35171" y="7009643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AEB4-8558-4800-B19C-CB2CFECDA5A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542189" y="7009643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552214" y="7009643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8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34670" y="302865"/>
            <a:ext cx="9624060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670" y="1764666"/>
            <a:ext cx="9624060" cy="49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2D78-F45D-49CD-A8D5-BF49AE42742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653579" y="7009642"/>
            <a:ext cx="338624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663603" y="7009642"/>
            <a:ext cx="24951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3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1008400" rtl="0" eaLnBrk="1" latinLnBrk="0" hangingPunct="1"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50" indent="-37815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9" kern="1200">
          <a:solidFill>
            <a:schemeClr val="tx1"/>
          </a:solidFill>
          <a:latin typeface="+mn-lt"/>
          <a:ea typeface="+mn-ea"/>
          <a:cs typeface="+mn-cs"/>
        </a:defRPr>
      </a:lvl1pPr>
      <a:lvl2pPr marL="819325" indent="-315125" algn="l" defTabSz="1008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8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6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6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46903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4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7.png"/><Relationship Id="rId4" Type="http://schemas.openxmlformats.org/officeDocument/2006/relationships/video" Target="../media/media2.mp4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46903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97472" y="2447875"/>
            <a:ext cx="725922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-25" dirty="0" err="1">
                <a:latin typeface="Arial"/>
                <a:cs typeface="Arial"/>
              </a:rPr>
              <a:t>Sejtszint</a:t>
            </a:r>
            <a:r>
              <a:rPr lang="hu-HU" sz="3200" b="1" spc="-25" dirty="0">
                <a:latin typeface="Arial"/>
                <a:cs typeface="Arial"/>
              </a:rPr>
              <a:t>ű</a:t>
            </a:r>
            <a:r>
              <a:rPr lang="en-US" sz="3200" b="1" spc="-25" dirty="0">
                <a:latin typeface="Arial"/>
                <a:cs typeface="Arial"/>
              </a:rPr>
              <a:t> </a:t>
            </a:r>
            <a:r>
              <a:rPr lang="en-US" sz="3200" b="1" spc="-25" dirty="0" err="1">
                <a:latin typeface="Arial"/>
                <a:cs typeface="Arial"/>
              </a:rPr>
              <a:t>biológiai</a:t>
            </a:r>
            <a:r>
              <a:rPr lang="en-US" sz="3200" b="1" spc="-25" dirty="0">
                <a:latin typeface="Arial"/>
                <a:cs typeface="Arial"/>
              </a:rPr>
              <a:t> </a:t>
            </a:r>
            <a:r>
              <a:rPr lang="en-US" sz="3200" b="1" spc="-25" dirty="0" err="1">
                <a:latin typeface="Arial"/>
                <a:cs typeface="Arial"/>
              </a:rPr>
              <a:t>s</a:t>
            </a:r>
            <a:r>
              <a:rPr sz="3200" b="1" spc="-25" dirty="0" err="1">
                <a:latin typeface="Arial"/>
                <a:cs typeface="Arial"/>
              </a:rPr>
              <a:t>zabályozá</a:t>
            </a:r>
            <a:r>
              <a:rPr sz="3200" b="1" spc="-20" dirty="0" err="1">
                <a:latin typeface="Arial"/>
                <a:cs typeface="Arial"/>
              </a:rPr>
              <a:t>s</a:t>
            </a:r>
            <a:endParaRPr lang="en-US" sz="3200" b="1" spc="-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3200" b="1" spc="-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3200" b="1" spc="-20" dirty="0" err="1">
                <a:latin typeface="Arial"/>
                <a:cs typeface="Arial"/>
              </a:rPr>
              <a:t>Kis</a:t>
            </a:r>
            <a:r>
              <a:rPr lang="en-US" sz="3200" b="1" spc="-20" dirty="0">
                <a:latin typeface="Arial"/>
                <a:cs typeface="Arial"/>
              </a:rPr>
              <a:t> G </a:t>
            </a:r>
            <a:r>
              <a:rPr lang="en-US" sz="3200" b="1" spc="-20" dirty="0" err="1">
                <a:latin typeface="Arial"/>
                <a:cs typeface="Arial"/>
              </a:rPr>
              <a:t>fehérjék</a:t>
            </a:r>
            <a:r>
              <a:rPr lang="en-US" sz="3200" b="1" spc="-20" dirty="0">
                <a:latin typeface="Arial"/>
                <a:cs typeface="Arial"/>
              </a:rPr>
              <a:t> – P-loop </a:t>
            </a:r>
            <a:r>
              <a:rPr lang="en-US" sz="3200" b="1" spc="-20" dirty="0" err="1">
                <a:latin typeface="Arial"/>
                <a:cs typeface="Arial"/>
              </a:rPr>
              <a:t>ATPázok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9075" y="6440606"/>
            <a:ext cx="12966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201</a:t>
            </a:r>
            <a:r>
              <a:rPr lang="en-US" sz="1800" b="1" dirty="0">
                <a:latin typeface="Arial"/>
                <a:cs typeface="Arial"/>
              </a:rPr>
              <a:t>9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lang="en-US" b="1" spc="-10" dirty="0" err="1">
                <a:latin typeface="Arial"/>
                <a:cs typeface="Arial"/>
              </a:rPr>
              <a:t>ősz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4515" y="4365497"/>
            <a:ext cx="4895850" cy="1573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317500" y="7210425"/>
            <a:ext cx="933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esetében</a:t>
            </a:r>
            <a:r>
              <a:rPr lang="en-US" dirty="0"/>
              <a:t> </a:t>
            </a:r>
            <a:r>
              <a:rPr lang="hu-HU" dirty="0"/>
              <a:t>köszönet illeti Kovács Mihályt </a:t>
            </a:r>
            <a:r>
              <a:rPr lang="en-US" dirty="0" err="1"/>
              <a:t>azok</a:t>
            </a:r>
            <a:r>
              <a:rPr lang="en-US" dirty="0"/>
              <a:t> </a:t>
            </a:r>
            <a:r>
              <a:rPr lang="en-US" dirty="0" err="1"/>
              <a:t>kidolgozásáért</a:t>
            </a:r>
            <a:r>
              <a:rPr lang="en-US" dirty="0"/>
              <a:t> </a:t>
            </a:r>
            <a:r>
              <a:rPr lang="hu-HU" dirty="0"/>
              <a:t>(ELTE TTK, Biokémiai Tanszék)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898" y="208028"/>
            <a:ext cx="9873625" cy="977990"/>
          </a:xfrm>
        </p:spPr>
        <p:txBody>
          <a:bodyPr>
            <a:normAutofit/>
          </a:bodyPr>
          <a:lstStyle/>
          <a:p>
            <a:r>
              <a:rPr lang="hu-HU" dirty="0"/>
              <a:t>KRAS működése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868"/>
          <a:stretch/>
        </p:blipFill>
        <p:spPr>
          <a:xfrm>
            <a:off x="3123253" y="1224915"/>
            <a:ext cx="4087653" cy="5544392"/>
          </a:xfrm>
          <a:prstGeom prst="rect">
            <a:avLst/>
          </a:prstGeom>
        </p:spPr>
      </p:pic>
      <p:sp>
        <p:nvSpPr>
          <p:cNvPr id="5" name="Derékszögű háromszög 4"/>
          <p:cNvSpPr/>
          <p:nvPr/>
        </p:nvSpPr>
        <p:spPr>
          <a:xfrm rot="20247595">
            <a:off x="3478048" y="3023658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20247595" flipH="1" flipV="1">
            <a:off x="6495583" y="4525361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23253" y="1224915"/>
            <a:ext cx="238226" cy="31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8898" y="6992359"/>
            <a:ext cx="9809224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hu-HU" sz="1985" u="sng" dirty="0" err="1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Nat</a:t>
            </a:r>
            <a:r>
              <a:rPr lang="hu-HU" sz="1985" u="sng" dirty="0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 </a:t>
            </a:r>
            <a:r>
              <a:rPr lang="hu-HU" sz="1985" u="sng" dirty="0" err="1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Rev</a:t>
            </a:r>
            <a:r>
              <a:rPr lang="hu-HU" sz="1985" u="sng" dirty="0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 </a:t>
            </a:r>
            <a:r>
              <a:rPr lang="hu-HU" sz="1985" u="sng" dirty="0" err="1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Drug</a:t>
            </a:r>
            <a:r>
              <a:rPr lang="hu-HU" sz="1985" u="sng" dirty="0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 </a:t>
            </a:r>
            <a:r>
              <a:rPr lang="hu-HU" sz="1985" u="sng" dirty="0" err="1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Discov</a:t>
            </a:r>
            <a:r>
              <a:rPr lang="hu-HU" sz="1985" u="sng" dirty="0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.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 2016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Nov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;15(11):771-785.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doi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: 10.1038/nrd.2016.139.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Epub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2016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Jul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29.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175952" y="1944015"/>
            <a:ext cx="2678719" cy="1204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8400"/>
            <a:r>
              <a:rPr lang="hu-HU" sz="1985" dirty="0">
                <a:solidFill>
                  <a:prstClr val="black"/>
                </a:solidFill>
                <a:latin typeface="Calibri"/>
              </a:rPr>
              <a:t>RAS-GTP </a:t>
            </a:r>
          </a:p>
          <a:p>
            <a:pPr algn="ctr" defTabSz="1008400"/>
            <a:r>
              <a:rPr lang="hu-HU" sz="1985" dirty="0" err="1">
                <a:solidFill>
                  <a:prstClr val="black"/>
                </a:solidFill>
                <a:latin typeface="Calibri"/>
              </a:rPr>
              <a:t>switch</a:t>
            </a:r>
            <a:r>
              <a:rPr lang="hu-HU" sz="1985" dirty="0">
                <a:solidFill>
                  <a:prstClr val="black"/>
                </a:solidFill>
                <a:latin typeface="Calibri"/>
              </a:rPr>
              <a:t> 1 és </a:t>
            </a:r>
            <a:r>
              <a:rPr lang="hu-HU" sz="1985" dirty="0" err="1">
                <a:solidFill>
                  <a:prstClr val="black"/>
                </a:solidFill>
                <a:latin typeface="Calibri"/>
              </a:rPr>
              <a:t>switch</a:t>
            </a:r>
            <a:r>
              <a:rPr lang="hu-HU" sz="1985" dirty="0">
                <a:solidFill>
                  <a:prstClr val="black"/>
                </a:solidFill>
                <a:latin typeface="Calibri"/>
              </a:rPr>
              <a:t> 2 kötődik: RAF, PI3K </a:t>
            </a:r>
            <a:r>
              <a:rPr lang="hu-HU" sz="1985" dirty="0" err="1">
                <a:solidFill>
                  <a:prstClr val="black"/>
                </a:solidFill>
                <a:latin typeface="Calibri"/>
              </a:rPr>
              <a:t>stb</a:t>
            </a:r>
            <a:endParaRPr lang="hu-HU" sz="198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705218" y="5029579"/>
            <a:ext cx="1483419" cy="7032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1008400"/>
            <a:r>
              <a:rPr lang="hu-HU" sz="1985" b="1" dirty="0">
                <a:solidFill>
                  <a:prstClr val="black"/>
                </a:solidFill>
                <a:latin typeface="Calibri"/>
                <a:cs typeface="Arial" charset="0"/>
              </a:rPr>
              <a:t>GDP / GTP</a:t>
            </a:r>
          </a:p>
          <a:p>
            <a:pPr defTabSz="1008400"/>
            <a:r>
              <a:rPr lang="hu-HU" sz="1985" b="1" dirty="0">
                <a:solidFill>
                  <a:prstClr val="black"/>
                </a:solidFill>
                <a:latin typeface="Calibri"/>
                <a:cs typeface="Arial" charset="0"/>
              </a:rPr>
              <a:t>kicserélődés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758869" y="1338905"/>
            <a:ext cx="1740605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hu-HU" sz="1985" b="1" dirty="0" err="1">
                <a:solidFill>
                  <a:prstClr val="black"/>
                </a:solidFill>
                <a:latin typeface="Calibri"/>
                <a:cs typeface="Arial" charset="0"/>
              </a:rPr>
              <a:t>GTP-hydrolysis</a:t>
            </a:r>
            <a:endParaRPr lang="hu-HU" sz="1985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2DD50061-41B5-4056-9D0D-B4ECC50F73F4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7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7580" r="47332" b="3489"/>
          <a:stretch/>
        </p:blipFill>
        <p:spPr>
          <a:xfrm>
            <a:off x="5979639" y="4112162"/>
            <a:ext cx="2963517" cy="330013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8990" y="50514"/>
            <a:ext cx="9075420" cy="1260475"/>
          </a:xfrm>
        </p:spPr>
        <p:txBody>
          <a:bodyPr/>
          <a:lstStyle/>
          <a:p>
            <a:r>
              <a:rPr lang="en-US" dirty="0"/>
              <a:t>K</a:t>
            </a:r>
            <a:r>
              <a:rPr lang="hu-HU" dirty="0"/>
              <a:t>RAS </a:t>
            </a:r>
            <a:r>
              <a:rPr lang="hu-HU" dirty="0" err="1"/>
              <a:t>On</a:t>
            </a:r>
            <a:r>
              <a:rPr lang="hu-HU" dirty="0"/>
              <a:t> / </a:t>
            </a:r>
            <a:r>
              <a:rPr lang="hu-HU" dirty="0" err="1"/>
              <a:t>off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20986" y="1383834"/>
            <a:ext cx="3761417" cy="2361389"/>
            <a:chOff x="251520" y="1628800"/>
            <a:chExt cx="3410857" cy="21413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207" b="100000" l="3324" r="29841">
                          <a14:backgroundMark x1="13656" y1="89216" x2="14162" y2="94118"/>
                          <a14:backgroundMark x1="12789" y1="93838" x2="14595" y2="94258"/>
                          <a14:backgroundMark x1="13223" y1="95098" x2="15318" y2="94258"/>
                          <a14:backgroundMark x1="15246" y1="93978" x2="15390" y2="92857"/>
                          <a14:backgroundMark x1="12861" y1="93417" x2="13512" y2="94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68514" r="70823"/>
            <a:stretch/>
          </p:blipFill>
          <p:spPr bwMode="auto">
            <a:xfrm>
              <a:off x="251520" y="1628800"/>
              <a:ext cx="3410857" cy="214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1392370" y="3140968"/>
              <a:ext cx="506146" cy="32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8400"/>
              <a:r>
                <a:rPr lang="hu-HU" sz="1764" dirty="0">
                  <a:solidFill>
                    <a:prstClr val="black"/>
                  </a:solidFill>
                  <a:latin typeface="Calibri"/>
                  <a:cs typeface="Arial" charset="0"/>
                </a:rPr>
                <a:t>G12</a:t>
              </a: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5766858" y="1024699"/>
            <a:ext cx="4117552" cy="2720524"/>
            <a:chOff x="3923928" y="1465968"/>
            <a:chExt cx="3733800" cy="24669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165" b="100000" l="35477" r="65390">
                          <a14:backgroundMark x1="46749" y1="92997" x2="49205" y2="92997"/>
                          <a14:backgroundMark x1="46965" y1="93838" x2="48916" y2="93838"/>
                          <a14:backgroundMark x1="48627" y1="94118" x2="49422" y2="93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5" t="63726" r="36272"/>
            <a:stretch/>
          </p:blipFill>
          <p:spPr bwMode="auto">
            <a:xfrm>
              <a:off x="3923928" y="1465968"/>
              <a:ext cx="3733800" cy="246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zövegdoboz 8"/>
            <p:cNvSpPr txBox="1"/>
            <p:nvPr/>
          </p:nvSpPr>
          <p:spPr>
            <a:xfrm>
              <a:off x="5345244" y="3306470"/>
              <a:ext cx="506145" cy="32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8400"/>
              <a:r>
                <a:rPr lang="hu-HU" sz="1764" dirty="0">
                  <a:solidFill>
                    <a:prstClr val="black"/>
                  </a:solidFill>
                  <a:latin typeface="Calibri"/>
                  <a:cs typeface="Arial" charset="0"/>
                </a:rPr>
                <a:t>G12</a:t>
              </a:r>
            </a:p>
          </p:txBody>
        </p:sp>
      </p:grp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2DD50061-41B5-4056-9D0D-B4ECC50F73F4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38005" y="3763343"/>
            <a:ext cx="269670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en-US" sz="1985">
                <a:solidFill>
                  <a:prstClr val="black"/>
                </a:solidFill>
                <a:latin typeface="Calibri"/>
                <a:cs typeface="Arial" charset="0"/>
              </a:rPr>
              <a:t>GTP (GDP-P) </a:t>
            </a:r>
            <a:r>
              <a:rPr lang="hu-HU" sz="1985">
                <a:solidFill>
                  <a:prstClr val="black"/>
                </a:solidFill>
                <a:latin typeface="Calibri"/>
                <a:cs typeface="Arial" charset="0"/>
              </a:rPr>
              <a:t>kötött</a:t>
            </a:r>
            <a:r>
              <a:rPr lang="en-US" sz="1985">
                <a:solidFill>
                  <a:prstClr val="black"/>
                </a:solidFill>
                <a:latin typeface="Calibri"/>
                <a:cs typeface="Arial" charset="0"/>
              </a:rPr>
              <a:t> (ON)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935127" y="3763343"/>
            <a:ext cx="198778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en-US" sz="1985">
                <a:solidFill>
                  <a:prstClr val="black"/>
                </a:solidFill>
                <a:latin typeface="Calibri"/>
                <a:cs typeface="Arial" charset="0"/>
              </a:rPr>
              <a:t>GDP </a:t>
            </a:r>
            <a:r>
              <a:rPr lang="hu-HU" sz="1985">
                <a:solidFill>
                  <a:prstClr val="black"/>
                </a:solidFill>
                <a:latin typeface="Calibri"/>
                <a:cs typeface="Arial" charset="0"/>
              </a:rPr>
              <a:t>kötött</a:t>
            </a:r>
            <a:r>
              <a:rPr lang="en-US" sz="1985">
                <a:solidFill>
                  <a:prstClr val="black"/>
                </a:solidFill>
                <a:latin typeface="Calibri"/>
                <a:cs typeface="Arial" charset="0"/>
              </a:rPr>
              <a:t> (OFF) </a:t>
            </a:r>
          </a:p>
        </p:txBody>
      </p:sp>
      <p:sp>
        <p:nvSpPr>
          <p:cNvPr id="17" name="Jobbra nyíl 16"/>
          <p:cNvSpPr/>
          <p:nvPr/>
        </p:nvSpPr>
        <p:spPr>
          <a:xfrm>
            <a:off x="4644663" y="2109204"/>
            <a:ext cx="1122195" cy="69380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r>
              <a:rPr lang="en-US" sz="1985">
                <a:solidFill>
                  <a:prstClr val="white"/>
                </a:solidFill>
                <a:latin typeface="Calibri"/>
              </a:rPr>
              <a:t>GAP</a:t>
            </a:r>
          </a:p>
        </p:txBody>
      </p:sp>
      <p:sp>
        <p:nvSpPr>
          <p:cNvPr id="19" name="Balra nyíl 18"/>
          <p:cNvSpPr/>
          <p:nvPr/>
        </p:nvSpPr>
        <p:spPr>
          <a:xfrm>
            <a:off x="4521974" y="3051419"/>
            <a:ext cx="1086586" cy="693312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r>
              <a:rPr lang="en-US" sz="1985">
                <a:solidFill>
                  <a:prstClr val="white"/>
                </a:solidFill>
                <a:latin typeface="Calibri"/>
              </a:rPr>
              <a:t>GEF</a:t>
            </a:r>
          </a:p>
        </p:txBody>
      </p:sp>
      <p:sp>
        <p:nvSpPr>
          <p:cNvPr id="18" name="Könnycsepp 17"/>
          <p:cNvSpPr/>
          <p:nvPr/>
        </p:nvSpPr>
        <p:spPr>
          <a:xfrm rot="1917426">
            <a:off x="2898570" y="1321190"/>
            <a:ext cx="1241272" cy="950446"/>
          </a:xfrm>
          <a:prstGeom prst="teardrop">
            <a:avLst>
              <a:gd name="adj" fmla="val 1053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008400"/>
            <a:r>
              <a:rPr lang="en-US" sz="1985">
                <a:solidFill>
                  <a:prstClr val="black"/>
                </a:solidFill>
                <a:latin typeface="Calibri"/>
              </a:rPr>
              <a:t>Effektor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47000"/>
          <a:stretch/>
        </p:blipFill>
        <p:spPr>
          <a:xfrm>
            <a:off x="965849" y="4338698"/>
            <a:ext cx="2889550" cy="31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8990" y="50514"/>
            <a:ext cx="9075420" cy="1260475"/>
          </a:xfrm>
        </p:spPr>
        <p:txBody>
          <a:bodyPr/>
          <a:lstStyle/>
          <a:p>
            <a:r>
              <a:rPr lang="en-US" dirty="0"/>
              <a:t>K</a:t>
            </a:r>
            <a:r>
              <a:rPr lang="hu-HU" dirty="0"/>
              <a:t>RAS </a:t>
            </a:r>
            <a:r>
              <a:rPr lang="hu-HU" dirty="0" err="1"/>
              <a:t>On</a:t>
            </a:r>
            <a:r>
              <a:rPr lang="hu-HU" dirty="0"/>
              <a:t> / </a:t>
            </a:r>
            <a:r>
              <a:rPr lang="hu-HU" dirty="0" err="1"/>
              <a:t>Off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20986" y="1383834"/>
            <a:ext cx="3761417" cy="2361389"/>
            <a:chOff x="251520" y="1628800"/>
            <a:chExt cx="3410857" cy="21413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207" b="100000" l="3324" r="29841">
                          <a14:backgroundMark x1="13656" y1="89216" x2="14162" y2="94118"/>
                          <a14:backgroundMark x1="12789" y1="93838" x2="14595" y2="94258"/>
                          <a14:backgroundMark x1="13223" y1="95098" x2="15318" y2="94258"/>
                          <a14:backgroundMark x1="15246" y1="93978" x2="15390" y2="92857"/>
                          <a14:backgroundMark x1="12861" y1="93417" x2="13512" y2="94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68514" r="70823"/>
            <a:stretch/>
          </p:blipFill>
          <p:spPr bwMode="auto">
            <a:xfrm>
              <a:off x="251520" y="1628800"/>
              <a:ext cx="3410857" cy="214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1392370" y="3140968"/>
              <a:ext cx="506146" cy="32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8400"/>
              <a:r>
                <a:rPr lang="hu-HU" sz="1764" dirty="0">
                  <a:solidFill>
                    <a:prstClr val="black"/>
                  </a:solidFill>
                  <a:latin typeface="Calibri"/>
                  <a:cs typeface="Arial" charset="0"/>
                </a:rPr>
                <a:t>G12</a:t>
              </a: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5766858" y="1024699"/>
            <a:ext cx="4117552" cy="2720524"/>
            <a:chOff x="3923928" y="1465968"/>
            <a:chExt cx="3733800" cy="24669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165" b="100000" l="35477" r="65390">
                          <a14:backgroundMark x1="46749" y1="92997" x2="49205" y2="92997"/>
                          <a14:backgroundMark x1="46965" y1="93838" x2="48916" y2="93838"/>
                          <a14:backgroundMark x1="48627" y1="94118" x2="49422" y2="93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5" t="63726" r="36272"/>
            <a:stretch/>
          </p:blipFill>
          <p:spPr bwMode="auto">
            <a:xfrm>
              <a:off x="3923928" y="1465968"/>
              <a:ext cx="3733800" cy="246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zövegdoboz 8"/>
            <p:cNvSpPr txBox="1"/>
            <p:nvPr/>
          </p:nvSpPr>
          <p:spPr>
            <a:xfrm>
              <a:off x="5345244" y="3306470"/>
              <a:ext cx="506145" cy="32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8400"/>
              <a:r>
                <a:rPr lang="hu-HU" sz="1764" dirty="0">
                  <a:solidFill>
                    <a:prstClr val="black"/>
                  </a:solidFill>
                  <a:latin typeface="Calibri"/>
                  <a:cs typeface="Arial" charset="0"/>
                </a:rPr>
                <a:t>G12</a:t>
              </a:r>
            </a:p>
          </p:txBody>
        </p:sp>
      </p:grp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2DD50061-41B5-4056-9D0D-B4ECC50F73F4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38005" y="3931407"/>
            <a:ext cx="269670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en-US" sz="1985">
                <a:solidFill>
                  <a:prstClr val="black"/>
                </a:solidFill>
                <a:latin typeface="Calibri"/>
                <a:cs typeface="Arial" charset="0"/>
              </a:rPr>
              <a:t>GTP (GDP-P) </a:t>
            </a:r>
            <a:r>
              <a:rPr lang="hu-HU" sz="1985">
                <a:solidFill>
                  <a:prstClr val="black"/>
                </a:solidFill>
                <a:latin typeface="Calibri"/>
                <a:cs typeface="Arial" charset="0"/>
              </a:rPr>
              <a:t>kötött</a:t>
            </a:r>
            <a:r>
              <a:rPr lang="en-US" sz="1985">
                <a:solidFill>
                  <a:prstClr val="black"/>
                </a:solidFill>
                <a:latin typeface="Calibri"/>
                <a:cs typeface="Arial" charset="0"/>
              </a:rPr>
              <a:t> (ON)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935127" y="3931407"/>
            <a:ext cx="198778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en-US" sz="1985">
                <a:solidFill>
                  <a:prstClr val="black"/>
                </a:solidFill>
                <a:latin typeface="Calibri"/>
                <a:cs typeface="Arial" charset="0"/>
              </a:rPr>
              <a:t>GDP </a:t>
            </a:r>
            <a:r>
              <a:rPr lang="hu-HU" sz="1985">
                <a:solidFill>
                  <a:prstClr val="black"/>
                </a:solidFill>
                <a:latin typeface="Calibri"/>
                <a:cs typeface="Arial" charset="0"/>
              </a:rPr>
              <a:t>kötött</a:t>
            </a:r>
            <a:r>
              <a:rPr lang="en-US" sz="1985">
                <a:solidFill>
                  <a:prstClr val="black"/>
                </a:solidFill>
                <a:latin typeface="Calibri"/>
                <a:cs typeface="Arial" charset="0"/>
              </a:rPr>
              <a:t> (OFF) </a:t>
            </a:r>
          </a:p>
        </p:txBody>
      </p:sp>
      <p:sp>
        <p:nvSpPr>
          <p:cNvPr id="17" name="Jobbra nyíl 16"/>
          <p:cNvSpPr/>
          <p:nvPr/>
        </p:nvSpPr>
        <p:spPr>
          <a:xfrm>
            <a:off x="4644663" y="2109204"/>
            <a:ext cx="1122195" cy="69380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r>
              <a:rPr lang="en-US" sz="1985">
                <a:solidFill>
                  <a:prstClr val="white"/>
                </a:solidFill>
                <a:latin typeface="Calibri"/>
              </a:rPr>
              <a:t>GAP</a:t>
            </a:r>
          </a:p>
        </p:txBody>
      </p:sp>
      <p:sp>
        <p:nvSpPr>
          <p:cNvPr id="19" name="Balra nyíl 18"/>
          <p:cNvSpPr/>
          <p:nvPr/>
        </p:nvSpPr>
        <p:spPr>
          <a:xfrm>
            <a:off x="4521974" y="3051419"/>
            <a:ext cx="1086586" cy="693312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r>
              <a:rPr lang="en-US" sz="1985">
                <a:solidFill>
                  <a:prstClr val="white"/>
                </a:solidFill>
                <a:latin typeface="Calibri"/>
              </a:rPr>
              <a:t>GEF</a:t>
            </a:r>
          </a:p>
        </p:txBody>
      </p:sp>
      <p:sp>
        <p:nvSpPr>
          <p:cNvPr id="24" name="Könnycsepp 23"/>
          <p:cNvSpPr/>
          <p:nvPr/>
        </p:nvSpPr>
        <p:spPr>
          <a:xfrm rot="1917426">
            <a:off x="2898570" y="1321190"/>
            <a:ext cx="1241272" cy="950446"/>
          </a:xfrm>
          <a:prstGeom prst="teardrop">
            <a:avLst>
              <a:gd name="adj" fmla="val 1053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008400"/>
            <a:r>
              <a:rPr lang="en-US" sz="1985">
                <a:solidFill>
                  <a:prstClr val="black"/>
                </a:solidFill>
                <a:latin typeface="Calibri"/>
              </a:rPr>
              <a:t>Effektor</a:t>
            </a:r>
          </a:p>
        </p:txBody>
      </p:sp>
      <p:pic>
        <p:nvPicPr>
          <p:cNvPr id="3" name="2017-04-21_18-13-08-Rasmoving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1312" y="4338697"/>
            <a:ext cx="3130180" cy="3256227"/>
          </a:xfrm>
          <a:prstGeom prst="rect">
            <a:avLst/>
          </a:prstGeom>
        </p:spPr>
      </p:pic>
      <p:pic>
        <p:nvPicPr>
          <p:cNvPr id="5" name="2017-04-21_18-13-08-Rasmoving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0040" y="4292469"/>
            <a:ext cx="3151188" cy="32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2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 </a:t>
            </a:r>
            <a:r>
              <a:rPr lang="hu-HU" dirty="0" err="1"/>
              <a:t>Izoformák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10044" y="6798961"/>
            <a:ext cx="9075420" cy="512698"/>
          </a:xfrm>
        </p:spPr>
        <p:txBody>
          <a:bodyPr>
            <a:normAutofit fontScale="25000" lnSpcReduction="20000"/>
          </a:bodyPr>
          <a:lstStyle/>
          <a:p>
            <a:r>
              <a:rPr lang="en-US"/>
              <a:t>Cancer Res. 2012 May 15;72(10):2457-67. doi: 10.1158/0008-5472.CAN-11-2612.</a:t>
            </a:r>
          </a:p>
          <a:p>
            <a:r>
              <a:rPr lang="en-US"/>
              <a:t>A comprehensive survey of Ras mutations in cancer.</a:t>
            </a:r>
          </a:p>
          <a:p>
            <a:r>
              <a:rPr lang="en-US"/>
              <a:t>Prior IA, Lewis PD, Mattos C.</a:t>
            </a:r>
          </a:p>
          <a:p>
            <a:r>
              <a:rPr lang="en-US"/>
              <a:t>PMID: 22589270 PMCID: PMC3354961 DOI: 10.1158/0008-5472.CAN-11-2612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1" y="1557978"/>
            <a:ext cx="9052606" cy="5113307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2DD50061-41B5-4056-9D0D-B4ECC50F73F4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D8916-D322-4E83-AC61-DEE940499079}"/>
              </a:ext>
            </a:extLst>
          </p:cNvPr>
          <p:cNvSpPr/>
          <p:nvPr/>
        </p:nvSpPr>
        <p:spPr>
          <a:xfrm>
            <a:off x="2374900" y="3171825"/>
            <a:ext cx="139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G12 – C, D,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97364" y="2972095"/>
            <a:ext cx="4671173" cy="12604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Izoform</a:t>
            </a:r>
            <a:r>
              <a:rPr lang="hu-HU" dirty="0" err="1"/>
              <a:t>ák</a:t>
            </a:r>
            <a:r>
              <a:rPr lang="hu-HU" dirty="0"/>
              <a:t> előfordulási gyakorisága különböző tumorokban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53713" y="5456456"/>
            <a:ext cx="4914824" cy="1283933"/>
          </a:xfrm>
        </p:spPr>
        <p:txBody>
          <a:bodyPr>
            <a:normAutofit fontScale="92500" lnSpcReduction="20000"/>
          </a:bodyPr>
          <a:lstStyle/>
          <a:p>
            <a:r>
              <a:rPr lang="en-US" sz="1103"/>
              <a:t>Proc Natl Acad Sci U S A. 2015 Jan 20;112(3):779-84. doi: 10.1073/pnas.1412811112. Epub 2015 Jan 5.</a:t>
            </a:r>
          </a:p>
          <a:p>
            <a:r>
              <a:rPr lang="en-US" sz="1103"/>
              <a:t>K-Ras4A splice variant is widely expressed in cancer and uses a hybrid membrane-targeting motif.</a:t>
            </a:r>
          </a:p>
          <a:p>
            <a:endParaRPr lang="en-US" sz="1103"/>
          </a:p>
          <a:p>
            <a:r>
              <a:rPr lang="en-US" sz="1103"/>
              <a:t>Tsai FD, Lopes MS, Zhou M, Court H, Ponce O, Fiordalisi JJ, Gierut JJ, Cox AD, Haigis KM, Philips MR.</a:t>
            </a:r>
          </a:p>
          <a:p>
            <a:r>
              <a:rPr lang="en-US" sz="1103"/>
              <a:t>PMID: 25561545 PMCID: PMC4311840 DOI: 10.1073/pnas.1412811112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2DD50061-41B5-4056-9D0D-B4ECC50F73F4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 descr="Fig. 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9" r="46775"/>
          <a:stretch/>
        </p:blipFill>
        <p:spPr bwMode="auto">
          <a:xfrm>
            <a:off x="629721" y="1228080"/>
            <a:ext cx="3910276" cy="61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g. 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32199" r="51525" b="64280"/>
          <a:stretch/>
        </p:blipFill>
        <p:spPr bwMode="auto">
          <a:xfrm>
            <a:off x="4719266" y="1378470"/>
            <a:ext cx="2532155" cy="3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8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5710837" y="602227"/>
            <a:ext cx="1036391" cy="686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240283" y="602227"/>
            <a:ext cx="1400528" cy="6862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C12 mutáció RAS-GAP szerkezetre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5" b="24933"/>
          <a:stretch/>
        </p:blipFill>
        <p:spPr>
          <a:xfrm>
            <a:off x="682942" y="1618380"/>
            <a:ext cx="4467684" cy="43198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8" b="21769"/>
          <a:stretch/>
        </p:blipFill>
        <p:spPr>
          <a:xfrm>
            <a:off x="5386069" y="1618379"/>
            <a:ext cx="4092188" cy="450192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59209" y="5902273"/>
            <a:ext cx="8413522" cy="172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hu-HU" sz="2647" dirty="0">
                <a:solidFill>
                  <a:srgbClr val="D60093"/>
                </a:solidFill>
                <a:latin typeface="Calibri"/>
                <a:cs typeface="Arial" charset="0"/>
              </a:rPr>
              <a:t>G12 pozíció </a:t>
            </a:r>
            <a:r>
              <a:rPr lang="hu-HU" sz="2647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t>a RAS fehérjében</a:t>
            </a:r>
          </a:p>
          <a:p>
            <a:pPr defTabSz="1008400"/>
            <a:r>
              <a:rPr lang="hu-HU" sz="2647" dirty="0">
                <a:solidFill>
                  <a:prstClr val="black"/>
                </a:solidFill>
                <a:latin typeface="Calibri"/>
                <a:cs typeface="Arial" charset="0"/>
              </a:rPr>
              <a:t>Cisztein mutáns (</a:t>
            </a:r>
            <a:r>
              <a:rPr lang="en-US" sz="2647" dirty="0" err="1">
                <a:solidFill>
                  <a:prstClr val="black"/>
                </a:solidFill>
                <a:latin typeface="Calibri"/>
                <a:cs typeface="Arial" charset="0"/>
              </a:rPr>
              <a:t>sárga</a:t>
            </a:r>
            <a:r>
              <a:rPr lang="en-US" sz="2647" dirty="0">
                <a:solidFill>
                  <a:prstClr val="black"/>
                </a:solidFill>
                <a:latin typeface="Calibri"/>
                <a:cs typeface="Arial" charset="0"/>
              </a:rPr>
              <a:t> S atom</a:t>
            </a:r>
            <a:r>
              <a:rPr lang="hu-HU" sz="2647" dirty="0">
                <a:solidFill>
                  <a:prstClr val="black"/>
                </a:solidFill>
                <a:latin typeface="Calibri"/>
                <a:cs typeface="Arial" charset="0"/>
              </a:rPr>
              <a:t>) – </a:t>
            </a:r>
          </a:p>
          <a:p>
            <a:pPr defTabSz="1008400"/>
            <a:r>
              <a:rPr lang="en-US" sz="2647" dirty="0" err="1">
                <a:solidFill>
                  <a:srgbClr val="FF0000"/>
                </a:solidFill>
                <a:latin typeface="Calibri"/>
                <a:cs typeface="Arial" charset="0"/>
              </a:rPr>
              <a:t>piros</a:t>
            </a:r>
            <a:r>
              <a:rPr lang="en-US" sz="2647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en-US" sz="2647" dirty="0" err="1">
                <a:solidFill>
                  <a:srgbClr val="FF0000"/>
                </a:solidFill>
                <a:latin typeface="Calibri"/>
                <a:cs typeface="Arial" charset="0"/>
              </a:rPr>
              <a:t>korongok</a:t>
            </a:r>
            <a:r>
              <a:rPr lang="en-US" sz="2647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hu-HU" sz="2647" dirty="0" err="1">
                <a:solidFill>
                  <a:prstClr val="black"/>
                </a:solidFill>
                <a:latin typeface="Calibri"/>
                <a:cs typeface="Arial" charset="0"/>
              </a:rPr>
              <a:t>sztérikus</a:t>
            </a:r>
            <a:r>
              <a:rPr lang="hu-HU" sz="2647" dirty="0">
                <a:solidFill>
                  <a:prstClr val="black"/>
                </a:solidFill>
                <a:latin typeface="Calibri"/>
                <a:cs typeface="Arial" charset="0"/>
              </a:rPr>
              <a:t> ütközés </a:t>
            </a:r>
            <a:r>
              <a:rPr lang="hu-HU" sz="2647" dirty="0" err="1">
                <a:solidFill>
                  <a:srgbClr val="92D050"/>
                </a:solidFill>
                <a:latin typeface="Calibri"/>
                <a:cs typeface="Arial" charset="0"/>
              </a:rPr>
              <a:t>GAP</a:t>
            </a:r>
            <a:r>
              <a:rPr lang="hu-HU" sz="2647" dirty="0" err="1">
                <a:solidFill>
                  <a:prstClr val="black"/>
                </a:solidFill>
                <a:latin typeface="Calibri"/>
                <a:cs typeface="Arial" charset="0"/>
              </a:rPr>
              <a:t>-pal</a:t>
            </a:r>
            <a:endParaRPr lang="hu-HU" sz="2647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r>
              <a:rPr lang="hu-HU" sz="2647" dirty="0">
                <a:solidFill>
                  <a:prstClr val="black"/>
                </a:solidFill>
                <a:latin typeface="Calibri"/>
                <a:cs typeface="Arial" charset="0"/>
              </a:rPr>
              <a:t>Bármi, ami </a:t>
            </a:r>
            <a:r>
              <a:rPr lang="hu-HU" sz="2647" dirty="0" err="1">
                <a:solidFill>
                  <a:prstClr val="black"/>
                </a:solidFill>
                <a:latin typeface="Calibri"/>
                <a:cs typeface="Arial" charset="0"/>
              </a:rPr>
              <a:t>glicinnel</a:t>
            </a:r>
            <a:r>
              <a:rPr lang="hu-HU" sz="2647" dirty="0">
                <a:solidFill>
                  <a:prstClr val="black"/>
                </a:solidFill>
                <a:latin typeface="Calibri"/>
                <a:cs typeface="Arial" charset="0"/>
              </a:rPr>
              <a:t> nagyobb, ugyanezt fogja eredményezni</a:t>
            </a:r>
            <a:r>
              <a:rPr lang="en-US" sz="2647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133866" y="3871891"/>
            <a:ext cx="12162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hu-HU" sz="1985" dirty="0" err="1">
                <a:solidFill>
                  <a:srgbClr val="92D050"/>
                </a:solidFill>
                <a:latin typeface="Calibri"/>
                <a:cs typeface="Arial" charset="0"/>
              </a:rPr>
              <a:t>Arg-finger</a:t>
            </a:r>
            <a:endParaRPr lang="hu-HU" sz="1985" dirty="0">
              <a:solidFill>
                <a:srgbClr val="92D050"/>
              </a:solidFill>
              <a:latin typeface="Calibri"/>
              <a:cs typeface="Arial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021708" y="3889782"/>
            <a:ext cx="12162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hu-HU" sz="1985" dirty="0" err="1">
                <a:solidFill>
                  <a:srgbClr val="92D050"/>
                </a:solidFill>
                <a:latin typeface="Calibri"/>
                <a:cs typeface="Arial" charset="0"/>
              </a:rPr>
              <a:t>Arg-finger</a:t>
            </a:r>
            <a:endParaRPr lang="hu-HU" sz="1985" dirty="0">
              <a:solidFill>
                <a:srgbClr val="92D050"/>
              </a:solidFill>
              <a:latin typeface="Calibri"/>
              <a:cs typeface="Arial" charset="0"/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2DD50061-41B5-4056-9D0D-B4ECC50F73F4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1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898" y="366845"/>
            <a:ext cx="9873625" cy="977990"/>
          </a:xfrm>
        </p:spPr>
        <p:txBody>
          <a:bodyPr>
            <a:normAutofit fontScale="90000"/>
          </a:bodyPr>
          <a:lstStyle/>
          <a:p>
            <a:r>
              <a:rPr lang="hu-HU" dirty="0"/>
              <a:t>KRAS működése és a G12 mutáció hatása</a:t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868"/>
          <a:stretch/>
        </p:blipFill>
        <p:spPr>
          <a:xfrm>
            <a:off x="343944" y="1224915"/>
            <a:ext cx="4087653" cy="5544392"/>
          </a:xfrm>
          <a:prstGeom prst="rect">
            <a:avLst/>
          </a:prstGeom>
        </p:spPr>
      </p:pic>
      <p:sp>
        <p:nvSpPr>
          <p:cNvPr id="5" name="Derékszögű háromszög 4"/>
          <p:cNvSpPr/>
          <p:nvPr/>
        </p:nvSpPr>
        <p:spPr>
          <a:xfrm rot="20247595">
            <a:off x="698740" y="3023658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20247595" flipH="1" flipV="1">
            <a:off x="3716274" y="4525361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3944" y="1224915"/>
            <a:ext cx="238226" cy="31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8898" y="6992359"/>
            <a:ext cx="9809224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hu-HU" sz="1985" u="sng" dirty="0" err="1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Nat</a:t>
            </a:r>
            <a:r>
              <a:rPr lang="hu-HU" sz="1985" u="sng" dirty="0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 </a:t>
            </a:r>
            <a:r>
              <a:rPr lang="hu-HU" sz="1985" u="sng" dirty="0" err="1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Rev</a:t>
            </a:r>
            <a:r>
              <a:rPr lang="hu-HU" sz="1985" u="sng" dirty="0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 </a:t>
            </a:r>
            <a:r>
              <a:rPr lang="hu-HU" sz="1985" u="sng" dirty="0" err="1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Drug</a:t>
            </a:r>
            <a:r>
              <a:rPr lang="hu-HU" sz="1985" u="sng" dirty="0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 </a:t>
            </a:r>
            <a:r>
              <a:rPr lang="hu-HU" sz="1985" u="sng" dirty="0" err="1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Discov</a:t>
            </a:r>
            <a:r>
              <a:rPr lang="hu-HU" sz="1985" u="sng" dirty="0">
                <a:solidFill>
                  <a:prstClr val="black"/>
                </a:solidFill>
                <a:latin typeface="Calibri"/>
                <a:cs typeface="Arial" charset="0"/>
                <a:hlinkClick r:id="rId3" tooltip="Nature reviews. Drug discovery."/>
              </a:rPr>
              <a:t>.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 2016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Nov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;15(11):771-785.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doi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: 10.1038/nrd.2016.139.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Epub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2016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Jul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29.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267292" y="1423403"/>
            <a:ext cx="4936813" cy="497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A GTP foszfátot koordináló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P-loopban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lévő G12-es pozíciójának mutációja </a:t>
            </a:r>
          </a:p>
          <a:p>
            <a:pPr defTabSz="1008400"/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KRas-GAP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kölcsönhatás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sztérikus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gátlás következtében nem tud létre jönni</a:t>
            </a:r>
          </a:p>
          <a:p>
            <a:pPr defTabSz="1008400"/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jelentősen csökken a GTP hidrolízis sebessége, mivel nincs ott a GAP reakciót elősegítő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Arg-fingere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. </a:t>
            </a:r>
          </a:p>
          <a:p>
            <a:pPr defTabSz="1008400"/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A kapcsoló bekapcsolt állapotban marad</a:t>
            </a:r>
          </a:p>
          <a:p>
            <a:pPr defTabSz="1008400"/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onkogén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transzformáció 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440888" y="2034431"/>
            <a:ext cx="1588179" cy="1204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8400"/>
            <a:r>
              <a:rPr lang="hu-HU" sz="1985" dirty="0">
                <a:solidFill>
                  <a:prstClr val="black"/>
                </a:solidFill>
                <a:latin typeface="Calibri"/>
              </a:rPr>
              <a:t>RAS-GTP </a:t>
            </a:r>
            <a:r>
              <a:rPr lang="hu-HU" sz="1985" dirty="0" err="1">
                <a:solidFill>
                  <a:prstClr val="black"/>
                </a:solidFill>
                <a:latin typeface="Calibri"/>
              </a:rPr>
              <a:t>interaction</a:t>
            </a:r>
            <a:r>
              <a:rPr lang="hu-HU" sz="1985" dirty="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985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hu-HU" sz="1985" dirty="0">
                <a:solidFill>
                  <a:prstClr val="black"/>
                </a:solidFill>
                <a:latin typeface="Calibri"/>
              </a:rPr>
              <a:t> RAF, PI3K </a:t>
            </a:r>
            <a:r>
              <a:rPr lang="hu-HU" sz="1985" dirty="0" err="1">
                <a:solidFill>
                  <a:prstClr val="black"/>
                </a:solidFill>
                <a:latin typeface="Calibri"/>
              </a:rPr>
              <a:t>ect</a:t>
            </a:r>
            <a:r>
              <a:rPr lang="hu-HU" sz="1985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3" name="Lefelé nyíl 2"/>
          <p:cNvSpPr/>
          <p:nvPr/>
        </p:nvSpPr>
        <p:spPr>
          <a:xfrm>
            <a:off x="7014285" y="2234458"/>
            <a:ext cx="555862" cy="36416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Lefelé nyíl 11"/>
          <p:cNvSpPr/>
          <p:nvPr/>
        </p:nvSpPr>
        <p:spPr>
          <a:xfrm>
            <a:off x="7014285" y="3547521"/>
            <a:ext cx="555862" cy="36416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7024898" y="5131375"/>
            <a:ext cx="555862" cy="36416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48350" y="5051966"/>
            <a:ext cx="1404039" cy="10087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1008400"/>
            <a:r>
              <a:rPr lang="hu-HU" sz="1985" b="1" dirty="0" err="1">
                <a:solidFill>
                  <a:prstClr val="black"/>
                </a:solidFill>
                <a:latin typeface="Calibri"/>
                <a:cs typeface="Arial" charset="0"/>
              </a:rPr>
              <a:t>Nucleotide</a:t>
            </a:r>
            <a:r>
              <a:rPr lang="hu-HU" sz="1985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</a:p>
          <a:p>
            <a:pPr defTabSz="1008400"/>
            <a:r>
              <a:rPr lang="hu-HU" sz="1985" b="1" dirty="0">
                <a:solidFill>
                  <a:prstClr val="black"/>
                </a:solidFill>
                <a:latin typeface="Calibri"/>
                <a:cs typeface="Arial" charset="0"/>
              </a:rPr>
              <a:t>Exchange</a:t>
            </a:r>
          </a:p>
          <a:p>
            <a:pPr defTabSz="1008400"/>
            <a:r>
              <a:rPr lang="hu-HU" sz="1985" b="1" dirty="0">
                <a:solidFill>
                  <a:prstClr val="black"/>
                </a:solidFill>
                <a:latin typeface="Calibri"/>
                <a:cs typeface="Arial" charset="0"/>
              </a:rPr>
              <a:t>GDP </a:t>
            </a:r>
            <a:r>
              <a:rPr lang="hu-HU" sz="1985" b="1" dirty="0" err="1">
                <a:solidFill>
                  <a:prstClr val="black"/>
                </a:solidFill>
                <a:latin typeface="Calibri"/>
                <a:cs typeface="Arial" charset="0"/>
              </a:rPr>
              <a:t>to</a:t>
            </a:r>
            <a:r>
              <a:rPr lang="hu-HU" sz="1985" b="1" dirty="0">
                <a:solidFill>
                  <a:prstClr val="black"/>
                </a:solidFill>
                <a:latin typeface="Calibri"/>
                <a:cs typeface="Arial" charset="0"/>
              </a:rPr>
              <a:t> GTP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979560" y="1338905"/>
            <a:ext cx="1740605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hu-HU" sz="1985" b="1" dirty="0" err="1">
                <a:solidFill>
                  <a:prstClr val="black"/>
                </a:solidFill>
                <a:latin typeface="Calibri"/>
                <a:cs typeface="Arial" charset="0"/>
              </a:rPr>
              <a:t>GTP-hydrolysis</a:t>
            </a:r>
            <a:endParaRPr lang="hu-HU" sz="1985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2DD50061-41B5-4056-9D0D-B4ECC50F73F4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979561" y="3239214"/>
            <a:ext cx="1983326" cy="12414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endParaRPr lang="en-US" sz="1985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54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0396" y="84360"/>
            <a:ext cx="9075420" cy="1260475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KRAS-inhibitor</a:t>
            </a:r>
            <a:r>
              <a:rPr lang="hu-HU" dirty="0"/>
              <a:t> tervezési stratégiák</a:t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868"/>
          <a:stretch/>
        </p:blipFill>
        <p:spPr>
          <a:xfrm>
            <a:off x="343944" y="1224915"/>
            <a:ext cx="4087653" cy="5544392"/>
          </a:xfrm>
          <a:prstGeom prst="rect">
            <a:avLst/>
          </a:prstGeom>
        </p:spPr>
      </p:pic>
      <p:sp>
        <p:nvSpPr>
          <p:cNvPr id="5" name="Derékszögű háromszög 4"/>
          <p:cNvSpPr/>
          <p:nvPr/>
        </p:nvSpPr>
        <p:spPr>
          <a:xfrm rot="20247595">
            <a:off x="698740" y="3023658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20247595" flipH="1" flipV="1">
            <a:off x="3716274" y="4525361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3944" y="1224915"/>
            <a:ext cx="238226" cy="31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hu-HU" sz="1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108474" y="795955"/>
            <a:ext cx="5234049" cy="559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1) Az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allosztérikus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inhibitorok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, </a:t>
            </a:r>
            <a:r>
              <a:rPr lang="en-US" sz="1985" dirty="0" err="1">
                <a:solidFill>
                  <a:prstClr val="black"/>
                </a:solidFill>
                <a:latin typeface="Calibri"/>
                <a:cs typeface="Arial" charset="0"/>
              </a:rPr>
              <a:t>melyek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 g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á</a:t>
            </a:r>
            <a:r>
              <a:rPr lang="en-US" sz="1985" dirty="0" err="1">
                <a:solidFill>
                  <a:prstClr val="black"/>
                </a:solidFill>
                <a:latin typeface="Calibri"/>
                <a:cs typeface="Arial" charset="0"/>
              </a:rPr>
              <a:t>tolj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á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k </a:t>
            </a:r>
            <a:r>
              <a:rPr lang="en-US" sz="1985" dirty="0" err="1">
                <a:solidFill>
                  <a:prstClr val="black"/>
                </a:solidFill>
                <a:latin typeface="Calibri"/>
                <a:cs typeface="Arial" charset="0"/>
              </a:rPr>
              <a:t>az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1985" dirty="0" err="1">
                <a:solidFill>
                  <a:prstClr val="black"/>
                </a:solidFill>
                <a:latin typeface="Calibri"/>
                <a:cs typeface="Arial" charset="0"/>
              </a:rPr>
              <a:t>effe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k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tor k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ötő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d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é</a:t>
            </a:r>
            <a:r>
              <a:rPr lang="en-US" sz="1985" dirty="0" err="1">
                <a:solidFill>
                  <a:prstClr val="black"/>
                </a:solidFill>
                <a:latin typeface="Calibri"/>
                <a:cs typeface="Arial" charset="0"/>
              </a:rPr>
              <a:t>st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</a:p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a rendszer sajátosságai miatt nem kecsegtet sikerrel.</a:t>
            </a:r>
          </a:p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(flexibilis kötőhely, és a nagy felületen bekötődő fehérje partnerrel nehezen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konkurrál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egy kis molekula, ráadásul mivel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allosztérikus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nehezen lehet mutáns-specifikus)</a:t>
            </a:r>
            <a:b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</a:br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2) a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GTP-t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nem lehet kiszorítani mert nagyon kicsi a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Kd-ja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, </a:t>
            </a:r>
          </a:p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A GDP kötött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Ras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lesz tehát a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target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, ezért olyan mutánst kell vizsgálni aminek van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GTPáz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aktivitása (G12C közel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wt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 aktivitás, G12D csökkent aktivitás, G12V praktikusan inaktív?)</a:t>
            </a:r>
            <a:b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</a:br>
            <a:endParaRPr lang="hu-HU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3) G12C-re kovalens inhibitor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ARS853</a:t>
            </a:r>
            <a:endParaRPr lang="en-US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008400"/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GDP kötött </a:t>
            </a:r>
            <a:r>
              <a:rPr lang="hu-HU" sz="1985" dirty="0" err="1">
                <a:solidFill>
                  <a:prstClr val="black"/>
                </a:solidFill>
                <a:latin typeface="Calibri"/>
                <a:cs typeface="Arial" charset="0"/>
              </a:rPr>
              <a:t>Ras</a:t>
            </a:r>
            <a:r>
              <a:rPr lang="en-US" sz="1985" dirty="0">
                <a:solidFill>
                  <a:prstClr val="black"/>
                </a:solidFill>
                <a:latin typeface="Calibri"/>
                <a:cs typeface="Arial" charset="0"/>
              </a:rPr>
              <a:t>-t </a:t>
            </a:r>
            <a:r>
              <a:rPr lang="en-US" sz="1985" dirty="0" err="1">
                <a:solidFill>
                  <a:prstClr val="black"/>
                </a:solidFill>
                <a:latin typeface="Calibri"/>
                <a:cs typeface="Arial" charset="0"/>
              </a:rPr>
              <a:t>stabiliz</a:t>
            </a:r>
            <a:r>
              <a:rPr lang="hu-HU" sz="1985" dirty="0">
                <a:solidFill>
                  <a:prstClr val="black"/>
                </a:solidFill>
                <a:latin typeface="Calibri"/>
                <a:cs typeface="Arial" charset="0"/>
              </a:rPr>
              <a:t>á</a:t>
            </a:r>
            <a:r>
              <a:rPr lang="en-US" sz="1985" dirty="0" err="1">
                <a:solidFill>
                  <a:prstClr val="black"/>
                </a:solidFill>
                <a:latin typeface="Calibri"/>
                <a:cs typeface="Arial" charset="0"/>
              </a:rPr>
              <a:t>lja</a:t>
            </a:r>
            <a:endParaRPr lang="en-US" sz="1985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40888" y="2034431"/>
            <a:ext cx="1588179" cy="1204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8400"/>
            <a:r>
              <a:rPr lang="hu-HU" sz="1985" dirty="0">
                <a:solidFill>
                  <a:prstClr val="black"/>
                </a:solidFill>
                <a:latin typeface="Calibri"/>
              </a:rPr>
              <a:t>RAS-GTP </a:t>
            </a:r>
            <a:r>
              <a:rPr lang="hu-HU" sz="1985" dirty="0" err="1">
                <a:solidFill>
                  <a:prstClr val="black"/>
                </a:solidFill>
                <a:latin typeface="Calibri"/>
              </a:rPr>
              <a:t>interaction</a:t>
            </a:r>
            <a:r>
              <a:rPr lang="hu-HU" sz="1985" dirty="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985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hu-HU" sz="1985" dirty="0">
                <a:solidFill>
                  <a:prstClr val="black"/>
                </a:solidFill>
                <a:latin typeface="Calibri"/>
              </a:rPr>
              <a:t> RAF, PI3K </a:t>
            </a:r>
            <a:r>
              <a:rPr lang="hu-HU" sz="1985" dirty="0" err="1">
                <a:solidFill>
                  <a:prstClr val="black"/>
                </a:solidFill>
                <a:latin typeface="Calibri"/>
              </a:rPr>
              <a:t>ect</a:t>
            </a:r>
            <a:r>
              <a:rPr lang="hu-HU" sz="1985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2DD50061-41B5-4056-9D0D-B4ECC50F73F4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hu-HU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185443" y="6499279"/>
            <a:ext cx="3800849" cy="90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/>
            <a:r>
              <a:rPr lang="en-US" sz="2647" dirty="0">
                <a:solidFill>
                  <a:srgbClr val="C00000"/>
                </a:solidFill>
                <a:latin typeface="Calibri"/>
                <a:cs typeface="Arial" charset="0"/>
              </a:rPr>
              <a:t>IC</a:t>
            </a:r>
            <a:r>
              <a:rPr lang="en-US" sz="2647" baseline="-25000" dirty="0">
                <a:solidFill>
                  <a:srgbClr val="C00000"/>
                </a:solidFill>
                <a:latin typeface="Calibri"/>
                <a:cs typeface="Arial" charset="0"/>
              </a:rPr>
              <a:t>50</a:t>
            </a:r>
            <a:r>
              <a:rPr lang="en-US" sz="2647" dirty="0">
                <a:solidFill>
                  <a:srgbClr val="C00000"/>
                </a:solidFill>
                <a:latin typeface="Calibri"/>
                <a:cs typeface="Arial" charset="0"/>
              </a:rPr>
              <a:t> </a:t>
            </a:r>
            <a:r>
              <a:rPr lang="hu-HU" sz="2647" dirty="0">
                <a:solidFill>
                  <a:srgbClr val="C00000"/>
                </a:solidFill>
                <a:latin typeface="Calibri"/>
                <a:cs typeface="Arial" charset="0"/>
              </a:rPr>
              <a:t>ARS853 </a:t>
            </a:r>
            <a:r>
              <a:rPr lang="hu-HU" sz="2647" dirty="0" err="1">
                <a:solidFill>
                  <a:srgbClr val="C00000"/>
                </a:solidFill>
                <a:latin typeface="Calibri"/>
                <a:cs typeface="Arial" charset="0"/>
              </a:rPr>
              <a:t>kb</a:t>
            </a:r>
            <a:r>
              <a:rPr lang="hu-HU" sz="2647" dirty="0">
                <a:solidFill>
                  <a:srgbClr val="C00000"/>
                </a:solidFill>
                <a:latin typeface="Calibri"/>
                <a:cs typeface="Arial" charset="0"/>
              </a:rPr>
              <a:t> </a:t>
            </a:r>
            <a:r>
              <a:rPr lang="en-US" sz="2647" dirty="0">
                <a:solidFill>
                  <a:srgbClr val="C00000"/>
                </a:solidFill>
                <a:latin typeface="Calibri"/>
                <a:cs typeface="Arial" charset="0"/>
              </a:rPr>
              <a:t>1 </a:t>
            </a:r>
            <a:r>
              <a:rPr lang="en-US" sz="2647" dirty="0" err="1">
                <a:solidFill>
                  <a:srgbClr val="C00000"/>
                </a:solidFill>
                <a:latin typeface="Calibri"/>
                <a:cs typeface="Arial" charset="0"/>
              </a:rPr>
              <a:t>μM</a:t>
            </a:r>
            <a:r>
              <a:rPr lang="en-US" sz="2647" dirty="0">
                <a:solidFill>
                  <a:srgbClr val="C00000"/>
                </a:solidFill>
                <a:latin typeface="Calibri"/>
                <a:cs typeface="Arial" charset="0"/>
              </a:rPr>
              <a:t> </a:t>
            </a:r>
          </a:p>
          <a:p>
            <a:pPr defTabSz="1008400"/>
            <a:r>
              <a:rPr lang="hu-HU" sz="2647" dirty="0">
                <a:solidFill>
                  <a:srgbClr val="C00000"/>
                </a:solidFill>
                <a:latin typeface="Calibri"/>
                <a:cs typeface="Arial" charset="0"/>
              </a:rPr>
              <a:t>Lenne itt még mit javítani!</a:t>
            </a:r>
          </a:p>
        </p:txBody>
      </p:sp>
    </p:spTree>
    <p:extLst>
      <p:ext uri="{BB962C8B-B14F-4D97-AF65-F5344CB8AC3E}">
        <p14:creationId xmlns:p14="http://schemas.microsoft.com/office/powerpoint/2010/main" val="64993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876" y="1227877"/>
            <a:ext cx="5933424" cy="493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98335" y="1227877"/>
            <a:ext cx="4895065" cy="6028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Motor</a:t>
            </a:r>
            <a:r>
              <a:rPr spc="-35" dirty="0"/>
              <a:t> </a:t>
            </a:r>
            <a:r>
              <a:rPr dirty="0"/>
              <a:t>és</a:t>
            </a:r>
            <a:r>
              <a:rPr spc="5" dirty="0"/>
              <a:t> </a:t>
            </a:r>
            <a:r>
              <a:rPr spc="10" dirty="0"/>
              <a:t>G</a:t>
            </a:r>
            <a:r>
              <a:rPr dirty="0">
                <a:latin typeface="Arial"/>
                <a:cs typeface="Arial"/>
              </a:rPr>
              <a:t>-</a:t>
            </a:r>
            <a:r>
              <a:rPr dirty="0"/>
              <a:t>fehérje</a:t>
            </a:r>
            <a:r>
              <a:rPr spc="-20" dirty="0"/>
              <a:t> </a:t>
            </a:r>
            <a:r>
              <a:rPr dirty="0"/>
              <a:t>aktivátorok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22300" y="6350853"/>
            <a:ext cx="35623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GAP és NEP (</a:t>
            </a:r>
            <a:r>
              <a:rPr lang="hu-HU" dirty="0" err="1"/>
              <a:t>aka</a:t>
            </a:r>
            <a:r>
              <a:rPr lang="hu-HU" dirty="0"/>
              <a:t> GEF, GNRP) hatása:</a:t>
            </a:r>
          </a:p>
          <a:p>
            <a:r>
              <a:rPr lang="hu-HU" dirty="0"/>
              <a:t>NAGYSÁGRENDEK!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195626" y="7025759"/>
            <a:ext cx="5137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45720">
              <a:lnSpc>
                <a:spcPct val="100000"/>
              </a:lnSpc>
              <a:spcBef>
                <a:spcPts val="885"/>
              </a:spcBef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lang="en-US" spc="5" dirty="0" err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spc="10" dirty="0" err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pc="-10" dirty="0" err="1">
                <a:solidFill>
                  <a:srgbClr val="0000FF"/>
                </a:solidFill>
                <a:latin typeface="Arial"/>
                <a:cs typeface="Arial"/>
              </a:rPr>
              <a:t>á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z.</a:t>
            </a:r>
            <a:r>
              <a:rPr lang="en-US" spc="5" dirty="0" err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TP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]</a:t>
            </a:r>
            <a:r>
              <a:rPr lang="en-US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/ [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spc="15" dirty="0" err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pc="-10" dirty="0" err="1">
                <a:solidFill>
                  <a:srgbClr val="0000FF"/>
                </a:solidFill>
                <a:latin typeface="Arial"/>
                <a:cs typeface="Arial"/>
              </a:rPr>
              <a:t>á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z.</a:t>
            </a:r>
            <a:r>
              <a:rPr lang="en-US" spc="5" dirty="0" err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DP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]</a:t>
            </a:r>
            <a:r>
              <a:rPr lang="en-US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lang="en-US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baseline="-20833" dirty="0" err="1">
                <a:solidFill>
                  <a:srgbClr val="0000FF"/>
                </a:solidFill>
                <a:latin typeface="Arial"/>
                <a:cs typeface="Arial"/>
              </a:rPr>
              <a:t>dis</a:t>
            </a:r>
            <a:r>
              <a:rPr lang="en-US" spc="-7" baseline="-20833" dirty="0" err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pc="-7" baseline="-20833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en-US" baseline="-20833" dirty="0">
                <a:solidFill>
                  <a:srgbClr val="0000FF"/>
                </a:solidFill>
                <a:latin typeface="Arial"/>
                <a:cs typeface="Arial"/>
              </a:rPr>
              <a:t>GDP</a:t>
            </a:r>
            <a:r>
              <a:rPr lang="en-US" spc="187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baseline="-20833" dirty="0" err="1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lang="en-US" spc="7" baseline="-20833" dirty="0" err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pc="-7" baseline="-20833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en-US" baseline="-20833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spc="15" baseline="-20833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baseline="-20833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baseline="-2083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G-</a:t>
            </a:r>
            <a:r>
              <a:rPr dirty="0"/>
              <a:t>fehérje</a:t>
            </a:r>
            <a:r>
              <a:rPr spc="-30" dirty="0"/>
              <a:t> </a:t>
            </a:r>
            <a:r>
              <a:rPr dirty="0"/>
              <a:t>ciklus </a:t>
            </a:r>
            <a:r>
              <a:rPr spc="-10" dirty="0"/>
              <a:t>s</a:t>
            </a:r>
            <a:r>
              <a:rPr dirty="0"/>
              <a:t>zab</a:t>
            </a:r>
            <a:r>
              <a:rPr spc="-10" dirty="0"/>
              <a:t>á</a:t>
            </a:r>
            <a:r>
              <a:rPr dirty="0"/>
              <a:t>l</a:t>
            </a:r>
            <a:r>
              <a:rPr spc="-25" dirty="0"/>
              <a:t>y</a:t>
            </a:r>
            <a:r>
              <a:rPr dirty="0"/>
              <a:t>ozá</a:t>
            </a:r>
            <a:r>
              <a:rPr spc="-10" dirty="0"/>
              <a:t>s</a:t>
            </a:r>
            <a:r>
              <a:rPr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2084832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572511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3060192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39" y="3304032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3547871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839" y="3791711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5839" y="403555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5839" y="4279391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7294" y="2048729"/>
            <a:ext cx="821080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769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ális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i="1" spc="-10" dirty="0">
                <a:latin typeface="Arial"/>
                <a:cs typeface="Arial"/>
              </a:rPr>
              <a:t>intrin</a:t>
            </a:r>
            <a:r>
              <a:rPr sz="1600" i="1" spc="-5" dirty="0">
                <a:latin typeface="Arial"/>
                <a:cs typeface="Arial"/>
              </a:rPr>
              <a:t>sic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„akt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válatlan”)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sebe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ségi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állandók 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hidrolí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P- </a:t>
            </a:r>
            <a:r>
              <a:rPr sz="1600" spc="-10" dirty="0">
                <a:latin typeface="Arial"/>
                <a:cs typeface="Arial"/>
              </a:rPr>
              <a:t>felszabadu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ás)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nag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alacson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ak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(&lt;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0.001/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12700" marR="123825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TP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ill</a:t>
            </a:r>
            <a:r>
              <a:rPr sz="1600" spc="-25" dirty="0">
                <a:latin typeface="Arial"/>
                <a:cs typeface="Arial"/>
              </a:rPr>
              <a:t> 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finitás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</a:t>
            </a:r>
            <a:r>
              <a:rPr sz="1600" spc="-5" dirty="0">
                <a:latin typeface="Arial"/>
                <a:cs typeface="Arial"/>
              </a:rPr>
              <a:t>0</a:t>
            </a:r>
            <a:r>
              <a:rPr sz="1575" spc="7" baseline="26455" dirty="0">
                <a:latin typeface="Arial"/>
                <a:cs typeface="Arial"/>
              </a:rPr>
              <a:t>7</a:t>
            </a:r>
            <a:r>
              <a:rPr sz="1575" baseline="26455" dirty="0">
                <a:latin typeface="Arial"/>
                <a:cs typeface="Arial"/>
              </a:rPr>
              <a:t> </a:t>
            </a:r>
            <a:r>
              <a:rPr sz="1575" spc="-202" baseline="264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–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10</a:t>
            </a:r>
            <a:r>
              <a:rPr sz="1575" spc="-127" baseline="26455" dirty="0">
                <a:latin typeface="Arial"/>
                <a:cs typeface="Arial"/>
              </a:rPr>
              <a:t>1</a:t>
            </a:r>
            <a:r>
              <a:rPr sz="1575" spc="7" baseline="26455" dirty="0">
                <a:latin typeface="Arial"/>
                <a:cs typeface="Arial"/>
              </a:rPr>
              <a:t>1</a:t>
            </a:r>
            <a:r>
              <a:rPr sz="1575" baseline="26455" dirty="0">
                <a:latin typeface="Arial"/>
                <a:cs typeface="Arial"/>
              </a:rPr>
              <a:t> </a:t>
            </a:r>
            <a:r>
              <a:rPr sz="1575" spc="-202" baseline="264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/M)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sokkal maga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abb,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sejtbe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nu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leot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kon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entrác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ó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(&gt;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-5" dirty="0">
                <a:latin typeface="Arial"/>
                <a:cs typeface="Arial"/>
              </a:rPr>
              <a:t>0</a:t>
            </a:r>
            <a:r>
              <a:rPr sz="1575" baseline="26455" dirty="0">
                <a:latin typeface="Arial"/>
                <a:cs typeface="Arial"/>
              </a:rPr>
              <a:t>-4</a:t>
            </a:r>
            <a:r>
              <a:rPr sz="1575" spc="-15" baseline="264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M)</a:t>
            </a:r>
            <a:endParaRPr sz="1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rends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nu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leot</a:t>
            </a:r>
            <a:r>
              <a:rPr sz="1600" spc="-5" dirty="0">
                <a:latin typeface="Arial"/>
                <a:cs typeface="Arial"/>
              </a:rPr>
              <a:t>id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kon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entrác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ó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változására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nem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érzé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eny</a:t>
            </a:r>
            <a:endParaRPr sz="1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működés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kö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ponti eleme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szabál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ozott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(időzített)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nuk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eoti</a:t>
            </a:r>
            <a:r>
              <a:rPr sz="1600" spc="5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kicse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élődés</a:t>
            </a:r>
            <a:endParaRPr sz="1600" dirty="0">
              <a:latin typeface="Arial"/>
              <a:cs typeface="Arial"/>
            </a:endParaRPr>
          </a:p>
          <a:p>
            <a:pPr marL="469900" marR="879475" indent="-457834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ciklus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„eg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enirán</a:t>
            </a:r>
            <a:r>
              <a:rPr sz="1600" spc="-2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ítá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ának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TP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kicserélődés)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han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zmu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ai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TP-</a:t>
            </a:r>
            <a:r>
              <a:rPr sz="1600" spc="-10" dirty="0">
                <a:latin typeface="Arial"/>
                <a:cs typeface="Arial"/>
              </a:rPr>
              <a:t>felesleg</a:t>
            </a:r>
            <a:endParaRPr sz="1600" dirty="0">
              <a:latin typeface="Arial"/>
              <a:cs typeface="Arial"/>
            </a:endParaRPr>
          </a:p>
          <a:p>
            <a:pPr marL="469900" marR="293941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Nag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obb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finitás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TP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he</a:t>
            </a:r>
            <a:r>
              <a:rPr sz="1600" spc="-5" dirty="0">
                <a:latin typeface="Arial"/>
                <a:cs typeface="Arial"/>
              </a:rPr>
              <a:t>z,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GDP-</a:t>
            </a:r>
            <a:r>
              <a:rPr sz="1600" spc="-10" dirty="0" err="1">
                <a:latin typeface="Arial"/>
                <a:cs typeface="Arial"/>
              </a:rPr>
              <a:t>hez</a:t>
            </a:r>
            <a:endParaRPr lang="en-US" sz="1600" spc="-10" dirty="0">
              <a:latin typeface="Arial"/>
              <a:cs typeface="Arial"/>
            </a:endParaRPr>
          </a:p>
          <a:p>
            <a:pPr marL="469900" marR="293941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95" dirty="0" err="1">
                <a:latin typeface="Arial"/>
                <a:cs typeface="Arial"/>
              </a:rPr>
              <a:t>T</a:t>
            </a:r>
            <a:r>
              <a:rPr sz="1600" spc="-10" dirty="0" err="1">
                <a:latin typeface="Arial"/>
                <a:cs typeface="Arial"/>
              </a:rPr>
              <a:t>ová</a:t>
            </a:r>
            <a:r>
              <a:rPr lang="en-US" sz="1600" spc="-10" dirty="0" err="1">
                <a:latin typeface="Arial"/>
                <a:cs typeface="Arial"/>
              </a:rPr>
              <a:t>bbi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sz="1600" spc="-10" dirty="0" err="1">
                <a:latin typeface="Arial"/>
                <a:cs typeface="Arial"/>
              </a:rPr>
              <a:t>kötőpartnerek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kap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solódá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M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kell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megjeg</a:t>
            </a:r>
            <a:r>
              <a:rPr spc="-30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ezni?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" y="1713102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2139823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39" y="2353182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439" y="2566542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9" y="2779902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9" y="2993263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" y="3206623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" y="3633342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" y="3846703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" y="4273422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240" y="4700142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240" y="4913503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240" y="5340222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240" y="555355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240" y="576691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4895" y="1679869"/>
            <a:ext cx="81153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03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Szá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jelát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ő,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időzítő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otor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enzim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1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-hurok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NT</a:t>
            </a:r>
            <a:r>
              <a:rPr sz="1400" dirty="0">
                <a:latin typeface="Arial"/>
                <a:cs typeface="Arial"/>
              </a:rPr>
              <a:t>Pázok)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közös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nukleoti</a:t>
            </a:r>
            <a:r>
              <a:rPr sz="1400" spc="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-k</a:t>
            </a:r>
            <a:r>
              <a:rPr sz="1400" spc="-15" dirty="0">
                <a:latin typeface="Arial"/>
                <a:cs typeface="Arial"/>
              </a:rPr>
              <a:t>ö</a:t>
            </a:r>
            <a:r>
              <a:rPr sz="1400" dirty="0">
                <a:latin typeface="Arial"/>
                <a:cs typeface="Arial"/>
              </a:rPr>
              <a:t>tő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-hidrolizáló (</a:t>
            </a:r>
            <a:r>
              <a:rPr sz="1400" spc="-10" dirty="0">
                <a:latin typeface="Arial"/>
                <a:cs typeface="Arial"/>
              </a:rPr>
              <a:t>NT</a:t>
            </a:r>
            <a:r>
              <a:rPr sz="1400" dirty="0">
                <a:latin typeface="Arial"/>
                <a:cs typeface="Arial"/>
              </a:rPr>
              <a:t>Páz)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enzim-őst</a:t>
            </a:r>
            <a:r>
              <a:rPr sz="1400" spc="-15" dirty="0">
                <a:latin typeface="Arial"/>
                <a:cs typeface="Arial"/>
              </a:rPr>
              <a:t>ő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szár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azt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ó</a:t>
            </a:r>
          </a:p>
          <a:p>
            <a:pPr marL="469900" marR="705167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iozin Kinezin</a:t>
            </a:r>
          </a:p>
          <a:p>
            <a:pPr marL="4699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-fehérj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k</a:t>
            </a:r>
          </a:p>
          <a:p>
            <a:pPr marL="4699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Ad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nil</a:t>
            </a:r>
            <a:r>
              <a:rPr sz="1400" spc="-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ki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áz</a:t>
            </a:r>
          </a:p>
          <a:p>
            <a:pPr marL="4699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DN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ódos</a:t>
            </a:r>
            <a:r>
              <a:rPr sz="1400" spc="5" dirty="0">
                <a:latin typeface="Arial"/>
                <a:cs typeface="Arial"/>
              </a:rPr>
              <a:t>í</a:t>
            </a:r>
            <a:r>
              <a:rPr sz="1400" dirty="0">
                <a:latin typeface="Arial"/>
                <a:cs typeface="Arial"/>
              </a:rPr>
              <a:t>tó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enzi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ecA)</a:t>
            </a: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nukleotidkö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ő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zsebet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felépí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ő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konzer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ált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otí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szerkez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topológiája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(térbeli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elrendeződés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) hasonló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ezekben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enzi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ekben</a:t>
            </a:r>
          </a:p>
          <a:p>
            <a:pPr marL="12700" marR="6311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ergens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olúció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én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ezek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enzi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áltozatos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biológiai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funkciók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ellátására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szakosod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ak 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funkciók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indeg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ikének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alapja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(legg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akrabban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20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agy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P)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–</a:t>
            </a:r>
            <a:r>
              <a:rPr sz="1400" dirty="0">
                <a:latin typeface="Arial"/>
                <a:cs typeface="Arial"/>
              </a:rPr>
              <a:t>hidrolízis,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ely en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rg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ti</a:t>
            </a:r>
            <a:r>
              <a:rPr sz="1400" spc="-10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ail</a:t>
            </a:r>
            <a:r>
              <a:rPr sz="1400" spc="-2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ked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ező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(fol</a:t>
            </a:r>
            <a:r>
              <a:rPr sz="1400" spc="-25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atok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hajtóer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jéül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szolg</a:t>
            </a:r>
            <a:r>
              <a:rPr sz="1400" spc="-10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lni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kép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kció</a:t>
            </a:r>
          </a:p>
          <a:p>
            <a:pPr marL="12700" marR="6927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NT</a:t>
            </a:r>
            <a:r>
              <a:rPr sz="1400" dirty="0">
                <a:latin typeface="Arial"/>
                <a:cs typeface="Arial"/>
              </a:rPr>
              <a:t>P-hidrolízis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inden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esetben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„be</a:t>
            </a:r>
            <a:r>
              <a:rPr sz="1400" spc="-20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fog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a”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ala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en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ódon,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azaz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ala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en kapcsolt reakciób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jön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létre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infor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áci</a:t>
            </a:r>
            <a:r>
              <a:rPr sz="1400" spc="10" dirty="0">
                <a:latin typeface="Arial"/>
                <a:cs typeface="Arial"/>
              </a:rPr>
              <a:t>ó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ább</a:t>
            </a:r>
            <a:r>
              <a:rPr sz="1400" spc="-10" dirty="0">
                <a:latin typeface="Arial"/>
                <a:cs typeface="Arial"/>
              </a:rPr>
              <a:t>í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(jeladás,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irán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ított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ozdulás)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kapcsolt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ág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allosztérik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echaniz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us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én,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partnerfe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jé</a:t>
            </a:r>
            <a:r>
              <a:rPr sz="1400" spc="-10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kölcsönhat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jön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létre</a:t>
            </a:r>
          </a:p>
          <a:p>
            <a:pPr marL="12700" marR="4464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NT</a:t>
            </a:r>
            <a:r>
              <a:rPr sz="1400" dirty="0">
                <a:latin typeface="Arial"/>
                <a:cs typeface="Arial"/>
              </a:rPr>
              <a:t>Pázok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ön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agukban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lassú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enzi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ek,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biológiai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hatásuk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partnerfe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érj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(GA</a:t>
            </a:r>
            <a:r>
              <a:rPr sz="1400" spc="-18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</a:t>
            </a:r>
            <a:r>
              <a:rPr lang="hu-HU" sz="1400" spc="-10" dirty="0">
                <a:latin typeface="Arial"/>
                <a:cs typeface="Arial"/>
              </a:rPr>
              <a:t>F=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NR</a:t>
            </a:r>
            <a:r>
              <a:rPr sz="1400" spc="-185" dirty="0">
                <a:latin typeface="Arial"/>
                <a:cs typeface="Arial"/>
              </a:rPr>
              <a:t>P</a:t>
            </a:r>
            <a:r>
              <a:rPr lang="hu-HU" sz="1400" spc="-185" dirty="0">
                <a:latin typeface="Arial"/>
                <a:cs typeface="Arial"/>
              </a:rPr>
              <a:t>=NEP</a:t>
            </a:r>
            <a:r>
              <a:rPr sz="1400" dirty="0">
                <a:latin typeface="Arial"/>
                <a:cs typeface="Arial"/>
              </a:rPr>
              <a:t>, eg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éb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fekto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általi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áció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által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jön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létre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partner-a</a:t>
            </a:r>
            <a:r>
              <a:rPr sz="1400" spc="-10" dirty="0">
                <a:latin typeface="Arial"/>
                <a:cs typeface="Arial"/>
              </a:rPr>
              <a:t>kt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áció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nélkül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NT</a:t>
            </a:r>
            <a:r>
              <a:rPr sz="1400" dirty="0">
                <a:latin typeface="Arial"/>
                <a:cs typeface="Arial"/>
              </a:rPr>
              <a:t>Páz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űködés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energiapaza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ló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ciklusokhoz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ezet(ne)</a:t>
            </a:r>
          </a:p>
          <a:p>
            <a:pPr marL="12700" marR="73342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biológiai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funkcióhoz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elengedh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te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különböző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reakcióut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közötti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szabál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ozott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álasztás E</a:t>
            </a:r>
            <a:r>
              <a:rPr sz="1400" spc="-20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álasztás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odina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ikai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és/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agy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kinetikai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kapcsolts</a:t>
            </a:r>
            <a:r>
              <a:rPr sz="1400" spc="-1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gi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echaniz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usok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én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jöhet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létre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spc="-90" dirty="0"/>
              <a:t> </a:t>
            </a:r>
            <a:r>
              <a:rPr dirty="0"/>
              <a:t>G</a:t>
            </a:r>
            <a:r>
              <a:rPr spc="-10" dirty="0"/>
              <a:t>N</a:t>
            </a:r>
            <a:r>
              <a:rPr dirty="0"/>
              <a:t>RP</a:t>
            </a:r>
            <a:r>
              <a:rPr spc="-60" dirty="0"/>
              <a:t> </a:t>
            </a:r>
            <a:r>
              <a:rPr dirty="0"/>
              <a:t>hármas</a:t>
            </a:r>
            <a:r>
              <a:rPr spc="10" dirty="0"/>
              <a:t> </a:t>
            </a:r>
            <a:r>
              <a:rPr spc="5" dirty="0"/>
              <a:t>(</a:t>
            </a:r>
            <a:r>
              <a:rPr i="1" dirty="0">
                <a:latin typeface="Arial"/>
                <a:cs typeface="Arial"/>
              </a:rPr>
              <a:t>terne</a:t>
            </a:r>
            <a:r>
              <a:rPr i="1" spc="5" dirty="0">
                <a:latin typeface="Arial"/>
                <a:cs typeface="Arial"/>
              </a:rPr>
              <a:t>r</a:t>
            </a:r>
            <a:r>
              <a:rPr dirty="0"/>
              <a:t>) k</a:t>
            </a:r>
            <a:r>
              <a:rPr spc="-10" dirty="0"/>
              <a:t>o</a:t>
            </a:r>
            <a:r>
              <a:rPr dirty="0"/>
              <a:t>mplexben</a:t>
            </a:r>
            <a:r>
              <a:rPr spc="-10" dirty="0"/>
              <a:t> </a:t>
            </a:r>
            <a:r>
              <a:rPr spc="5" dirty="0"/>
              <a:t>f</a:t>
            </a:r>
            <a:r>
              <a:rPr dirty="0"/>
              <a:t>ejti</a:t>
            </a:r>
            <a:r>
              <a:rPr spc="-10" dirty="0"/>
              <a:t> </a:t>
            </a:r>
            <a:r>
              <a:rPr dirty="0"/>
              <a:t>ki</a:t>
            </a:r>
            <a:r>
              <a:rPr spc="-20" dirty="0"/>
              <a:t> </a:t>
            </a:r>
            <a:r>
              <a:rPr dirty="0"/>
              <a:t>hatását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1143063"/>
            <a:ext cx="3048000" cy="954405"/>
          </a:xfrm>
          <a:custGeom>
            <a:avLst/>
            <a:gdLst/>
            <a:ahLst/>
            <a:cxnLst/>
            <a:rect l="l" t="t" r="r" b="b"/>
            <a:pathLst>
              <a:path w="3048000" h="954405">
                <a:moveTo>
                  <a:pt x="0" y="954087"/>
                </a:moveTo>
                <a:lnTo>
                  <a:pt x="3048000" y="954087"/>
                </a:lnTo>
                <a:lnTo>
                  <a:pt x="3048000" y="0"/>
                </a:lnTo>
                <a:lnTo>
                  <a:pt x="0" y="0"/>
                </a:lnTo>
                <a:lnTo>
                  <a:pt x="0" y="9540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39" y="145084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39" y="166420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9" y="187756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838136"/>
            <a:ext cx="3810000" cy="554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" y="2365248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257860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" y="300532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343204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385876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" y="449884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0" y="526084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840" y="5474208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040" y="5900928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" y="632764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1140" y="1204000"/>
            <a:ext cx="4637405" cy="529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020" algn="ct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Á</a:t>
            </a:r>
            <a:r>
              <a:rPr sz="1400" b="1" dirty="0">
                <a:latin typeface="Arial"/>
                <a:cs typeface="Arial"/>
              </a:rPr>
              <a:t>ltalá</a:t>
            </a:r>
            <a:r>
              <a:rPr sz="1400" b="1" spc="-10" dirty="0">
                <a:latin typeface="Arial"/>
                <a:cs typeface="Arial"/>
              </a:rPr>
              <a:t>no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NT</a:t>
            </a:r>
            <a:r>
              <a:rPr sz="1400" b="1" dirty="0">
                <a:latin typeface="Arial"/>
                <a:cs typeface="Arial"/>
              </a:rPr>
              <a:t>Páz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(X)</a:t>
            </a:r>
            <a:endParaRPr sz="1400">
              <a:latin typeface="Arial"/>
              <a:cs typeface="Arial"/>
            </a:endParaRPr>
          </a:p>
          <a:p>
            <a:pPr marL="2099310" marR="469265">
              <a:lnSpc>
                <a:spcPct val="100000"/>
              </a:lnSpc>
            </a:pP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inaktív</a:t>
            </a:r>
            <a:r>
              <a:rPr sz="1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P-kötöt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aktív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P-kötöt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R="831215" algn="ctr">
              <a:lnSpc>
                <a:spcPct val="100000"/>
              </a:lnSpc>
            </a:pP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NR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  <a:p>
            <a:pPr marL="269875" marR="1270635" indent="-18161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szlác</a:t>
            </a:r>
            <a:r>
              <a:rPr sz="1400" b="1" spc="-10" dirty="0">
                <a:latin typeface="Arial"/>
                <a:cs typeface="Arial"/>
              </a:rPr>
              <a:t>ió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-10" dirty="0">
                <a:latin typeface="Arial"/>
                <a:cs typeface="Arial"/>
              </a:rPr>
              <a:t>ong</a:t>
            </a:r>
            <a:r>
              <a:rPr sz="1400" b="1" dirty="0">
                <a:latin typeface="Arial"/>
                <a:cs typeface="Arial"/>
              </a:rPr>
              <a:t>áci</a:t>
            </a:r>
            <a:r>
              <a:rPr sz="1400" b="1" spc="-10" dirty="0">
                <a:latin typeface="Arial"/>
                <a:cs typeface="Arial"/>
              </a:rPr>
              <a:t>ó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fakt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 </a:t>
            </a: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-</a:t>
            </a:r>
            <a:r>
              <a:rPr sz="1400" b="1" spc="-114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konstitu</a:t>
            </a:r>
            <a:r>
              <a:rPr sz="1400" spc="-10" dirty="0">
                <a:latin typeface="Arial"/>
                <a:cs typeface="Arial"/>
              </a:rPr>
              <a:t>tí</a:t>
            </a:r>
            <a:r>
              <a:rPr sz="1400" dirty="0">
                <a:latin typeface="Arial"/>
                <a:cs typeface="Arial"/>
              </a:rPr>
              <a:t>v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(nem-regulál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NR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  <a:p>
            <a:pPr marL="727710" marR="10604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kicserélődé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orsítja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hatékony fehérjes</a:t>
            </a:r>
            <a:r>
              <a:rPr sz="1400" spc="-10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zis</a:t>
            </a:r>
            <a:endParaRPr sz="14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1400" i="1" u="sng" dirty="0">
                <a:latin typeface="Arial"/>
                <a:cs typeface="Arial"/>
              </a:rPr>
              <a:t>A</a:t>
            </a:r>
            <a:r>
              <a:rPr sz="1400" i="1" u="sng" spc="-10" dirty="0">
                <a:latin typeface="Arial"/>
                <a:cs typeface="Arial"/>
              </a:rPr>
              <a:t>m</a:t>
            </a:r>
            <a:r>
              <a:rPr sz="1400" i="1" u="sng" dirty="0">
                <a:latin typeface="Arial"/>
                <a:cs typeface="Arial"/>
              </a:rPr>
              <a:t>inoacil-t</a:t>
            </a:r>
            <a:r>
              <a:rPr sz="1400" i="1" u="sng" spc="-10" dirty="0">
                <a:latin typeface="Arial"/>
                <a:cs typeface="Arial"/>
              </a:rPr>
              <a:t>RN</a:t>
            </a:r>
            <a:r>
              <a:rPr sz="1400" i="1" u="sng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kicserélőd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hatékon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sá</a:t>
            </a:r>
            <a:r>
              <a:rPr sz="1400" spc="-20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át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nö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eli</a:t>
            </a:r>
            <a:endParaRPr sz="1400">
              <a:latin typeface="Arial"/>
              <a:cs typeface="Arial"/>
            </a:endParaRPr>
          </a:p>
          <a:p>
            <a:pPr marL="727710" marR="3829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Erősen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u.G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-hez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u.G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-hez ne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727710" marR="22606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reakciót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kicserélőd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felé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hajtja, annak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ellenére,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hogy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-a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finitá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a nag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obb,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-a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finitása</a:t>
            </a:r>
            <a:endParaRPr sz="1400">
              <a:latin typeface="Arial"/>
              <a:cs typeface="Arial"/>
            </a:endParaRPr>
          </a:p>
          <a:p>
            <a:pPr marL="269875" marR="30416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inden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igén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NR</a:t>
            </a:r>
            <a:r>
              <a:rPr sz="1400" dirty="0">
                <a:latin typeface="Arial"/>
                <a:cs typeface="Arial"/>
              </a:rPr>
              <a:t>P-t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(pl.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-G: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peptidi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- t</a:t>
            </a:r>
            <a:r>
              <a:rPr sz="1400" spc="-10" dirty="0">
                <a:latin typeface="Arial"/>
                <a:cs typeface="Arial"/>
              </a:rPr>
              <a:t>RN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A-P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transzlok</a:t>
            </a:r>
            <a:r>
              <a:rPr sz="1400" spc="-1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ci</a:t>
            </a:r>
            <a:r>
              <a:rPr sz="1400" spc="-15" dirty="0">
                <a:latin typeface="Arial"/>
                <a:cs typeface="Arial"/>
              </a:rPr>
              <a:t>ó</a:t>
            </a:r>
            <a:r>
              <a:rPr sz="1400" dirty="0">
                <a:latin typeface="Arial"/>
                <a:cs typeface="Arial"/>
              </a:rPr>
              <a:t>ja)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plex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szabál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ozás</a:t>
            </a:r>
            <a:endParaRPr sz="1400">
              <a:latin typeface="Arial"/>
              <a:cs typeface="Arial"/>
            </a:endParaRPr>
          </a:p>
          <a:p>
            <a:pPr marL="193675" marR="1089025" indent="-181610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eter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trimer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jelát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ő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fe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érje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α-ale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sé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*:</a:t>
            </a:r>
            <a:r>
              <a:rPr sz="14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ho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rm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rece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14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(G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NR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P)</a:t>
            </a:r>
            <a:endParaRPr sz="1400">
              <a:latin typeface="Arial"/>
              <a:cs typeface="Arial"/>
            </a:endParaRPr>
          </a:p>
          <a:p>
            <a:pPr marL="193675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β</a:t>
            </a:r>
            <a:r>
              <a:rPr sz="1400" dirty="0">
                <a:latin typeface="Arial"/>
                <a:cs typeface="Arial"/>
              </a:rPr>
              <a:t>γ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aleg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ségek: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kicserélőd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hatékon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ságát nö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elik</a:t>
            </a:r>
            <a:endParaRPr sz="14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eceptor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kötődéshez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előzőleg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kötniük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βγ</a:t>
            </a:r>
            <a:endParaRPr sz="14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aleg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ségeknek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 α.G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</a:t>
            </a:r>
            <a:r>
              <a:rPr sz="1400" spc="-5" dirty="0">
                <a:latin typeface="Arial"/>
                <a:cs typeface="Arial"/>
              </a:rPr>
              <a:t>hez</a:t>
            </a:r>
            <a:endParaRPr sz="14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α</a:t>
            </a:r>
            <a:r>
              <a:rPr sz="1400" dirty="0">
                <a:latin typeface="Arial"/>
                <a:cs typeface="Arial"/>
              </a:rPr>
              <a:t>.G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P-ről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β</a:t>
            </a:r>
            <a:r>
              <a:rPr sz="1400" dirty="0">
                <a:latin typeface="Arial"/>
                <a:cs typeface="Arial"/>
              </a:rPr>
              <a:t>γ aleg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ségek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orsan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disszociálnak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699500" y="1450847"/>
            <a:ext cx="160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Általános séma</a:t>
            </a:r>
            <a:endParaRPr lang="en-US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699500" y="3130294"/>
            <a:ext cx="166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Fehérjeszintézis</a:t>
            </a:r>
            <a:endParaRPr lang="en-US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699500" y="5000625"/>
            <a:ext cx="139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Jelátvitel</a:t>
            </a:r>
          </a:p>
          <a:p>
            <a:r>
              <a:rPr lang="hu-HU" dirty="0" err="1"/>
              <a:t>heterotrimer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0944" y="1536907"/>
            <a:ext cx="4594225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388016"/>
            <a:ext cx="6887209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A</a:t>
            </a:r>
            <a:r>
              <a:rPr sz="2400" b="1" spc="-90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F-aktivált</a:t>
            </a:r>
            <a:r>
              <a:rPr sz="2400" b="1" spc="-2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nu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leot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id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-kicserélőd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é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álta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án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 mecha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izmusa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04647"/>
            <a:ext cx="299339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itch-1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itch-2 átr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ez</a:t>
            </a:r>
            <a:r>
              <a:rPr sz="1800" spc="-10" dirty="0">
                <a:latin typeface="Arial"/>
                <a:cs typeface="Arial"/>
              </a:rPr>
              <a:t>ő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sét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ká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 M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-d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sszoc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ác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ó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 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oti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- kics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ré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9861" y="6303889"/>
            <a:ext cx="7969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86326" y="4066606"/>
            <a:ext cx="2095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P-loop</a:t>
            </a:r>
            <a:r>
              <a:rPr lang="hu-HU" dirty="0"/>
              <a:t> és</a:t>
            </a:r>
          </a:p>
          <a:p>
            <a:r>
              <a:rPr lang="hu-HU" dirty="0" err="1"/>
              <a:t>switch</a:t>
            </a:r>
            <a:r>
              <a:rPr lang="hu-HU" dirty="0"/>
              <a:t> 2</a:t>
            </a:r>
          </a:p>
          <a:p>
            <a:r>
              <a:rPr lang="hu-HU" dirty="0"/>
              <a:t>kapcsolódik, így a</a:t>
            </a:r>
          </a:p>
          <a:p>
            <a:r>
              <a:rPr lang="hu-HU" dirty="0" err="1"/>
              <a:t>P-loop</a:t>
            </a:r>
            <a:r>
              <a:rPr lang="hu-HU" dirty="0"/>
              <a:t> már nem köti</a:t>
            </a:r>
          </a:p>
          <a:p>
            <a:r>
              <a:rPr lang="hu-HU" dirty="0"/>
              <a:t>erősen a GDP-t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8438323" y="1952625"/>
            <a:ext cx="1791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P-loop</a:t>
            </a:r>
            <a:r>
              <a:rPr lang="hu-HU" dirty="0"/>
              <a:t> és</a:t>
            </a:r>
          </a:p>
          <a:p>
            <a:r>
              <a:rPr lang="hu-HU" dirty="0" err="1"/>
              <a:t>switch</a:t>
            </a:r>
            <a:r>
              <a:rPr lang="hu-HU" dirty="0"/>
              <a:t> 2</a:t>
            </a:r>
          </a:p>
          <a:p>
            <a:r>
              <a:rPr lang="hu-HU" dirty="0"/>
              <a:t>NEM kapcsolódik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239BC-1155-4B45-8CB6-6A9585455662}"/>
              </a:ext>
            </a:extLst>
          </p:cNvPr>
          <p:cNvSpPr/>
          <p:nvPr/>
        </p:nvSpPr>
        <p:spPr>
          <a:xfrm>
            <a:off x="4356100" y="1126093"/>
            <a:ext cx="424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Milyen aminosavnak van itt döntő szerepe?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676400"/>
            <a:ext cx="4552950" cy="398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k</a:t>
            </a:r>
            <a:r>
              <a:rPr dirty="0">
                <a:latin typeface="Arial"/>
                <a:cs typeface="Arial"/>
              </a:rPr>
              <a:t>t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n-</a:t>
            </a:r>
            <a:r>
              <a:rPr dirty="0"/>
              <a:t>indukált</a:t>
            </a:r>
            <a:r>
              <a:rPr spc="-30" dirty="0"/>
              <a:t> </a:t>
            </a:r>
            <a:r>
              <a:rPr dirty="0"/>
              <a:t>M</a:t>
            </a:r>
            <a:r>
              <a:rPr spc="5" dirty="0"/>
              <a:t>g</a:t>
            </a:r>
            <a:r>
              <a:rPr dirty="0">
                <a:latin typeface="Arial"/>
                <a:cs typeface="Arial"/>
              </a:rPr>
              <a:t>-nu</a:t>
            </a:r>
            <a:r>
              <a:rPr spc="-10" dirty="0">
                <a:latin typeface="Arial"/>
                <a:cs typeface="Arial"/>
              </a:rPr>
              <a:t>k</a:t>
            </a:r>
            <a:r>
              <a:rPr dirty="0">
                <a:latin typeface="Arial"/>
                <a:cs typeface="Arial"/>
              </a:rPr>
              <a:t>leot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d-</a:t>
            </a:r>
            <a:r>
              <a:rPr dirty="0"/>
              <a:t>kicserélőd</a:t>
            </a:r>
            <a:r>
              <a:rPr spc="-10" dirty="0"/>
              <a:t>é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miozinban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0054" y="2708412"/>
            <a:ext cx="2050414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k: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-h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rok R</a:t>
            </a:r>
            <a:r>
              <a:rPr sz="1800" spc="-10" dirty="0">
                <a:latin typeface="Arial"/>
                <a:cs typeface="Arial"/>
              </a:rPr>
              <a:t>ó</a:t>
            </a:r>
            <a:r>
              <a:rPr sz="1800" dirty="0">
                <a:latin typeface="Arial"/>
                <a:cs typeface="Arial"/>
              </a:rPr>
              <a:t>zsaszí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-1 S</a:t>
            </a:r>
            <a:r>
              <a:rPr sz="1800" spc="-10" dirty="0">
                <a:latin typeface="Arial"/>
                <a:cs typeface="Arial"/>
              </a:rPr>
              <a:t>á</a:t>
            </a:r>
            <a:r>
              <a:rPr sz="1800" dirty="0">
                <a:latin typeface="Arial"/>
                <a:cs typeface="Arial"/>
              </a:rPr>
              <a:t>rg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-2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82533" y="6303889"/>
            <a:ext cx="754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ács 2</a:t>
            </a:r>
            <a:r>
              <a:rPr sz="1000" spc="-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841500" y="3881175"/>
            <a:ext cx="1371600" cy="8026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6108700" y="3849972"/>
            <a:ext cx="3223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Switch</a:t>
            </a:r>
            <a:r>
              <a:rPr lang="hu-HU" sz="2800" dirty="0"/>
              <a:t> 1 és</a:t>
            </a:r>
          </a:p>
          <a:p>
            <a:r>
              <a:rPr lang="hu-HU" sz="2800" dirty="0" err="1"/>
              <a:t>switch</a:t>
            </a:r>
            <a:r>
              <a:rPr lang="hu-HU" sz="2800" dirty="0"/>
              <a:t> 2</a:t>
            </a:r>
          </a:p>
          <a:p>
            <a:r>
              <a:rPr lang="hu-HU" sz="2800" dirty="0"/>
              <a:t>kapcsolódik,  így a</a:t>
            </a:r>
          </a:p>
          <a:p>
            <a:r>
              <a:rPr lang="hu-HU" sz="2800" dirty="0" err="1"/>
              <a:t>P-loop</a:t>
            </a:r>
            <a:r>
              <a:rPr lang="hu-HU" sz="2800" dirty="0"/>
              <a:t> már nem köti</a:t>
            </a:r>
          </a:p>
          <a:p>
            <a:r>
              <a:rPr lang="hu-HU" sz="2800" dirty="0"/>
              <a:t>erősen a</a:t>
            </a:r>
            <a:r>
              <a:rPr lang="en-US" sz="2800" dirty="0"/>
              <a:t>z A</a:t>
            </a:r>
            <a:r>
              <a:rPr lang="hu-HU" sz="2800" dirty="0"/>
              <a:t>DP-t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6492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5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59" y="608589"/>
                </a:lnTo>
                <a:lnTo>
                  <a:pt x="330758" y="600738"/>
                </a:lnTo>
                <a:lnTo>
                  <a:pt x="370468" y="585638"/>
                </a:lnTo>
                <a:lnTo>
                  <a:pt x="407141" y="563919"/>
                </a:lnTo>
                <a:lnTo>
                  <a:pt x="440224" y="536208"/>
                </a:lnTo>
                <a:lnTo>
                  <a:pt x="469166" y="503135"/>
                </a:lnTo>
                <a:lnTo>
                  <a:pt x="493418" y="465328"/>
                </a:lnTo>
                <a:lnTo>
                  <a:pt x="512427" y="423416"/>
                </a:lnTo>
                <a:lnTo>
                  <a:pt x="525643" y="378027"/>
                </a:lnTo>
                <a:lnTo>
                  <a:pt x="532515" y="329790"/>
                </a:lnTo>
                <a:lnTo>
                  <a:pt x="533400" y="304800"/>
                </a:lnTo>
                <a:lnTo>
                  <a:pt x="532515" y="279809"/>
                </a:lnTo>
                <a:lnTo>
                  <a:pt x="525643" y="231572"/>
                </a:lnTo>
                <a:lnTo>
                  <a:pt x="512427" y="186183"/>
                </a:lnTo>
                <a:lnTo>
                  <a:pt x="493418" y="144271"/>
                </a:lnTo>
                <a:lnTo>
                  <a:pt x="469166" y="106464"/>
                </a:lnTo>
                <a:lnTo>
                  <a:pt x="440224" y="73391"/>
                </a:lnTo>
                <a:lnTo>
                  <a:pt x="407141" y="45680"/>
                </a:lnTo>
                <a:lnTo>
                  <a:pt x="370468" y="23961"/>
                </a:lnTo>
                <a:lnTo>
                  <a:pt x="330758" y="8861"/>
                </a:lnTo>
                <a:lnTo>
                  <a:pt x="288559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492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59" y="1010"/>
                </a:lnTo>
                <a:lnTo>
                  <a:pt x="309935" y="3990"/>
                </a:lnTo>
                <a:lnTo>
                  <a:pt x="350958" y="15544"/>
                </a:lnTo>
                <a:lnTo>
                  <a:pt x="389219" y="34032"/>
                </a:lnTo>
                <a:lnTo>
                  <a:pt x="424165" y="58826"/>
                </a:lnTo>
                <a:lnTo>
                  <a:pt x="455247" y="89296"/>
                </a:lnTo>
                <a:lnTo>
                  <a:pt x="481913" y="124815"/>
                </a:lnTo>
                <a:lnTo>
                  <a:pt x="503612" y="164753"/>
                </a:lnTo>
                <a:lnTo>
                  <a:pt x="519793" y="208483"/>
                </a:lnTo>
                <a:lnTo>
                  <a:pt x="529906" y="255374"/>
                </a:lnTo>
                <a:lnTo>
                  <a:pt x="533400" y="304800"/>
                </a:lnTo>
                <a:lnTo>
                  <a:pt x="529906" y="354225"/>
                </a:lnTo>
                <a:lnTo>
                  <a:pt x="519793" y="401116"/>
                </a:lnTo>
                <a:lnTo>
                  <a:pt x="503612" y="444846"/>
                </a:lnTo>
                <a:lnTo>
                  <a:pt x="481913" y="484784"/>
                </a:lnTo>
                <a:lnTo>
                  <a:pt x="455247" y="520303"/>
                </a:lnTo>
                <a:lnTo>
                  <a:pt x="424165" y="550773"/>
                </a:lnTo>
                <a:lnTo>
                  <a:pt x="389219" y="575567"/>
                </a:lnTo>
                <a:lnTo>
                  <a:pt x="350958" y="594055"/>
                </a:lnTo>
                <a:lnTo>
                  <a:pt x="309935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0525" y="42110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799"/>
                </a:lnTo>
                <a:lnTo>
                  <a:pt x="883" y="329807"/>
                </a:lnTo>
                <a:lnTo>
                  <a:pt x="7749" y="378068"/>
                </a:lnTo>
                <a:lnTo>
                  <a:pt x="20954" y="423469"/>
                </a:lnTo>
                <a:lnTo>
                  <a:pt x="39951" y="465384"/>
                </a:lnTo>
                <a:lnTo>
                  <a:pt x="64190" y="503187"/>
                </a:lnTo>
                <a:lnTo>
                  <a:pt x="93124" y="536251"/>
                </a:lnTo>
                <a:lnTo>
                  <a:pt x="126202" y="563949"/>
                </a:lnTo>
                <a:lnTo>
                  <a:pt x="162877" y="585656"/>
                </a:lnTo>
                <a:lnTo>
                  <a:pt x="202600" y="600745"/>
                </a:lnTo>
                <a:lnTo>
                  <a:pt x="244822" y="608590"/>
                </a:lnTo>
                <a:lnTo>
                  <a:pt x="266700" y="609599"/>
                </a:lnTo>
                <a:lnTo>
                  <a:pt x="288577" y="608590"/>
                </a:lnTo>
                <a:lnTo>
                  <a:pt x="330799" y="600745"/>
                </a:lnTo>
                <a:lnTo>
                  <a:pt x="370522" y="585656"/>
                </a:lnTo>
                <a:lnTo>
                  <a:pt x="407197" y="563949"/>
                </a:lnTo>
                <a:lnTo>
                  <a:pt x="440275" y="536251"/>
                </a:lnTo>
                <a:lnTo>
                  <a:pt x="469209" y="503187"/>
                </a:lnTo>
                <a:lnTo>
                  <a:pt x="493448" y="465384"/>
                </a:lnTo>
                <a:lnTo>
                  <a:pt x="512445" y="423469"/>
                </a:lnTo>
                <a:lnTo>
                  <a:pt x="525650" y="378068"/>
                </a:lnTo>
                <a:lnTo>
                  <a:pt x="532516" y="329807"/>
                </a:lnTo>
                <a:lnTo>
                  <a:pt x="533400" y="304799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0525" y="42110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799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799"/>
                </a:lnTo>
                <a:lnTo>
                  <a:pt x="529910" y="354256"/>
                </a:lnTo>
                <a:lnTo>
                  <a:pt x="519805" y="401165"/>
                </a:lnTo>
                <a:lnTo>
                  <a:pt x="503636" y="444902"/>
                </a:lnTo>
                <a:lnTo>
                  <a:pt x="481949" y="484839"/>
                </a:lnTo>
                <a:lnTo>
                  <a:pt x="455295" y="520350"/>
                </a:lnTo>
                <a:lnTo>
                  <a:pt x="424220" y="550810"/>
                </a:lnTo>
                <a:lnTo>
                  <a:pt x="389275" y="575591"/>
                </a:lnTo>
                <a:lnTo>
                  <a:pt x="351007" y="594067"/>
                </a:lnTo>
                <a:lnTo>
                  <a:pt x="309966" y="605612"/>
                </a:lnTo>
                <a:lnTo>
                  <a:pt x="266700" y="609599"/>
                </a:lnTo>
                <a:lnTo>
                  <a:pt x="244822" y="608590"/>
                </a:lnTo>
                <a:lnTo>
                  <a:pt x="223433" y="605612"/>
                </a:lnTo>
                <a:lnTo>
                  <a:pt x="182392" y="594067"/>
                </a:lnTo>
                <a:lnTo>
                  <a:pt x="144124" y="575591"/>
                </a:lnTo>
                <a:lnTo>
                  <a:pt x="109179" y="550810"/>
                </a:lnTo>
                <a:lnTo>
                  <a:pt x="78104" y="520350"/>
                </a:lnTo>
                <a:lnTo>
                  <a:pt x="51450" y="484839"/>
                </a:lnTo>
                <a:lnTo>
                  <a:pt x="29763" y="444902"/>
                </a:lnTo>
                <a:lnTo>
                  <a:pt x="13594" y="401165"/>
                </a:lnTo>
                <a:lnTo>
                  <a:pt x="3489" y="354256"/>
                </a:lnTo>
                <a:lnTo>
                  <a:pt x="0" y="3047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8632" y="42371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87"/>
                </a:lnTo>
                <a:lnTo>
                  <a:pt x="182392" y="15532"/>
                </a:lnTo>
                <a:lnTo>
                  <a:pt x="144124" y="34008"/>
                </a:lnTo>
                <a:lnTo>
                  <a:pt x="109179" y="58789"/>
                </a:lnTo>
                <a:lnTo>
                  <a:pt x="78104" y="89249"/>
                </a:lnTo>
                <a:lnTo>
                  <a:pt x="51450" y="124760"/>
                </a:lnTo>
                <a:lnTo>
                  <a:pt x="29763" y="164697"/>
                </a:lnTo>
                <a:lnTo>
                  <a:pt x="13594" y="208434"/>
                </a:lnTo>
                <a:lnTo>
                  <a:pt x="3489" y="255343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792"/>
                </a:lnTo>
                <a:lnTo>
                  <a:pt x="525650" y="231531"/>
                </a:lnTo>
                <a:lnTo>
                  <a:pt x="512444" y="186130"/>
                </a:lnTo>
                <a:lnTo>
                  <a:pt x="493448" y="144215"/>
                </a:lnTo>
                <a:lnTo>
                  <a:pt x="469209" y="106412"/>
                </a:lnTo>
                <a:lnTo>
                  <a:pt x="440275" y="73348"/>
                </a:lnTo>
                <a:lnTo>
                  <a:pt x="407197" y="45650"/>
                </a:lnTo>
                <a:lnTo>
                  <a:pt x="370522" y="23943"/>
                </a:lnTo>
                <a:lnTo>
                  <a:pt x="330799" y="8854"/>
                </a:lnTo>
                <a:lnTo>
                  <a:pt x="288577" y="1009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8632" y="42371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43"/>
                </a:lnTo>
                <a:lnTo>
                  <a:pt x="13594" y="208434"/>
                </a:lnTo>
                <a:lnTo>
                  <a:pt x="29763" y="164697"/>
                </a:lnTo>
                <a:lnTo>
                  <a:pt x="51450" y="124760"/>
                </a:lnTo>
                <a:lnTo>
                  <a:pt x="78104" y="89249"/>
                </a:lnTo>
                <a:lnTo>
                  <a:pt x="109179" y="58789"/>
                </a:lnTo>
                <a:lnTo>
                  <a:pt x="144124" y="34008"/>
                </a:lnTo>
                <a:lnTo>
                  <a:pt x="182392" y="15532"/>
                </a:lnTo>
                <a:lnTo>
                  <a:pt x="223433" y="3987"/>
                </a:lnTo>
                <a:lnTo>
                  <a:pt x="266700" y="0"/>
                </a:lnTo>
                <a:lnTo>
                  <a:pt x="288577" y="1009"/>
                </a:lnTo>
                <a:lnTo>
                  <a:pt x="309966" y="3987"/>
                </a:lnTo>
                <a:lnTo>
                  <a:pt x="351007" y="15532"/>
                </a:lnTo>
                <a:lnTo>
                  <a:pt x="389275" y="34008"/>
                </a:lnTo>
                <a:lnTo>
                  <a:pt x="424220" y="58789"/>
                </a:lnTo>
                <a:lnTo>
                  <a:pt x="455295" y="89249"/>
                </a:lnTo>
                <a:lnTo>
                  <a:pt x="481949" y="124760"/>
                </a:lnTo>
                <a:lnTo>
                  <a:pt x="503636" y="164697"/>
                </a:lnTo>
                <a:lnTo>
                  <a:pt x="519805" y="208434"/>
                </a:lnTo>
                <a:lnTo>
                  <a:pt x="529910" y="255343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2133600"/>
            <a:ext cx="3343402" cy="269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09996" y="2317987"/>
            <a:ext cx="33381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95880" algn="l"/>
              </a:tabLst>
            </a:pPr>
            <a:r>
              <a:rPr sz="3600" b="1" dirty="0">
                <a:latin typeface="Arial"/>
                <a:cs typeface="Arial"/>
              </a:rPr>
              <a:t>P	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5028" y="4330055"/>
            <a:ext cx="75311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6085" y="4330055"/>
            <a:ext cx="117792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4228" y="2689447"/>
            <a:ext cx="4781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0428" y="4848320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baseline="13888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42809" y="3247866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spc="-7" baseline="13888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FF0000"/>
                </a:solidFill>
                <a:latin typeface="Arial"/>
                <a:cs typeface="Arial"/>
              </a:rPr>
              <a:t>XY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1375" y="3247866"/>
            <a:ext cx="4781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388016"/>
            <a:ext cx="8505190" cy="146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8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ermodinamikai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ka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cs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ság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156075" marR="5080" indent="332105">
              <a:lnSpc>
                <a:spcPct val="100000"/>
              </a:lnSpc>
              <a:spcBef>
                <a:spcPts val="1390"/>
              </a:spcBef>
            </a:pPr>
            <a:r>
              <a:rPr sz="2000" dirty="0">
                <a:latin typeface="Arial"/>
                <a:cs typeface="Arial"/>
              </a:rPr>
              <a:t>Két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ligan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 allo</a:t>
            </a:r>
            <a:r>
              <a:rPr sz="2000" spc="5" dirty="0">
                <a:latin typeface="Arial"/>
                <a:cs typeface="Arial"/>
              </a:rPr>
              <a:t>sz</a:t>
            </a:r>
            <a:r>
              <a:rPr sz="2000" dirty="0">
                <a:latin typeface="Arial"/>
                <a:cs typeface="Arial"/>
              </a:rPr>
              <a:t>téri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us 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ötő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é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yan</a:t>
            </a:r>
            <a:r>
              <a:rPr sz="2000" spc="5" dirty="0">
                <a:latin typeface="Arial"/>
                <a:cs typeface="Arial"/>
              </a:rPr>
              <a:t>az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élfehé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jé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ez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400" y="2286000"/>
            <a:ext cx="3581400" cy="243205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09410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Energia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ált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zás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ú</a:t>
            </a:r>
            <a:r>
              <a:rPr sz="1600" b="1" spc="-20" dirty="0">
                <a:latin typeface="Arial"/>
                <a:cs typeface="Arial"/>
              </a:rPr>
              <a:t>t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na</a:t>
            </a:r>
            <a:r>
              <a:rPr sz="1600" b="1" spc="5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- 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-20" dirty="0">
                <a:latin typeface="Arial"/>
                <a:cs typeface="Arial"/>
              </a:rPr>
              <a:t>ü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-20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etle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sége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mia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t: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800" i="1" spc="-3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spc="15" baseline="-2102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775" spc="382" baseline="-210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*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i="1" spc="-3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spc="-7" baseline="-2102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775" spc="15" baseline="-2102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775" spc="359" baseline="-210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=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i="1" spc="-3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775" spc="15" baseline="-2102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775" spc="337" baseline="-210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*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i="1" spc="-3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775" spc="7" baseline="-21021" dirty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endParaRPr sz="2775" baseline="-21021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955"/>
              </a:spcBef>
            </a:pPr>
            <a:r>
              <a:rPr sz="1600" spc="-10" dirty="0">
                <a:latin typeface="Arial"/>
                <a:cs typeface="Arial"/>
              </a:rPr>
              <a:t>azaz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800" i="1" spc="-2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spc="15" baseline="-2102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775" spc="382" baseline="-210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/ </a:t>
            </a:r>
            <a:r>
              <a:rPr sz="2800" i="1" spc="-2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775" spc="7" baseline="-2102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775" spc="15" baseline="-2102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775" baseline="-210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75" spc="-375" baseline="-210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=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775" spc="15" baseline="-2102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775" spc="337" baseline="-210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/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spc="-7" baseline="-21021" dirty="0">
                <a:solidFill>
                  <a:srgbClr val="FF0000"/>
                </a:solidFill>
                <a:latin typeface="Arial"/>
                <a:cs typeface="Arial"/>
              </a:rPr>
              <a:t>XY</a:t>
            </a:r>
            <a:endParaRPr sz="2775" baseline="-21021">
              <a:latin typeface="Arial"/>
              <a:cs typeface="Arial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67744" y="5165709"/>
            <a:ext cx="6514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Mindegy, melyik úton megyünk, ugyanoda jutunk, </a:t>
            </a:r>
          </a:p>
          <a:p>
            <a:r>
              <a:rPr lang="hu-HU" sz="2800" dirty="0"/>
              <a:t>így a ciklus teljes </a:t>
            </a:r>
            <a:r>
              <a:rPr lang="hu-HU" sz="2800" dirty="0" err="1"/>
              <a:t>deltaG-je</a:t>
            </a:r>
            <a:r>
              <a:rPr lang="hu-HU" sz="2800" dirty="0"/>
              <a:t> ugyanaz lesz</a:t>
            </a:r>
            <a:endParaRPr lang="en-US" sz="28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721431" y="7058025"/>
            <a:ext cx="537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DeltaG</a:t>
            </a:r>
            <a:r>
              <a:rPr lang="hu-HU" sz="2400" dirty="0"/>
              <a:t> és egyensúlyi állandók kapcsolata!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6492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5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59" y="608589"/>
                </a:lnTo>
                <a:lnTo>
                  <a:pt x="330758" y="600738"/>
                </a:lnTo>
                <a:lnTo>
                  <a:pt x="370468" y="585638"/>
                </a:lnTo>
                <a:lnTo>
                  <a:pt x="407141" y="563919"/>
                </a:lnTo>
                <a:lnTo>
                  <a:pt x="440224" y="536208"/>
                </a:lnTo>
                <a:lnTo>
                  <a:pt x="469166" y="503135"/>
                </a:lnTo>
                <a:lnTo>
                  <a:pt x="493418" y="465328"/>
                </a:lnTo>
                <a:lnTo>
                  <a:pt x="512427" y="423416"/>
                </a:lnTo>
                <a:lnTo>
                  <a:pt x="525643" y="378027"/>
                </a:lnTo>
                <a:lnTo>
                  <a:pt x="532515" y="329790"/>
                </a:lnTo>
                <a:lnTo>
                  <a:pt x="533400" y="304800"/>
                </a:lnTo>
                <a:lnTo>
                  <a:pt x="532515" y="279809"/>
                </a:lnTo>
                <a:lnTo>
                  <a:pt x="525643" y="231572"/>
                </a:lnTo>
                <a:lnTo>
                  <a:pt x="512427" y="186183"/>
                </a:lnTo>
                <a:lnTo>
                  <a:pt x="493418" y="144271"/>
                </a:lnTo>
                <a:lnTo>
                  <a:pt x="469166" y="106464"/>
                </a:lnTo>
                <a:lnTo>
                  <a:pt x="440224" y="73391"/>
                </a:lnTo>
                <a:lnTo>
                  <a:pt x="407141" y="45680"/>
                </a:lnTo>
                <a:lnTo>
                  <a:pt x="370468" y="23961"/>
                </a:lnTo>
                <a:lnTo>
                  <a:pt x="330758" y="8861"/>
                </a:lnTo>
                <a:lnTo>
                  <a:pt x="288559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492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59" y="1010"/>
                </a:lnTo>
                <a:lnTo>
                  <a:pt x="309935" y="3990"/>
                </a:lnTo>
                <a:lnTo>
                  <a:pt x="350958" y="15544"/>
                </a:lnTo>
                <a:lnTo>
                  <a:pt x="389219" y="34032"/>
                </a:lnTo>
                <a:lnTo>
                  <a:pt x="424165" y="58826"/>
                </a:lnTo>
                <a:lnTo>
                  <a:pt x="455247" y="89296"/>
                </a:lnTo>
                <a:lnTo>
                  <a:pt x="481913" y="124815"/>
                </a:lnTo>
                <a:lnTo>
                  <a:pt x="503612" y="164753"/>
                </a:lnTo>
                <a:lnTo>
                  <a:pt x="519793" y="208483"/>
                </a:lnTo>
                <a:lnTo>
                  <a:pt x="529906" y="255374"/>
                </a:lnTo>
                <a:lnTo>
                  <a:pt x="533400" y="304800"/>
                </a:lnTo>
                <a:lnTo>
                  <a:pt x="529906" y="354225"/>
                </a:lnTo>
                <a:lnTo>
                  <a:pt x="519793" y="401116"/>
                </a:lnTo>
                <a:lnTo>
                  <a:pt x="503612" y="444846"/>
                </a:lnTo>
                <a:lnTo>
                  <a:pt x="481913" y="484784"/>
                </a:lnTo>
                <a:lnTo>
                  <a:pt x="455247" y="520303"/>
                </a:lnTo>
                <a:lnTo>
                  <a:pt x="424165" y="550773"/>
                </a:lnTo>
                <a:lnTo>
                  <a:pt x="389219" y="575567"/>
                </a:lnTo>
                <a:lnTo>
                  <a:pt x="350958" y="594055"/>
                </a:lnTo>
                <a:lnTo>
                  <a:pt x="309935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0525" y="42110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799"/>
                </a:lnTo>
                <a:lnTo>
                  <a:pt x="883" y="329807"/>
                </a:lnTo>
                <a:lnTo>
                  <a:pt x="7749" y="378068"/>
                </a:lnTo>
                <a:lnTo>
                  <a:pt x="20954" y="423469"/>
                </a:lnTo>
                <a:lnTo>
                  <a:pt x="39951" y="465384"/>
                </a:lnTo>
                <a:lnTo>
                  <a:pt x="64190" y="503187"/>
                </a:lnTo>
                <a:lnTo>
                  <a:pt x="93124" y="536251"/>
                </a:lnTo>
                <a:lnTo>
                  <a:pt x="126202" y="563949"/>
                </a:lnTo>
                <a:lnTo>
                  <a:pt x="162877" y="585656"/>
                </a:lnTo>
                <a:lnTo>
                  <a:pt x="202600" y="600745"/>
                </a:lnTo>
                <a:lnTo>
                  <a:pt x="244822" y="608590"/>
                </a:lnTo>
                <a:lnTo>
                  <a:pt x="266700" y="609599"/>
                </a:lnTo>
                <a:lnTo>
                  <a:pt x="288577" y="608590"/>
                </a:lnTo>
                <a:lnTo>
                  <a:pt x="330799" y="600745"/>
                </a:lnTo>
                <a:lnTo>
                  <a:pt x="370522" y="585656"/>
                </a:lnTo>
                <a:lnTo>
                  <a:pt x="407197" y="563949"/>
                </a:lnTo>
                <a:lnTo>
                  <a:pt x="440275" y="536251"/>
                </a:lnTo>
                <a:lnTo>
                  <a:pt x="469209" y="503187"/>
                </a:lnTo>
                <a:lnTo>
                  <a:pt x="493448" y="465384"/>
                </a:lnTo>
                <a:lnTo>
                  <a:pt x="512445" y="423469"/>
                </a:lnTo>
                <a:lnTo>
                  <a:pt x="525650" y="378068"/>
                </a:lnTo>
                <a:lnTo>
                  <a:pt x="532516" y="329807"/>
                </a:lnTo>
                <a:lnTo>
                  <a:pt x="533400" y="304799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0525" y="42110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799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799"/>
                </a:lnTo>
                <a:lnTo>
                  <a:pt x="529910" y="354256"/>
                </a:lnTo>
                <a:lnTo>
                  <a:pt x="519805" y="401165"/>
                </a:lnTo>
                <a:lnTo>
                  <a:pt x="503636" y="444902"/>
                </a:lnTo>
                <a:lnTo>
                  <a:pt x="481949" y="484839"/>
                </a:lnTo>
                <a:lnTo>
                  <a:pt x="455295" y="520350"/>
                </a:lnTo>
                <a:lnTo>
                  <a:pt x="424220" y="550810"/>
                </a:lnTo>
                <a:lnTo>
                  <a:pt x="389275" y="575591"/>
                </a:lnTo>
                <a:lnTo>
                  <a:pt x="351007" y="594067"/>
                </a:lnTo>
                <a:lnTo>
                  <a:pt x="309966" y="605612"/>
                </a:lnTo>
                <a:lnTo>
                  <a:pt x="266700" y="609599"/>
                </a:lnTo>
                <a:lnTo>
                  <a:pt x="244822" y="608590"/>
                </a:lnTo>
                <a:lnTo>
                  <a:pt x="223433" y="605612"/>
                </a:lnTo>
                <a:lnTo>
                  <a:pt x="182392" y="594067"/>
                </a:lnTo>
                <a:lnTo>
                  <a:pt x="144124" y="575591"/>
                </a:lnTo>
                <a:lnTo>
                  <a:pt x="109179" y="550810"/>
                </a:lnTo>
                <a:lnTo>
                  <a:pt x="78104" y="520350"/>
                </a:lnTo>
                <a:lnTo>
                  <a:pt x="51450" y="484839"/>
                </a:lnTo>
                <a:lnTo>
                  <a:pt x="29763" y="444902"/>
                </a:lnTo>
                <a:lnTo>
                  <a:pt x="13594" y="401165"/>
                </a:lnTo>
                <a:lnTo>
                  <a:pt x="3489" y="354256"/>
                </a:lnTo>
                <a:lnTo>
                  <a:pt x="0" y="3047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8632" y="42371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87"/>
                </a:lnTo>
                <a:lnTo>
                  <a:pt x="182392" y="15532"/>
                </a:lnTo>
                <a:lnTo>
                  <a:pt x="144124" y="34008"/>
                </a:lnTo>
                <a:lnTo>
                  <a:pt x="109179" y="58789"/>
                </a:lnTo>
                <a:lnTo>
                  <a:pt x="78104" y="89249"/>
                </a:lnTo>
                <a:lnTo>
                  <a:pt x="51450" y="124760"/>
                </a:lnTo>
                <a:lnTo>
                  <a:pt x="29763" y="164697"/>
                </a:lnTo>
                <a:lnTo>
                  <a:pt x="13594" y="208434"/>
                </a:lnTo>
                <a:lnTo>
                  <a:pt x="3489" y="255343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792"/>
                </a:lnTo>
                <a:lnTo>
                  <a:pt x="525650" y="231531"/>
                </a:lnTo>
                <a:lnTo>
                  <a:pt x="512444" y="186130"/>
                </a:lnTo>
                <a:lnTo>
                  <a:pt x="493448" y="144215"/>
                </a:lnTo>
                <a:lnTo>
                  <a:pt x="469209" y="106412"/>
                </a:lnTo>
                <a:lnTo>
                  <a:pt x="440275" y="73348"/>
                </a:lnTo>
                <a:lnTo>
                  <a:pt x="407197" y="45650"/>
                </a:lnTo>
                <a:lnTo>
                  <a:pt x="370522" y="23943"/>
                </a:lnTo>
                <a:lnTo>
                  <a:pt x="330799" y="8854"/>
                </a:lnTo>
                <a:lnTo>
                  <a:pt x="288577" y="1009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8632" y="42371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43"/>
                </a:lnTo>
                <a:lnTo>
                  <a:pt x="13594" y="208434"/>
                </a:lnTo>
                <a:lnTo>
                  <a:pt x="29763" y="164697"/>
                </a:lnTo>
                <a:lnTo>
                  <a:pt x="51450" y="124760"/>
                </a:lnTo>
                <a:lnTo>
                  <a:pt x="78104" y="89249"/>
                </a:lnTo>
                <a:lnTo>
                  <a:pt x="109179" y="58789"/>
                </a:lnTo>
                <a:lnTo>
                  <a:pt x="144124" y="34008"/>
                </a:lnTo>
                <a:lnTo>
                  <a:pt x="182392" y="15532"/>
                </a:lnTo>
                <a:lnTo>
                  <a:pt x="223433" y="3987"/>
                </a:lnTo>
                <a:lnTo>
                  <a:pt x="266700" y="0"/>
                </a:lnTo>
                <a:lnTo>
                  <a:pt x="288577" y="1009"/>
                </a:lnTo>
                <a:lnTo>
                  <a:pt x="309966" y="3987"/>
                </a:lnTo>
                <a:lnTo>
                  <a:pt x="351007" y="15532"/>
                </a:lnTo>
                <a:lnTo>
                  <a:pt x="389275" y="34008"/>
                </a:lnTo>
                <a:lnTo>
                  <a:pt x="424220" y="58789"/>
                </a:lnTo>
                <a:lnTo>
                  <a:pt x="455295" y="89249"/>
                </a:lnTo>
                <a:lnTo>
                  <a:pt x="481949" y="124760"/>
                </a:lnTo>
                <a:lnTo>
                  <a:pt x="503636" y="164697"/>
                </a:lnTo>
                <a:lnTo>
                  <a:pt x="519805" y="208434"/>
                </a:lnTo>
                <a:lnTo>
                  <a:pt x="529910" y="255343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2133600"/>
            <a:ext cx="3343402" cy="269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09996" y="2317987"/>
            <a:ext cx="33381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95880" algn="l"/>
              </a:tabLst>
            </a:pPr>
            <a:r>
              <a:rPr sz="3600" b="1" dirty="0">
                <a:latin typeface="Arial"/>
                <a:cs typeface="Arial"/>
              </a:rPr>
              <a:t>P	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5028" y="4330055"/>
            <a:ext cx="75311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6085" y="4330055"/>
            <a:ext cx="117792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4228" y="2689447"/>
            <a:ext cx="4781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0428" y="4848320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baseline="13888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42809" y="3247866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spc="-7" baseline="13888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FF0000"/>
                </a:solidFill>
                <a:latin typeface="Arial"/>
                <a:cs typeface="Arial"/>
              </a:rPr>
              <a:t>XY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1375" y="3247866"/>
            <a:ext cx="4781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388016"/>
            <a:ext cx="41840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8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ermodinamikai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ka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cs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ság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28335" y="1311749"/>
            <a:ext cx="348742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Két ligandum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allosztéri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us kötődé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ug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ana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célfehérjéhez (P)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400" y="1447800"/>
            <a:ext cx="3810000" cy="45243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468755">
              <a:lnSpc>
                <a:spcPct val="100000"/>
              </a:lnSpc>
            </a:pPr>
            <a:r>
              <a:rPr sz="1800" b="1" i="1" u="heavy" spc="-50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Nincs</a:t>
            </a:r>
            <a:r>
              <a:rPr sz="1800" b="1" i="1" u="heavy" spc="-1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k</a:t>
            </a:r>
            <a:r>
              <a:rPr sz="1800" b="1" i="1" u="heavy" spc="-10" dirty="0">
                <a:latin typeface="Arial"/>
                <a:cs typeface="Arial"/>
              </a:rPr>
              <a:t>a</a:t>
            </a:r>
            <a:r>
              <a:rPr sz="1800" b="1" i="1" u="heavy" dirty="0">
                <a:latin typeface="Arial"/>
                <a:cs typeface="Arial"/>
              </a:rPr>
              <a:t>pc</a:t>
            </a:r>
            <a:r>
              <a:rPr sz="1800" b="1" i="1" u="heavy" spc="-10" dirty="0">
                <a:latin typeface="Arial"/>
                <a:cs typeface="Arial"/>
              </a:rPr>
              <a:t>s</a:t>
            </a:r>
            <a:r>
              <a:rPr sz="1800" b="1" i="1" u="heavy" dirty="0">
                <a:latin typeface="Arial"/>
                <a:cs typeface="Arial"/>
              </a:rPr>
              <a:t>ol</a:t>
            </a:r>
            <a:r>
              <a:rPr sz="1800" b="1" i="1" u="heavy" spc="-49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ts</a:t>
            </a:r>
            <a:r>
              <a:rPr sz="1800" b="1" i="1" u="heavy" spc="-10" dirty="0">
                <a:latin typeface="Arial"/>
                <a:cs typeface="Arial"/>
              </a:rPr>
              <a:t>á</a:t>
            </a:r>
            <a:r>
              <a:rPr sz="1800" b="1" i="1" u="heavy" dirty="0">
                <a:latin typeface="Arial"/>
                <a:cs typeface="Arial"/>
              </a:rPr>
              <a:t>g</a:t>
            </a:r>
            <a:r>
              <a:rPr sz="1800" b="1" i="1" u="heavy" spc="-49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sz="1800" spc="-240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202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1</a:t>
            </a:r>
            <a:endParaRPr sz="1800">
              <a:latin typeface="Arial"/>
              <a:cs typeface="Arial"/>
            </a:endParaRPr>
          </a:p>
          <a:p>
            <a:pPr marL="91440" marR="44069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két li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 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fol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ás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ja 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más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</a:t>
            </a:r>
            <a:r>
              <a:rPr sz="1800" spc="-10" dirty="0">
                <a:latin typeface="Arial"/>
                <a:cs typeface="Arial"/>
              </a:rPr>
              <a:t>ő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sét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800" b="1" i="1" u="heavy" spc="-50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Pozi</a:t>
            </a:r>
            <a:r>
              <a:rPr sz="1800" b="1" i="1" u="heavy" spc="-49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tív</a:t>
            </a:r>
            <a:r>
              <a:rPr sz="1800" b="1" i="1" u="heavy" spc="-2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k</a:t>
            </a:r>
            <a:r>
              <a:rPr sz="1800" b="1" i="1" u="heavy" spc="-10" dirty="0">
                <a:latin typeface="Arial"/>
                <a:cs typeface="Arial"/>
              </a:rPr>
              <a:t>a</a:t>
            </a:r>
            <a:r>
              <a:rPr sz="1800" b="1" i="1" u="heavy" dirty="0">
                <a:latin typeface="Arial"/>
                <a:cs typeface="Arial"/>
              </a:rPr>
              <a:t>pc</a:t>
            </a:r>
            <a:r>
              <a:rPr sz="1800" b="1" i="1" u="heavy" spc="-10" dirty="0">
                <a:latin typeface="Arial"/>
                <a:cs typeface="Arial"/>
              </a:rPr>
              <a:t>s</a:t>
            </a:r>
            <a:r>
              <a:rPr sz="1800" b="1" i="1" u="heavy" dirty="0">
                <a:latin typeface="Arial"/>
                <a:cs typeface="Arial"/>
              </a:rPr>
              <a:t>ol</a:t>
            </a:r>
            <a:r>
              <a:rPr sz="1800" b="1" i="1" u="heavy" spc="-49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ts</a:t>
            </a:r>
            <a:r>
              <a:rPr sz="1800" b="1" i="1" u="heavy" spc="-10" dirty="0">
                <a:latin typeface="Arial"/>
                <a:cs typeface="Arial"/>
              </a:rPr>
              <a:t>á</a:t>
            </a:r>
            <a:r>
              <a:rPr sz="1800" b="1" i="1" u="heavy" dirty="0">
                <a:latin typeface="Arial"/>
                <a:cs typeface="Arial"/>
              </a:rPr>
              <a:t>g</a:t>
            </a:r>
            <a:r>
              <a:rPr sz="1800" b="1" i="1" u="heavy" spc="-49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sz="1800" spc="-240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202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(ass</a:t>
            </a:r>
            <a:r>
              <a:rPr sz="1800" i="1" spc="-55" dirty="0">
                <a:latin typeface="Arial"/>
                <a:cs typeface="Arial"/>
              </a:rPr>
              <a:t>z</a:t>
            </a:r>
            <a:r>
              <a:rPr sz="1800" i="1" dirty="0">
                <a:latin typeface="Arial"/>
                <a:cs typeface="Arial"/>
              </a:rPr>
              <a:t>oc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á</a:t>
            </a:r>
            <a:r>
              <a:rPr sz="1800" i="1" spc="5" dirty="0">
                <a:latin typeface="Arial"/>
                <a:cs typeface="Arial"/>
              </a:rPr>
              <a:t>c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ó</a:t>
            </a: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á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ók!)</a:t>
            </a:r>
            <a:endParaRPr sz="1800">
              <a:latin typeface="Arial"/>
              <a:cs typeface="Arial"/>
            </a:endParaRPr>
          </a:p>
          <a:p>
            <a:pPr marL="91440" marR="6235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ő</a:t>
            </a:r>
            <a:r>
              <a:rPr sz="1800" dirty="0">
                <a:latin typeface="Arial"/>
                <a:cs typeface="Arial"/>
              </a:rPr>
              <a:t>sí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t (és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í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40" dirty="0">
                <a:latin typeface="Arial"/>
                <a:cs typeface="Arial"/>
              </a:rPr>
              <a:t>!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800" b="1" i="1" u="heavy" spc="-50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N</a:t>
            </a:r>
            <a:r>
              <a:rPr sz="1800" b="1" i="1" u="heavy" spc="-15" dirty="0">
                <a:latin typeface="Arial"/>
                <a:cs typeface="Arial"/>
              </a:rPr>
              <a:t>e</a:t>
            </a:r>
            <a:r>
              <a:rPr sz="1800" b="1" i="1" u="heavy" dirty="0">
                <a:latin typeface="Arial"/>
                <a:cs typeface="Arial"/>
              </a:rPr>
              <a:t>gatív</a:t>
            </a:r>
            <a:r>
              <a:rPr sz="1800" b="1" i="1" u="heavy" spc="-20" dirty="0">
                <a:latin typeface="Arial"/>
                <a:cs typeface="Arial"/>
              </a:rPr>
              <a:t> </a:t>
            </a:r>
            <a:r>
              <a:rPr sz="1800" b="1" i="1" u="heavy" spc="-10" dirty="0">
                <a:latin typeface="Arial"/>
                <a:cs typeface="Arial"/>
              </a:rPr>
              <a:t>ka</a:t>
            </a:r>
            <a:r>
              <a:rPr sz="1800" b="1" i="1" u="heavy" dirty="0">
                <a:latin typeface="Arial"/>
                <a:cs typeface="Arial"/>
              </a:rPr>
              <a:t>pc</a:t>
            </a:r>
            <a:r>
              <a:rPr sz="1800" b="1" i="1" u="heavy" spc="-10" dirty="0">
                <a:latin typeface="Arial"/>
                <a:cs typeface="Arial"/>
              </a:rPr>
              <a:t>s</a:t>
            </a:r>
            <a:r>
              <a:rPr sz="1800" b="1" i="1" u="heavy" dirty="0">
                <a:latin typeface="Arial"/>
                <a:cs typeface="Arial"/>
              </a:rPr>
              <a:t>ol</a:t>
            </a:r>
            <a:r>
              <a:rPr sz="1800" b="1" i="1" u="heavy" spc="-500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t</a:t>
            </a:r>
            <a:r>
              <a:rPr sz="1800" b="1" i="1" u="heavy" spc="-10" dirty="0">
                <a:latin typeface="Arial"/>
                <a:cs typeface="Arial"/>
              </a:rPr>
              <a:t>sá</a:t>
            </a:r>
            <a:r>
              <a:rPr sz="1800" b="1" i="1" u="heavy" dirty="0">
                <a:latin typeface="Arial"/>
                <a:cs typeface="Arial"/>
              </a:rPr>
              <a:t>g</a:t>
            </a:r>
            <a:r>
              <a:rPr sz="1800" b="1" i="1" u="heavy" spc="-50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sz="1800" spc="-240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202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 1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(ass</a:t>
            </a:r>
            <a:r>
              <a:rPr sz="1800" i="1" spc="-55" dirty="0">
                <a:latin typeface="Arial"/>
                <a:cs typeface="Arial"/>
              </a:rPr>
              <a:t>z</a:t>
            </a:r>
            <a:r>
              <a:rPr sz="1800" i="1" dirty="0">
                <a:latin typeface="Arial"/>
                <a:cs typeface="Arial"/>
              </a:rPr>
              <a:t>oc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á</a:t>
            </a:r>
            <a:r>
              <a:rPr sz="1800" i="1" spc="5" dirty="0">
                <a:latin typeface="Arial"/>
                <a:cs typeface="Arial"/>
              </a:rPr>
              <a:t>c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ó</a:t>
            </a: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á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ók!)</a:t>
            </a:r>
            <a:endParaRPr sz="1800">
              <a:latin typeface="Arial"/>
              <a:cs typeface="Arial"/>
            </a:endParaRPr>
          </a:p>
          <a:p>
            <a:pPr marL="91440" marR="445134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gíti 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t (és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í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40" dirty="0">
                <a:latin typeface="Arial"/>
                <a:cs typeface="Arial"/>
              </a:rPr>
              <a:t>!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85" dirty="0"/>
              <a:t>T</a:t>
            </a:r>
            <a:r>
              <a:rPr dirty="0"/>
              <a:t>ermodinamikai</a:t>
            </a:r>
            <a:r>
              <a:rPr spc="-15" dirty="0"/>
              <a:t> </a:t>
            </a:r>
            <a:r>
              <a:rPr dirty="0"/>
              <a:t>ka</a:t>
            </a:r>
            <a:r>
              <a:rPr spc="-10" dirty="0"/>
              <a:t>p</a:t>
            </a:r>
            <a:r>
              <a:rPr dirty="0"/>
              <a:t>cs</a:t>
            </a:r>
            <a:r>
              <a:rPr spc="-10" dirty="0"/>
              <a:t>o</a:t>
            </a:r>
            <a:r>
              <a:rPr dirty="0"/>
              <a:t>l</a:t>
            </a:r>
            <a:r>
              <a:rPr spc="5" dirty="0"/>
              <a:t>t</a:t>
            </a:r>
            <a:r>
              <a:rPr dirty="0"/>
              <a:t>ság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532000"/>
            <a:ext cx="6862699" cy="479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0794" y="1911532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0394" y="2890575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5994" y="3576375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1794" y="4731313"/>
            <a:ext cx="4832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0861" y="1931725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0715" y="2910768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6061" y="3596568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1861" y="5441529"/>
            <a:ext cx="4832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5341" y="1929819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74942" y="2909244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0541" y="3595044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2282" y="4063808"/>
            <a:ext cx="4832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8775" y="1293130"/>
            <a:ext cx="8185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NIN</a:t>
            </a: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8145" y="1293130"/>
            <a:ext cx="10134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OZIT</a:t>
            </a:r>
            <a:r>
              <a:rPr sz="2000" b="1" spc="-10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2999" y="1293130"/>
            <a:ext cx="11391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NEG</a:t>
            </a:r>
            <a:r>
              <a:rPr sz="2000" b="1" spc="-14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TÍV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52600" y="5791200"/>
            <a:ext cx="3048000" cy="5842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„Me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edekebb”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(=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kedve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őbb</a:t>
            </a:r>
            <a:r>
              <a:rPr sz="1600" spc="-20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20" dirty="0">
                <a:latin typeface="Arial"/>
                <a:cs typeface="Arial"/>
              </a:rPr>
              <a:t> →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kötődés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19800" y="4826000"/>
            <a:ext cx="2667000" cy="830580"/>
          </a:xfrm>
          <a:custGeom>
            <a:avLst/>
            <a:gdLst/>
            <a:ahLst/>
            <a:cxnLst/>
            <a:rect l="l" t="t" r="r" b="b"/>
            <a:pathLst>
              <a:path w="2667000" h="830579">
                <a:moveTo>
                  <a:pt x="0" y="830262"/>
                </a:moveTo>
                <a:lnTo>
                  <a:pt x="2667000" y="830262"/>
                </a:lnTo>
                <a:lnTo>
                  <a:pt x="2667000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41211" y="4894038"/>
            <a:ext cx="242443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„Kevésbé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merede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(=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ked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ezőtlenebb),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→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kötődés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6778" y="4495672"/>
            <a:ext cx="930275" cy="1306830"/>
          </a:xfrm>
          <a:custGeom>
            <a:avLst/>
            <a:gdLst/>
            <a:ahLst/>
            <a:cxnLst/>
            <a:rect l="l" t="t" r="r" b="b"/>
            <a:pathLst>
              <a:path w="930275" h="1306829">
                <a:moveTo>
                  <a:pt x="886593" y="61772"/>
                </a:moveTo>
                <a:lnTo>
                  <a:pt x="851998" y="77574"/>
                </a:lnTo>
                <a:lnTo>
                  <a:pt x="0" y="1284541"/>
                </a:lnTo>
                <a:lnTo>
                  <a:pt x="31242" y="1306512"/>
                </a:lnTo>
                <a:lnTo>
                  <a:pt x="883544" y="98942"/>
                </a:lnTo>
                <a:lnTo>
                  <a:pt x="886593" y="61772"/>
                </a:lnTo>
                <a:close/>
              </a:path>
              <a:path w="930275" h="1306829">
                <a:moveTo>
                  <a:pt x="928296" y="19938"/>
                </a:moveTo>
                <a:lnTo>
                  <a:pt x="892683" y="19938"/>
                </a:lnTo>
                <a:lnTo>
                  <a:pt x="923798" y="41909"/>
                </a:lnTo>
                <a:lnTo>
                  <a:pt x="883544" y="98942"/>
                </a:lnTo>
                <a:lnTo>
                  <a:pt x="878042" y="166011"/>
                </a:lnTo>
                <a:lnTo>
                  <a:pt x="884405" y="176711"/>
                </a:lnTo>
                <a:lnTo>
                  <a:pt x="898127" y="181763"/>
                </a:lnTo>
                <a:lnTo>
                  <a:pt x="910102" y="176419"/>
                </a:lnTo>
                <a:lnTo>
                  <a:pt x="915797" y="164464"/>
                </a:lnTo>
                <a:lnTo>
                  <a:pt x="928296" y="19938"/>
                </a:lnTo>
                <a:close/>
              </a:path>
              <a:path w="930275" h="1306829">
                <a:moveTo>
                  <a:pt x="930021" y="0"/>
                </a:moveTo>
                <a:lnTo>
                  <a:pt x="780034" y="68579"/>
                </a:lnTo>
                <a:lnTo>
                  <a:pt x="772856" y="74429"/>
                </a:lnTo>
                <a:lnTo>
                  <a:pt x="769821" y="84884"/>
                </a:lnTo>
                <a:lnTo>
                  <a:pt x="773602" y="98476"/>
                </a:lnTo>
                <a:lnTo>
                  <a:pt x="783819" y="104493"/>
                </a:lnTo>
                <a:lnTo>
                  <a:pt x="795782" y="103250"/>
                </a:lnTo>
                <a:lnTo>
                  <a:pt x="851998" y="77574"/>
                </a:lnTo>
                <a:lnTo>
                  <a:pt x="892683" y="19938"/>
                </a:lnTo>
                <a:lnTo>
                  <a:pt x="928296" y="19938"/>
                </a:lnTo>
                <a:lnTo>
                  <a:pt x="930021" y="0"/>
                </a:lnTo>
                <a:close/>
              </a:path>
              <a:path w="930275" h="1306829">
                <a:moveTo>
                  <a:pt x="905992" y="29337"/>
                </a:moveTo>
                <a:lnTo>
                  <a:pt x="889254" y="29337"/>
                </a:lnTo>
                <a:lnTo>
                  <a:pt x="916178" y="48259"/>
                </a:lnTo>
                <a:lnTo>
                  <a:pt x="886593" y="61772"/>
                </a:lnTo>
                <a:lnTo>
                  <a:pt x="883544" y="98942"/>
                </a:lnTo>
                <a:lnTo>
                  <a:pt x="923798" y="41909"/>
                </a:lnTo>
                <a:lnTo>
                  <a:pt x="905992" y="29337"/>
                </a:lnTo>
                <a:close/>
              </a:path>
              <a:path w="930275" h="1306829">
                <a:moveTo>
                  <a:pt x="892683" y="19938"/>
                </a:moveTo>
                <a:lnTo>
                  <a:pt x="851998" y="77574"/>
                </a:lnTo>
                <a:lnTo>
                  <a:pt x="886593" y="61772"/>
                </a:lnTo>
                <a:lnTo>
                  <a:pt x="889254" y="29337"/>
                </a:lnTo>
                <a:lnTo>
                  <a:pt x="905992" y="29337"/>
                </a:lnTo>
                <a:lnTo>
                  <a:pt x="892683" y="19938"/>
                </a:lnTo>
                <a:close/>
              </a:path>
              <a:path w="930275" h="1306829">
                <a:moveTo>
                  <a:pt x="889254" y="29337"/>
                </a:moveTo>
                <a:lnTo>
                  <a:pt x="886593" y="61772"/>
                </a:lnTo>
                <a:lnTo>
                  <a:pt x="916178" y="48259"/>
                </a:lnTo>
                <a:lnTo>
                  <a:pt x="889254" y="293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4165" y="3962272"/>
            <a:ext cx="356870" cy="920750"/>
          </a:xfrm>
          <a:custGeom>
            <a:avLst/>
            <a:gdLst/>
            <a:ahLst/>
            <a:cxnLst/>
            <a:rect l="l" t="t" r="r" b="b"/>
            <a:pathLst>
              <a:path w="356870" h="920750">
                <a:moveTo>
                  <a:pt x="299223" y="71468"/>
                </a:moveTo>
                <a:lnTo>
                  <a:pt x="270609" y="96610"/>
                </a:lnTo>
                <a:lnTo>
                  <a:pt x="0" y="908557"/>
                </a:lnTo>
                <a:lnTo>
                  <a:pt x="36068" y="920495"/>
                </a:lnTo>
                <a:lnTo>
                  <a:pt x="307129" y="107311"/>
                </a:lnTo>
                <a:lnTo>
                  <a:pt x="299223" y="71468"/>
                </a:lnTo>
                <a:close/>
              </a:path>
              <a:path w="356870" h="920750">
                <a:moveTo>
                  <a:pt x="329075" y="29844"/>
                </a:moveTo>
                <a:lnTo>
                  <a:pt x="292862" y="29844"/>
                </a:lnTo>
                <a:lnTo>
                  <a:pt x="328930" y="41909"/>
                </a:lnTo>
                <a:lnTo>
                  <a:pt x="307129" y="107311"/>
                </a:lnTo>
                <a:lnTo>
                  <a:pt x="322276" y="175981"/>
                </a:lnTo>
                <a:lnTo>
                  <a:pt x="331652" y="182653"/>
                </a:lnTo>
                <a:lnTo>
                  <a:pt x="345918" y="182699"/>
                </a:lnTo>
                <a:lnTo>
                  <a:pt x="354930" y="174093"/>
                </a:lnTo>
                <a:lnTo>
                  <a:pt x="356615" y="161544"/>
                </a:lnTo>
                <a:lnTo>
                  <a:pt x="329075" y="29844"/>
                </a:lnTo>
                <a:close/>
              </a:path>
              <a:path w="356870" h="920750">
                <a:moveTo>
                  <a:pt x="322834" y="0"/>
                </a:moveTo>
                <a:lnTo>
                  <a:pt x="198882" y="108965"/>
                </a:lnTo>
                <a:lnTo>
                  <a:pt x="193831" y="116489"/>
                </a:lnTo>
                <a:lnTo>
                  <a:pt x="193872" y="127430"/>
                </a:lnTo>
                <a:lnTo>
                  <a:pt x="201413" y="139464"/>
                </a:lnTo>
                <a:lnTo>
                  <a:pt x="212893" y="142268"/>
                </a:lnTo>
                <a:lnTo>
                  <a:pt x="224028" y="137540"/>
                </a:lnTo>
                <a:lnTo>
                  <a:pt x="270609" y="96610"/>
                </a:lnTo>
                <a:lnTo>
                  <a:pt x="292862" y="29844"/>
                </a:lnTo>
                <a:lnTo>
                  <a:pt x="329075" y="29844"/>
                </a:lnTo>
                <a:lnTo>
                  <a:pt x="322834" y="0"/>
                </a:lnTo>
                <a:close/>
              </a:path>
              <a:path w="356870" h="920750">
                <a:moveTo>
                  <a:pt x="322475" y="39750"/>
                </a:moveTo>
                <a:lnTo>
                  <a:pt x="292226" y="39750"/>
                </a:lnTo>
                <a:lnTo>
                  <a:pt x="323469" y="50164"/>
                </a:lnTo>
                <a:lnTo>
                  <a:pt x="299223" y="71468"/>
                </a:lnTo>
                <a:lnTo>
                  <a:pt x="307129" y="107311"/>
                </a:lnTo>
                <a:lnTo>
                  <a:pt x="328930" y="41909"/>
                </a:lnTo>
                <a:lnTo>
                  <a:pt x="322475" y="39750"/>
                </a:lnTo>
                <a:close/>
              </a:path>
              <a:path w="356870" h="920750">
                <a:moveTo>
                  <a:pt x="292862" y="29844"/>
                </a:moveTo>
                <a:lnTo>
                  <a:pt x="270609" y="96610"/>
                </a:lnTo>
                <a:lnTo>
                  <a:pt x="299223" y="71468"/>
                </a:lnTo>
                <a:lnTo>
                  <a:pt x="292226" y="39750"/>
                </a:lnTo>
                <a:lnTo>
                  <a:pt x="322475" y="39750"/>
                </a:lnTo>
                <a:lnTo>
                  <a:pt x="292862" y="29844"/>
                </a:lnTo>
                <a:close/>
              </a:path>
              <a:path w="356870" h="920750">
                <a:moveTo>
                  <a:pt x="292226" y="39750"/>
                </a:moveTo>
                <a:lnTo>
                  <a:pt x="299223" y="71468"/>
                </a:lnTo>
                <a:lnTo>
                  <a:pt x="323469" y="50164"/>
                </a:lnTo>
                <a:lnTo>
                  <a:pt x="292226" y="39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15240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15240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0292" y="15240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5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59" y="608589"/>
                </a:lnTo>
                <a:lnTo>
                  <a:pt x="330758" y="600738"/>
                </a:lnTo>
                <a:lnTo>
                  <a:pt x="370468" y="585638"/>
                </a:lnTo>
                <a:lnTo>
                  <a:pt x="407141" y="563919"/>
                </a:lnTo>
                <a:lnTo>
                  <a:pt x="440224" y="536208"/>
                </a:lnTo>
                <a:lnTo>
                  <a:pt x="469166" y="503135"/>
                </a:lnTo>
                <a:lnTo>
                  <a:pt x="493418" y="465328"/>
                </a:lnTo>
                <a:lnTo>
                  <a:pt x="512427" y="423416"/>
                </a:lnTo>
                <a:lnTo>
                  <a:pt x="525643" y="378027"/>
                </a:lnTo>
                <a:lnTo>
                  <a:pt x="532515" y="329790"/>
                </a:lnTo>
                <a:lnTo>
                  <a:pt x="533400" y="304800"/>
                </a:lnTo>
                <a:lnTo>
                  <a:pt x="532515" y="279809"/>
                </a:lnTo>
                <a:lnTo>
                  <a:pt x="525643" y="231572"/>
                </a:lnTo>
                <a:lnTo>
                  <a:pt x="512427" y="186183"/>
                </a:lnTo>
                <a:lnTo>
                  <a:pt x="493418" y="144271"/>
                </a:lnTo>
                <a:lnTo>
                  <a:pt x="469166" y="106464"/>
                </a:lnTo>
                <a:lnTo>
                  <a:pt x="440224" y="73391"/>
                </a:lnTo>
                <a:lnTo>
                  <a:pt x="407141" y="45680"/>
                </a:lnTo>
                <a:lnTo>
                  <a:pt x="370468" y="23961"/>
                </a:lnTo>
                <a:lnTo>
                  <a:pt x="330758" y="8861"/>
                </a:lnTo>
                <a:lnTo>
                  <a:pt x="288559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0292" y="15240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59" y="1010"/>
                </a:lnTo>
                <a:lnTo>
                  <a:pt x="309935" y="3990"/>
                </a:lnTo>
                <a:lnTo>
                  <a:pt x="350958" y="15544"/>
                </a:lnTo>
                <a:lnTo>
                  <a:pt x="389219" y="34032"/>
                </a:lnTo>
                <a:lnTo>
                  <a:pt x="424165" y="58826"/>
                </a:lnTo>
                <a:lnTo>
                  <a:pt x="455247" y="89296"/>
                </a:lnTo>
                <a:lnTo>
                  <a:pt x="481913" y="124815"/>
                </a:lnTo>
                <a:lnTo>
                  <a:pt x="503612" y="164753"/>
                </a:lnTo>
                <a:lnTo>
                  <a:pt x="519793" y="208483"/>
                </a:lnTo>
                <a:lnTo>
                  <a:pt x="529906" y="255374"/>
                </a:lnTo>
                <a:lnTo>
                  <a:pt x="533400" y="304800"/>
                </a:lnTo>
                <a:lnTo>
                  <a:pt x="529906" y="354225"/>
                </a:lnTo>
                <a:lnTo>
                  <a:pt x="519793" y="401116"/>
                </a:lnTo>
                <a:lnTo>
                  <a:pt x="503612" y="444846"/>
                </a:lnTo>
                <a:lnTo>
                  <a:pt x="481913" y="484784"/>
                </a:lnTo>
                <a:lnTo>
                  <a:pt x="455247" y="520303"/>
                </a:lnTo>
                <a:lnTo>
                  <a:pt x="424165" y="550773"/>
                </a:lnTo>
                <a:lnTo>
                  <a:pt x="389219" y="575567"/>
                </a:lnTo>
                <a:lnTo>
                  <a:pt x="350958" y="594055"/>
                </a:lnTo>
                <a:lnTo>
                  <a:pt x="309935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4325" y="35252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807"/>
                </a:lnTo>
                <a:lnTo>
                  <a:pt x="7749" y="378068"/>
                </a:lnTo>
                <a:lnTo>
                  <a:pt x="20954" y="423469"/>
                </a:lnTo>
                <a:lnTo>
                  <a:pt x="39951" y="465384"/>
                </a:lnTo>
                <a:lnTo>
                  <a:pt x="64190" y="503187"/>
                </a:lnTo>
                <a:lnTo>
                  <a:pt x="93124" y="536251"/>
                </a:lnTo>
                <a:lnTo>
                  <a:pt x="126202" y="563949"/>
                </a:lnTo>
                <a:lnTo>
                  <a:pt x="162877" y="585656"/>
                </a:lnTo>
                <a:lnTo>
                  <a:pt x="202600" y="600745"/>
                </a:lnTo>
                <a:lnTo>
                  <a:pt x="244822" y="608590"/>
                </a:lnTo>
                <a:lnTo>
                  <a:pt x="266700" y="609600"/>
                </a:lnTo>
                <a:lnTo>
                  <a:pt x="288577" y="608590"/>
                </a:lnTo>
                <a:lnTo>
                  <a:pt x="330799" y="600745"/>
                </a:lnTo>
                <a:lnTo>
                  <a:pt x="370522" y="585656"/>
                </a:lnTo>
                <a:lnTo>
                  <a:pt x="407197" y="563949"/>
                </a:lnTo>
                <a:lnTo>
                  <a:pt x="440275" y="536251"/>
                </a:lnTo>
                <a:lnTo>
                  <a:pt x="469209" y="503187"/>
                </a:lnTo>
                <a:lnTo>
                  <a:pt x="493448" y="465384"/>
                </a:lnTo>
                <a:lnTo>
                  <a:pt x="512445" y="423469"/>
                </a:lnTo>
                <a:lnTo>
                  <a:pt x="525650" y="378068"/>
                </a:lnTo>
                <a:lnTo>
                  <a:pt x="532516" y="329807"/>
                </a:lnTo>
                <a:lnTo>
                  <a:pt x="533400" y="304800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4325" y="35252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800"/>
                </a:lnTo>
                <a:lnTo>
                  <a:pt x="529910" y="354256"/>
                </a:lnTo>
                <a:lnTo>
                  <a:pt x="519805" y="401165"/>
                </a:lnTo>
                <a:lnTo>
                  <a:pt x="503636" y="444902"/>
                </a:lnTo>
                <a:lnTo>
                  <a:pt x="481949" y="484839"/>
                </a:lnTo>
                <a:lnTo>
                  <a:pt x="455295" y="520350"/>
                </a:lnTo>
                <a:lnTo>
                  <a:pt x="424220" y="550810"/>
                </a:lnTo>
                <a:lnTo>
                  <a:pt x="389275" y="575591"/>
                </a:lnTo>
                <a:lnTo>
                  <a:pt x="351007" y="594067"/>
                </a:lnTo>
                <a:lnTo>
                  <a:pt x="309966" y="605612"/>
                </a:lnTo>
                <a:lnTo>
                  <a:pt x="266700" y="609600"/>
                </a:lnTo>
                <a:lnTo>
                  <a:pt x="244822" y="608590"/>
                </a:lnTo>
                <a:lnTo>
                  <a:pt x="223433" y="605612"/>
                </a:lnTo>
                <a:lnTo>
                  <a:pt x="182392" y="594067"/>
                </a:lnTo>
                <a:lnTo>
                  <a:pt x="144124" y="575591"/>
                </a:lnTo>
                <a:lnTo>
                  <a:pt x="109179" y="550810"/>
                </a:lnTo>
                <a:lnTo>
                  <a:pt x="78104" y="520350"/>
                </a:lnTo>
                <a:lnTo>
                  <a:pt x="51450" y="484839"/>
                </a:lnTo>
                <a:lnTo>
                  <a:pt x="29763" y="444902"/>
                </a:lnTo>
                <a:lnTo>
                  <a:pt x="13594" y="401165"/>
                </a:lnTo>
                <a:lnTo>
                  <a:pt x="3489" y="354256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82432" y="35513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87"/>
                </a:lnTo>
                <a:lnTo>
                  <a:pt x="182392" y="15532"/>
                </a:lnTo>
                <a:lnTo>
                  <a:pt x="144124" y="34008"/>
                </a:lnTo>
                <a:lnTo>
                  <a:pt x="109179" y="58789"/>
                </a:lnTo>
                <a:lnTo>
                  <a:pt x="78104" y="89249"/>
                </a:lnTo>
                <a:lnTo>
                  <a:pt x="51450" y="124760"/>
                </a:lnTo>
                <a:lnTo>
                  <a:pt x="29763" y="164697"/>
                </a:lnTo>
                <a:lnTo>
                  <a:pt x="13594" y="208434"/>
                </a:lnTo>
                <a:lnTo>
                  <a:pt x="3489" y="255343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792"/>
                </a:lnTo>
                <a:lnTo>
                  <a:pt x="525650" y="231531"/>
                </a:lnTo>
                <a:lnTo>
                  <a:pt x="512444" y="186130"/>
                </a:lnTo>
                <a:lnTo>
                  <a:pt x="493448" y="144215"/>
                </a:lnTo>
                <a:lnTo>
                  <a:pt x="469209" y="106412"/>
                </a:lnTo>
                <a:lnTo>
                  <a:pt x="440275" y="73348"/>
                </a:lnTo>
                <a:lnTo>
                  <a:pt x="407197" y="45650"/>
                </a:lnTo>
                <a:lnTo>
                  <a:pt x="370522" y="23943"/>
                </a:lnTo>
                <a:lnTo>
                  <a:pt x="330799" y="8854"/>
                </a:lnTo>
                <a:lnTo>
                  <a:pt x="288577" y="1009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2432" y="35513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43"/>
                </a:lnTo>
                <a:lnTo>
                  <a:pt x="13594" y="208434"/>
                </a:lnTo>
                <a:lnTo>
                  <a:pt x="29763" y="164697"/>
                </a:lnTo>
                <a:lnTo>
                  <a:pt x="51450" y="124760"/>
                </a:lnTo>
                <a:lnTo>
                  <a:pt x="78104" y="89249"/>
                </a:lnTo>
                <a:lnTo>
                  <a:pt x="109179" y="58789"/>
                </a:lnTo>
                <a:lnTo>
                  <a:pt x="144124" y="34008"/>
                </a:lnTo>
                <a:lnTo>
                  <a:pt x="182392" y="15532"/>
                </a:lnTo>
                <a:lnTo>
                  <a:pt x="223433" y="3987"/>
                </a:lnTo>
                <a:lnTo>
                  <a:pt x="266700" y="0"/>
                </a:lnTo>
                <a:lnTo>
                  <a:pt x="288577" y="1009"/>
                </a:lnTo>
                <a:lnTo>
                  <a:pt x="309966" y="3987"/>
                </a:lnTo>
                <a:lnTo>
                  <a:pt x="351007" y="15532"/>
                </a:lnTo>
                <a:lnTo>
                  <a:pt x="389275" y="34008"/>
                </a:lnTo>
                <a:lnTo>
                  <a:pt x="424220" y="58789"/>
                </a:lnTo>
                <a:lnTo>
                  <a:pt x="455295" y="89249"/>
                </a:lnTo>
                <a:lnTo>
                  <a:pt x="481949" y="124760"/>
                </a:lnTo>
                <a:lnTo>
                  <a:pt x="503636" y="164697"/>
                </a:lnTo>
                <a:lnTo>
                  <a:pt x="519805" y="208434"/>
                </a:lnTo>
                <a:lnTo>
                  <a:pt x="529910" y="255343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1447800"/>
            <a:ext cx="3343402" cy="269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33796" y="1631940"/>
            <a:ext cx="33083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6869" y="1631940"/>
            <a:ext cx="75501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8828" y="3644120"/>
            <a:ext cx="75311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9885" y="3644120"/>
            <a:ext cx="117792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8028" y="2003400"/>
            <a:ext cx="4781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04228" y="4162520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spc="-7" baseline="13888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66609" y="2561819"/>
            <a:ext cx="65976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spc="-7" baseline="13888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FF0000"/>
                </a:solidFill>
                <a:latin typeface="Arial"/>
                <a:cs typeface="Arial"/>
              </a:rPr>
              <a:t>XY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5175" y="2561819"/>
            <a:ext cx="4781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340" y="388016"/>
            <a:ext cx="41840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8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ermodinamikai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ka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cs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ság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540" y="1205323"/>
            <a:ext cx="17043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JEGYZÉSEK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6240" y="1729485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240" y="2217166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4400" y="3408426"/>
            <a:ext cx="3276600" cy="2916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4895" y="1693257"/>
            <a:ext cx="3409315" cy="180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Ha X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azono</a:t>
            </a:r>
            <a:r>
              <a:rPr sz="1600" spc="-5" dirty="0">
                <a:latin typeface="Arial"/>
                <a:cs typeface="Arial"/>
              </a:rPr>
              <a:t>s: </a:t>
            </a:r>
            <a:r>
              <a:rPr sz="1600" spc="-10" dirty="0">
                <a:latin typeface="Arial"/>
                <a:cs typeface="Arial"/>
              </a:rPr>
              <a:t>kap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soltság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 kooperativitás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(nin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negatí</a:t>
            </a:r>
            <a:r>
              <a:rPr sz="1600" spc="-125" dirty="0">
                <a:latin typeface="Arial"/>
                <a:cs typeface="Arial"/>
              </a:rPr>
              <a:t>v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itív)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K</a:t>
            </a:r>
            <a:r>
              <a:rPr sz="1575" spc="15" baseline="-21164" dirty="0">
                <a:latin typeface="Arial"/>
                <a:cs typeface="Arial"/>
              </a:rPr>
              <a:t>X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nek és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K</a:t>
            </a:r>
            <a:r>
              <a:rPr sz="1575" spc="-165" baseline="-21164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nak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nem</a:t>
            </a:r>
            <a:r>
              <a:rPr sz="1600" spc="-5" dirty="0">
                <a:latin typeface="Arial"/>
                <a:cs typeface="Arial"/>
              </a:rPr>
              <a:t> k</a:t>
            </a:r>
            <a:r>
              <a:rPr sz="1600" spc="-10" dirty="0">
                <a:latin typeface="Arial"/>
                <a:cs typeface="Arial"/>
              </a:rPr>
              <a:t>ell feltétlenül kötődé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járnia (</a:t>
            </a:r>
            <a:r>
              <a:rPr sz="1600" b="1" u="sng" spc="-10" dirty="0">
                <a:latin typeface="Arial"/>
                <a:cs typeface="Arial"/>
              </a:rPr>
              <a:t>el</a:t>
            </a:r>
            <a:r>
              <a:rPr sz="1600" b="1" u="sng" spc="-5" dirty="0">
                <a:latin typeface="Arial"/>
                <a:cs typeface="Arial"/>
              </a:rPr>
              <a:t>s</a:t>
            </a:r>
            <a:r>
              <a:rPr sz="1600" b="1" u="sng" spc="-10" dirty="0">
                <a:latin typeface="Arial"/>
                <a:cs typeface="Arial"/>
              </a:rPr>
              <a:t>őrendű sze</a:t>
            </a:r>
            <a:r>
              <a:rPr sz="1600" b="1" u="sng" spc="-15" dirty="0">
                <a:latin typeface="Arial"/>
                <a:cs typeface="Arial"/>
              </a:rPr>
              <a:t>r</a:t>
            </a:r>
            <a:r>
              <a:rPr sz="1600" b="1" u="sng" spc="-10" dirty="0">
                <a:latin typeface="Arial"/>
                <a:cs typeface="Arial"/>
              </a:rPr>
              <a:t>kezet</a:t>
            </a:r>
            <a:r>
              <a:rPr sz="1600" b="1" u="sng" spc="-5" dirty="0">
                <a:latin typeface="Arial"/>
                <a:cs typeface="Arial"/>
              </a:rPr>
              <a:t>v</a:t>
            </a:r>
            <a:r>
              <a:rPr sz="1600" b="1" u="sng" spc="-10" dirty="0">
                <a:latin typeface="Arial"/>
                <a:cs typeface="Arial"/>
              </a:rPr>
              <a:t>álto</a:t>
            </a:r>
            <a:r>
              <a:rPr sz="1600" b="1" u="sng" spc="-5" dirty="0">
                <a:latin typeface="Arial"/>
                <a:cs typeface="Arial"/>
              </a:rPr>
              <a:t>z</a:t>
            </a:r>
            <a:r>
              <a:rPr sz="1600" b="1" u="sng" spc="-10" dirty="0">
                <a:latin typeface="Arial"/>
                <a:cs typeface="Arial"/>
              </a:rPr>
              <a:t>ás</a:t>
            </a:r>
            <a:r>
              <a:rPr sz="1600" b="1" u="sng" spc="-25" dirty="0">
                <a:latin typeface="Arial"/>
                <a:cs typeface="Arial"/>
              </a:rPr>
              <a:t> </a:t>
            </a:r>
            <a:r>
              <a:rPr sz="1600" b="1" u="sng" spc="-10" dirty="0">
                <a:latin typeface="Arial"/>
                <a:cs typeface="Arial"/>
              </a:rPr>
              <a:t>is lehet</a:t>
            </a:r>
            <a:r>
              <a:rPr sz="1600" spc="-10" dirty="0">
                <a:latin typeface="Arial"/>
                <a:cs typeface="Arial"/>
              </a:rPr>
              <a:t>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oz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 aktinköté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esetén,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lent)</a:t>
            </a:r>
            <a:endParaRPr sz="1600" dirty="0">
              <a:latin typeface="Arial"/>
              <a:cs typeface="Arial"/>
            </a:endParaRPr>
          </a:p>
          <a:p>
            <a:pPr marL="516890">
              <a:lnSpc>
                <a:spcPct val="100000"/>
              </a:lnSpc>
              <a:spcBef>
                <a:spcPts val="610"/>
              </a:spcBef>
              <a:tabLst>
                <a:tab pos="2252980" algn="l"/>
              </a:tabLst>
            </a:pPr>
            <a:r>
              <a:rPr sz="1600" i="1" spc="-10" dirty="0">
                <a:latin typeface="Arial"/>
                <a:cs typeface="Arial"/>
              </a:rPr>
              <a:t>nyitott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árok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65" dirty="0">
                <a:latin typeface="Arial"/>
                <a:cs typeface="Arial"/>
              </a:rPr>
              <a:t>z</a:t>
            </a:r>
            <a:r>
              <a:rPr sz="1600" i="1" dirty="0">
                <a:latin typeface="Arial"/>
                <a:cs typeface="Arial"/>
              </a:rPr>
              <a:t>á</a:t>
            </a:r>
            <a:r>
              <a:rPr sz="1600" i="1" spc="-5" dirty="0">
                <a:latin typeface="Arial"/>
                <a:cs typeface="Arial"/>
              </a:rPr>
              <a:t>rt</a:t>
            </a:r>
            <a:r>
              <a:rPr sz="1600" i="1" spc="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árok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444" y="6240619"/>
            <a:ext cx="13557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gyengén kötött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9158" y="6240619"/>
            <a:ext cx="11982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erősen kötött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951" y="1155700"/>
            <a:ext cx="5319649" cy="394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-</a:t>
            </a:r>
            <a:r>
              <a:rPr dirty="0"/>
              <a:t>hurok</a:t>
            </a:r>
            <a:r>
              <a:rPr spc="-30" dirty="0"/>
              <a:t> </a:t>
            </a:r>
            <a:r>
              <a:rPr dirty="0"/>
              <a:t>NT</a:t>
            </a:r>
            <a:r>
              <a:rPr spc="-15" dirty="0"/>
              <a:t>P</a:t>
            </a:r>
            <a:r>
              <a:rPr dirty="0"/>
              <a:t>ázok</a:t>
            </a:r>
            <a:r>
              <a:rPr spc="5" dirty="0"/>
              <a:t> </a:t>
            </a:r>
            <a:r>
              <a:rPr dirty="0"/>
              <a:t>köz</a:t>
            </a:r>
            <a:r>
              <a:rPr spc="-10" dirty="0"/>
              <a:t>ö</a:t>
            </a:r>
            <a:r>
              <a:rPr dirty="0"/>
              <a:t>s szerkez</a:t>
            </a:r>
            <a:r>
              <a:rPr spc="-10" dirty="0"/>
              <a:t>e</a:t>
            </a:r>
            <a:r>
              <a:rPr dirty="0"/>
              <a:t>ti</a:t>
            </a:r>
            <a:r>
              <a:rPr spc="20" dirty="0"/>
              <a:t> </a:t>
            </a:r>
            <a:r>
              <a:rPr dirty="0"/>
              <a:t>magja</a:t>
            </a:r>
          </a:p>
        </p:txBody>
      </p:sp>
      <p:sp>
        <p:nvSpPr>
          <p:cNvPr id="4" name="object 4"/>
          <p:cNvSpPr/>
          <p:nvPr/>
        </p:nvSpPr>
        <p:spPr>
          <a:xfrm>
            <a:off x="396240" y="2282951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39" y="3258311"/>
            <a:ext cx="140208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439" y="3502152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9" y="3745991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3989832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439" y="4477511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" y="4721352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00627" y="5173565"/>
            <a:ext cx="4836160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1275" marR="7620" indent="1130300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Lila: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közös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szerke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eti </a:t>
            </a:r>
            <a:r>
              <a:rPr sz="1600" spc="-15" dirty="0">
                <a:latin typeface="Arial"/>
                <a:cs typeface="Arial"/>
              </a:rPr>
              <a:t>mag</a:t>
            </a:r>
            <a:r>
              <a:rPr sz="1600" spc="-10" dirty="0">
                <a:latin typeface="Arial"/>
                <a:cs typeface="Arial"/>
              </a:rPr>
              <a:t> Ké</a:t>
            </a:r>
            <a:r>
              <a:rPr sz="1600" spc="-5" dirty="0">
                <a:latin typeface="Arial"/>
                <a:cs typeface="Arial"/>
              </a:rPr>
              <a:t>k: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eg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edi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fun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ciókat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ztosító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hurkok</a:t>
            </a:r>
            <a:endParaRPr sz="1600" dirty="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Zöld, narancs: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ozinok és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kine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inek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közös inszerc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ói</a:t>
            </a:r>
            <a:endParaRPr sz="1600" dirty="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Pir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s: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csak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oz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lemző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őtovábbító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ő</a:t>
            </a:r>
            <a:r>
              <a:rPr sz="1600" spc="-10" dirty="0">
                <a:latin typeface="Arial"/>
                <a:cs typeface="Arial"/>
              </a:rPr>
              <a:t>ka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330"/>
              </a:spcBef>
            </a:pP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9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spc="-10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1514949"/>
            <a:ext cx="2549525" cy="388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8445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Miozin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k Kinezinek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fe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érjék</a:t>
            </a:r>
            <a:endParaRPr sz="1600">
              <a:latin typeface="Arial"/>
              <a:cs typeface="Arial"/>
            </a:endParaRPr>
          </a:p>
          <a:p>
            <a:pPr marL="193675" marR="508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 G</a:t>
            </a:r>
            <a:r>
              <a:rPr sz="1600" spc="-10" dirty="0">
                <a:latin typeface="Arial"/>
                <a:cs typeface="Arial"/>
              </a:rPr>
              <a:t>TPázok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(je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átvitel: di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ferenc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áció,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nö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ekedé</a:t>
            </a:r>
            <a:r>
              <a:rPr sz="1600" spc="-5" dirty="0">
                <a:latin typeface="Arial"/>
                <a:cs typeface="Arial"/>
              </a:rPr>
              <a:t>s,</a:t>
            </a:r>
            <a:r>
              <a:rPr sz="1600" spc="-10" dirty="0">
                <a:latin typeface="Arial"/>
                <a:cs typeface="Arial"/>
              </a:rPr>
              <a:t> tápan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ag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érzé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elés,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vezikulumtran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zport)</a:t>
            </a:r>
            <a:endParaRPr sz="1600">
              <a:latin typeface="Arial"/>
              <a:cs typeface="Arial"/>
            </a:endParaRPr>
          </a:p>
          <a:p>
            <a:pPr marL="65151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Ras (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1</a:t>
            </a:r>
            <a:r>
              <a:rPr sz="1575" baseline="26455" dirty="0">
                <a:latin typeface="Arial"/>
                <a:cs typeface="Arial"/>
              </a:rPr>
              <a:t>r</a:t>
            </a:r>
            <a:r>
              <a:rPr sz="1575" spc="-7" baseline="26455" dirty="0">
                <a:latin typeface="Arial"/>
                <a:cs typeface="Arial"/>
              </a:rPr>
              <a:t>a</a:t>
            </a:r>
            <a:r>
              <a:rPr sz="1575" spc="15" baseline="2645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651510" marR="1518285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Rho </a:t>
            </a:r>
            <a:r>
              <a:rPr sz="1600" spc="-10" dirty="0">
                <a:latin typeface="Arial"/>
                <a:cs typeface="Arial"/>
              </a:rPr>
              <a:t>Arf</a:t>
            </a:r>
            <a:endParaRPr sz="1600">
              <a:latin typeface="Arial"/>
              <a:cs typeface="Arial"/>
            </a:endParaRPr>
          </a:p>
          <a:p>
            <a:pPr marL="193675" marR="34925">
              <a:lnSpc>
                <a:spcPct val="100000"/>
              </a:lnSpc>
            </a:pP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rans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láci</a:t>
            </a:r>
            <a:r>
              <a:rPr sz="1600" spc="-5" dirty="0">
                <a:latin typeface="Arial"/>
                <a:cs typeface="Arial"/>
              </a:rPr>
              <a:t>ó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inic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ác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ós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elongá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iós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faktorok</a:t>
            </a:r>
            <a:endParaRPr sz="1600">
              <a:latin typeface="Arial"/>
              <a:cs typeface="Arial"/>
            </a:endParaRPr>
          </a:p>
          <a:p>
            <a:pPr marL="65151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EF-</a:t>
            </a:r>
            <a:r>
              <a:rPr sz="1600" spc="-75" dirty="0">
                <a:latin typeface="Arial"/>
                <a:cs typeface="Arial"/>
              </a:rPr>
              <a:t>Tu</a:t>
            </a:r>
            <a:endParaRPr sz="1600">
              <a:latin typeface="Arial"/>
              <a:cs typeface="Arial"/>
            </a:endParaRPr>
          </a:p>
          <a:p>
            <a:pPr marL="193675" marR="14795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Heterotrimer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jelátvivő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fehérjék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α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aleg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sége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Eg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éb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családok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08900" y="3658237"/>
            <a:ext cx="2854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Gerincesek </a:t>
            </a:r>
          </a:p>
          <a:p>
            <a:r>
              <a:rPr lang="hu-HU" dirty="0"/>
              <a:t>fényérzékelésében </a:t>
            </a:r>
          </a:p>
          <a:p>
            <a:r>
              <a:rPr lang="hu-HU" dirty="0"/>
              <a:t>fontos, </a:t>
            </a:r>
          </a:p>
          <a:p>
            <a:r>
              <a:rPr lang="hu-HU" dirty="0" err="1"/>
              <a:t>rodopszinhoz</a:t>
            </a:r>
            <a:r>
              <a:rPr lang="hu-HU" dirty="0"/>
              <a:t> kötve működik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3816"/>
            <a:ext cx="5337809" cy="302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7809" y="2093087"/>
            <a:ext cx="5048250" cy="2424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spc="-90" dirty="0"/>
              <a:t> </a:t>
            </a:r>
            <a:r>
              <a:rPr spc="-10" dirty="0"/>
              <a:t>n</a:t>
            </a:r>
            <a:r>
              <a:rPr dirty="0"/>
              <a:t>ukleotidkötő</a:t>
            </a:r>
            <a:r>
              <a:rPr spc="-35" dirty="0"/>
              <a:t> </a:t>
            </a:r>
            <a:r>
              <a:rPr dirty="0"/>
              <a:t>zse</a:t>
            </a:r>
            <a:r>
              <a:rPr spc="-10" dirty="0"/>
              <a:t>b</a:t>
            </a:r>
            <a:r>
              <a:rPr dirty="0"/>
              <a:t>et a</a:t>
            </a:r>
            <a:r>
              <a:rPr spc="5" dirty="0"/>
              <a:t>l</a:t>
            </a:r>
            <a:r>
              <a:rPr dirty="0"/>
              <a:t>kotó</a:t>
            </a:r>
            <a:r>
              <a:rPr spc="-10" dirty="0"/>
              <a:t> </a:t>
            </a:r>
            <a:r>
              <a:rPr dirty="0"/>
              <a:t>ko</a:t>
            </a:r>
            <a:r>
              <a:rPr spc="-10" dirty="0"/>
              <a:t>n</a:t>
            </a:r>
            <a:r>
              <a:rPr dirty="0"/>
              <a:t>zervált</a:t>
            </a:r>
            <a:r>
              <a:rPr spc="5" dirty="0"/>
              <a:t> </a:t>
            </a:r>
            <a:r>
              <a:rPr dirty="0"/>
              <a:t>mot</a:t>
            </a:r>
            <a:r>
              <a:rPr spc="5" dirty="0"/>
              <a:t>í</a:t>
            </a:r>
            <a:r>
              <a:rPr dirty="0"/>
              <a:t>vumok</a:t>
            </a:r>
          </a:p>
        </p:txBody>
      </p:sp>
      <p:sp>
        <p:nvSpPr>
          <p:cNvPr id="5" name="object 5"/>
          <p:cNvSpPr/>
          <p:nvPr/>
        </p:nvSpPr>
        <p:spPr>
          <a:xfrm>
            <a:off x="548640" y="5413247"/>
            <a:ext cx="152400" cy="16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5687567"/>
            <a:ext cx="152400" cy="16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5961888"/>
            <a:ext cx="152400" cy="160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5100756"/>
            <a:ext cx="434784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ez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kt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72085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-1 =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-h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rok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ker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motívum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-2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-2 =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720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-3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itch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2849" y="1431925"/>
            <a:ext cx="7624445" cy="435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dirty="0"/>
              <a:t>A</a:t>
            </a:r>
            <a:r>
              <a:rPr spc="-90" dirty="0"/>
              <a:t> </a:t>
            </a:r>
            <a:r>
              <a:rPr spc="-10" dirty="0"/>
              <a:t>n</a:t>
            </a:r>
            <a:r>
              <a:rPr dirty="0"/>
              <a:t>ukleotidkötő</a:t>
            </a:r>
            <a:r>
              <a:rPr spc="-35" dirty="0"/>
              <a:t> </a:t>
            </a:r>
            <a:r>
              <a:rPr dirty="0"/>
              <a:t>zseb</a:t>
            </a:r>
            <a:r>
              <a:rPr spc="-10" dirty="0"/>
              <a:t> </a:t>
            </a:r>
            <a:r>
              <a:rPr dirty="0"/>
              <a:t>konzerv</a:t>
            </a:r>
            <a:r>
              <a:rPr spc="-10" dirty="0"/>
              <a:t>á</a:t>
            </a:r>
            <a:r>
              <a:rPr dirty="0"/>
              <a:t>lt</a:t>
            </a:r>
            <a:r>
              <a:rPr spc="5" dirty="0"/>
              <a:t> </a:t>
            </a:r>
            <a:r>
              <a:rPr dirty="0"/>
              <a:t>szerkezete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6394" y="1137682"/>
            <a:ext cx="30880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  <a:tabLst>
                <a:tab pos="2339340" algn="l"/>
              </a:tabLst>
            </a:pPr>
            <a:r>
              <a:rPr sz="2000" dirty="0">
                <a:latin typeface="Arial"/>
                <a:cs typeface="Arial"/>
              </a:rPr>
              <a:t>kine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in	miozin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5852" y="1124982"/>
            <a:ext cx="903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p21R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3100" y="3857625"/>
            <a:ext cx="15786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ade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ilát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kináz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67476" y="3738956"/>
            <a:ext cx="6489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5507641"/>
            <a:ext cx="220916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0065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Zöld: 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hurok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(N1) Lila: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itc</a:t>
            </a:r>
            <a:r>
              <a:rPr sz="1600" spc="-5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(N2)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Ké</a:t>
            </a:r>
            <a:r>
              <a:rPr sz="1600" spc="-5" dirty="0">
                <a:latin typeface="Arial"/>
                <a:cs typeface="Arial"/>
              </a:rPr>
              <a:t>k: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itc</a:t>
            </a:r>
            <a:r>
              <a:rPr sz="1600" spc="-5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(N3)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Sárga: kon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vált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β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szál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4581" y="5809825"/>
            <a:ext cx="464629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ros: kon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ervá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(M</a:t>
            </a:r>
            <a:r>
              <a:rPr sz="1600" spc="-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koordináció)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Naranc</a:t>
            </a:r>
            <a:r>
              <a:rPr sz="1600" spc="-5" dirty="0">
                <a:latin typeface="Arial"/>
                <a:cs typeface="Arial"/>
              </a:rPr>
              <a:t>s: </a:t>
            </a:r>
            <a:r>
              <a:rPr sz="1600" spc="-10" dirty="0">
                <a:latin typeface="Arial"/>
                <a:cs typeface="Arial"/>
              </a:rPr>
              <a:t>Konzervá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>
                <a:latin typeface="Arial"/>
                <a:cs typeface="Arial"/>
              </a:rPr>
              <a:t>Ser/Thr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spc="-5" dirty="0">
                <a:latin typeface="Arial"/>
                <a:cs typeface="Arial"/>
              </a:rPr>
              <a:t>γ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foszfát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koordináció)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86750" y="6303889"/>
            <a:ext cx="5505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 1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spc="-10" dirty="0">
                <a:latin typeface="Arial"/>
                <a:cs typeface="Arial"/>
              </a:rPr>
              <a:t>98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304736"/>
            <a:ext cx="3937000" cy="597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388016"/>
            <a:ext cx="374713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Az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NT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áz</a:t>
            </a:r>
            <a:r>
              <a:rPr sz="2400" b="1" spc="10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domé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mag topológiájának</a:t>
            </a:r>
            <a:r>
              <a:rPr sz="2400" b="1" spc="-40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ev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lúciója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5402165"/>
            <a:ext cx="220853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1943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Zöld: 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hurok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(N1) Lila: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itc</a:t>
            </a:r>
            <a:r>
              <a:rPr sz="1600" spc="-5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(N2)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Kék: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itc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Sárga:</a:t>
            </a:r>
            <a:r>
              <a:rPr sz="1600" spc="-5" dirty="0">
                <a:latin typeface="Arial"/>
                <a:cs typeface="Arial"/>
              </a:rPr>
              <a:t> k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ervá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β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szál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" y="2365629"/>
            <a:ext cx="152400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2914142"/>
            <a:ext cx="152400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4812" y="2326694"/>
            <a:ext cx="391160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641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 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rvá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em vissz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tő az „ős-N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á</a:t>
            </a:r>
            <a:r>
              <a:rPr sz="1800" dirty="0">
                <a:latin typeface="Arial"/>
                <a:cs typeface="Arial"/>
              </a:rPr>
              <a:t>zra”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rok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ál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fől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g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-termi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G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hé</a:t>
            </a:r>
            <a:r>
              <a:rPr sz="1800" dirty="0">
                <a:latin typeface="Arial"/>
                <a:cs typeface="Arial"/>
              </a:rPr>
              <a:t>rj</a:t>
            </a:r>
            <a:r>
              <a:rPr sz="1800" spc="-1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né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fő</a:t>
            </a:r>
            <a:r>
              <a:rPr sz="1800" spc="-10" dirty="0">
                <a:latin typeface="Arial"/>
                <a:cs typeface="Arial"/>
              </a:rPr>
              <a:t>le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C-</a:t>
            </a:r>
            <a:r>
              <a:rPr sz="1800" dirty="0">
                <a:latin typeface="Arial"/>
                <a:cs typeface="Arial"/>
              </a:rPr>
              <a:t>term</a:t>
            </a:r>
            <a:r>
              <a:rPr sz="1800" spc="-10" dirty="0">
                <a:latin typeface="Arial"/>
                <a:cs typeface="Arial"/>
              </a:rPr>
              <a:t>inu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törté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szerc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ók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8750" y="457200"/>
            <a:ext cx="509905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GTPáz</a:t>
            </a:r>
            <a:r>
              <a:rPr spc="-25" dirty="0"/>
              <a:t> </a:t>
            </a:r>
            <a:r>
              <a:rPr dirty="0"/>
              <a:t>enzimciklus</a:t>
            </a:r>
          </a:p>
        </p:txBody>
      </p:sp>
      <p:sp>
        <p:nvSpPr>
          <p:cNvPr id="4" name="object 4"/>
          <p:cNvSpPr/>
          <p:nvPr/>
        </p:nvSpPr>
        <p:spPr>
          <a:xfrm>
            <a:off x="350202" y="5918009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202" y="6161849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202" y="4374896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" y="3481832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3725671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7515" y="3445857"/>
            <a:ext cx="5300980" cy="290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169545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solás: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kötés 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kap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solá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TP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hidrolí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ise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spc="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vé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enzimm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ű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kö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és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ása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jelá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600" b="1" spc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telre</a:t>
            </a:r>
            <a:endParaRPr sz="1600" dirty="0">
              <a:latin typeface="Arial"/>
              <a:cs typeface="Arial"/>
            </a:endParaRPr>
          </a:p>
          <a:p>
            <a:pPr marL="58419" marR="5080" indent="135255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TP </a:t>
            </a:r>
            <a:r>
              <a:rPr sz="1600" spc="-10" dirty="0">
                <a:latin typeface="Arial"/>
                <a:cs typeface="Arial"/>
              </a:rPr>
              <a:t>hidrolí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felszabadu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ás sebe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ségi állandói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meghatároz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ák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pa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solt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kötöt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illetve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kikap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solt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kötött)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fehérjék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arán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át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sejtben:</a:t>
            </a:r>
            <a:endParaRPr sz="1600" dirty="0">
              <a:latin typeface="Arial"/>
              <a:cs typeface="Arial"/>
            </a:endParaRPr>
          </a:p>
          <a:p>
            <a:pPr marL="12700" indent="45720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z.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TP]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 [G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z.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DP]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dis</a:t>
            </a:r>
            <a:r>
              <a:rPr sz="1800" spc="-7" baseline="-20833" dirty="0">
                <a:solidFill>
                  <a:srgbClr val="0000FF"/>
                </a:solidFill>
                <a:latin typeface="Arial"/>
                <a:cs typeface="Arial"/>
              </a:rPr>
              <a:t>s-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GDP</a:t>
            </a:r>
            <a:r>
              <a:rPr sz="1800" spc="187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7" baseline="-20833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7" baseline="-20833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15" baseline="-20833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1800" baseline="-20833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erfehérjék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allosztérikus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akt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áló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ása</a:t>
            </a:r>
            <a:endParaRPr sz="1600" dirty="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AP: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hidrolí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ist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akt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vál</a:t>
            </a:r>
            <a:r>
              <a:rPr sz="1600" dirty="0">
                <a:latin typeface="Arial"/>
                <a:cs typeface="Arial"/>
              </a:rPr>
              <a:t>j</a:t>
            </a:r>
            <a:r>
              <a:rPr sz="1600" spc="-10" dirty="0">
                <a:latin typeface="Arial"/>
                <a:cs typeface="Arial"/>
              </a:rPr>
              <a:t>a</a:t>
            </a:r>
            <a:endParaRPr sz="1600" dirty="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NRP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vagy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EF: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felszabadu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ást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tiválja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4490" y="4948356"/>
            <a:ext cx="189039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265" marR="5080" indent="-5842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activ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ting pr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7458" y="1259641"/>
            <a:ext cx="1990089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5115" algn="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Gu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oti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 re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rot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 (=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GEF: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uan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9586" y="2082855"/>
            <a:ext cx="17272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294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oti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u="heavy" spc="-2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800" u="heavy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u="heavy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u="heavy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facto</a:t>
            </a:r>
            <a:r>
              <a:rPr sz="1800" u="heavy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9009" y="2420286"/>
            <a:ext cx="123190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b="1" spc="-12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3628" y="2271181"/>
            <a:ext cx="11633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400" b="1" spc="-12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0154" y="6362715"/>
            <a:ext cx="7467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rne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spc="-10" dirty="0">
                <a:latin typeface="Arial"/>
                <a:cs typeface="Arial"/>
              </a:rPr>
              <a:t>91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499100" y="530542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Hol láttunk már ilyesmit? (egyensúlyi állandó és sebességi állandók? 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RAS </a:t>
            </a:r>
            <a:r>
              <a:rPr lang="en-GB" dirty="0" err="1"/>
              <a:t>fehérjék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1" y="2045645"/>
            <a:ext cx="4882563" cy="3880264"/>
          </a:xfrm>
        </p:spPr>
        <p:txBody>
          <a:bodyPr>
            <a:normAutofit/>
          </a:bodyPr>
          <a:lstStyle/>
          <a:p>
            <a:r>
              <a:rPr lang="en-GB" dirty="0"/>
              <a:t>G </a:t>
            </a:r>
            <a:r>
              <a:rPr lang="en-GB" dirty="0" err="1"/>
              <a:t>proteinek</a:t>
            </a:r>
            <a:r>
              <a:rPr lang="en-GB" dirty="0"/>
              <a:t> </a:t>
            </a:r>
            <a:r>
              <a:rPr lang="en-GB" dirty="0" err="1"/>
              <a:t>családjába</a:t>
            </a:r>
            <a:r>
              <a:rPr lang="en-GB" dirty="0"/>
              <a:t> </a:t>
            </a:r>
            <a:r>
              <a:rPr lang="en-GB" dirty="0" err="1"/>
              <a:t>tartozó</a:t>
            </a:r>
            <a:r>
              <a:rPr lang="en-GB" dirty="0"/>
              <a:t> </a:t>
            </a:r>
            <a:r>
              <a:rPr lang="en-GB" dirty="0" err="1"/>
              <a:t>GTPáz</a:t>
            </a:r>
            <a:r>
              <a:rPr lang="en-GB" dirty="0"/>
              <a:t> </a:t>
            </a:r>
            <a:r>
              <a:rPr lang="en-GB" dirty="0" err="1"/>
              <a:t>fehérje</a:t>
            </a:r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sejtmembrán</a:t>
            </a:r>
            <a:r>
              <a:rPr lang="en-GB" dirty="0"/>
              <a:t> </a:t>
            </a:r>
            <a:r>
              <a:rPr lang="en-GB" dirty="0" err="1"/>
              <a:t>belső</a:t>
            </a:r>
            <a:r>
              <a:rPr lang="en-GB" dirty="0"/>
              <a:t> </a:t>
            </a:r>
            <a:r>
              <a:rPr lang="en-GB" dirty="0" err="1"/>
              <a:t>oldalához</a:t>
            </a:r>
            <a:r>
              <a:rPr lang="en-GB" dirty="0"/>
              <a:t> </a:t>
            </a:r>
            <a:r>
              <a:rPr lang="en-GB" dirty="0" err="1"/>
              <a:t>rögzített</a:t>
            </a:r>
            <a:r>
              <a:rPr lang="hu-HU" dirty="0"/>
              <a:t> (</a:t>
            </a:r>
            <a:r>
              <a:rPr lang="hu-HU" dirty="0" err="1"/>
              <a:t>preniláció</a:t>
            </a:r>
            <a:r>
              <a:rPr lang="hu-HU" dirty="0"/>
              <a:t>)</a:t>
            </a:r>
            <a:endParaRPr lang="en-GB" dirty="0"/>
          </a:p>
          <a:p>
            <a:r>
              <a:rPr lang="en-GB" dirty="0" err="1"/>
              <a:t>Sejtnövekedést</a:t>
            </a:r>
            <a:r>
              <a:rPr lang="en-GB" dirty="0"/>
              <a:t>, </a:t>
            </a:r>
            <a:r>
              <a:rPr lang="en-GB" dirty="0" err="1"/>
              <a:t>sejtciklust</a:t>
            </a:r>
            <a:r>
              <a:rPr lang="en-GB" dirty="0"/>
              <a:t>, </a:t>
            </a:r>
            <a:r>
              <a:rPr lang="en-GB" dirty="0" err="1"/>
              <a:t>szabályozó</a:t>
            </a:r>
            <a:r>
              <a:rPr lang="en-GB" dirty="0"/>
              <a:t> </a:t>
            </a:r>
            <a:r>
              <a:rPr lang="en-GB" dirty="0" err="1"/>
              <a:t>jelátviteli</a:t>
            </a:r>
            <a:r>
              <a:rPr lang="en-GB" dirty="0"/>
              <a:t> </a:t>
            </a:r>
            <a:r>
              <a:rPr lang="en-GB" dirty="0" err="1"/>
              <a:t>folyamatok</a:t>
            </a:r>
            <a:r>
              <a:rPr lang="en-GB" dirty="0"/>
              <a:t> </a:t>
            </a:r>
            <a:r>
              <a:rPr lang="en-GB" dirty="0" err="1"/>
              <a:t>jeltovábbító</a:t>
            </a:r>
            <a:r>
              <a:rPr lang="en-GB" dirty="0"/>
              <a:t> </a:t>
            </a:r>
            <a:r>
              <a:rPr lang="en-GB" dirty="0" err="1"/>
              <a:t>molekulája</a:t>
            </a:r>
            <a:endParaRPr lang="en-GB" dirty="0"/>
          </a:p>
          <a:p>
            <a:r>
              <a:rPr lang="en-GB" dirty="0" err="1"/>
              <a:t>Molekuláris</a:t>
            </a:r>
            <a:r>
              <a:rPr lang="en-GB" dirty="0"/>
              <a:t> </a:t>
            </a:r>
            <a:r>
              <a:rPr lang="en-GB" dirty="0" err="1"/>
              <a:t>kapcsoló</a:t>
            </a:r>
            <a:r>
              <a:rPr lang="en-GB" dirty="0"/>
              <a:t>: GTP-</a:t>
            </a:r>
            <a:r>
              <a:rPr lang="en-GB" dirty="0" err="1"/>
              <a:t>kapcsolt</a:t>
            </a:r>
            <a:r>
              <a:rPr lang="en-GB" dirty="0"/>
              <a:t> (</a:t>
            </a:r>
            <a:r>
              <a:rPr lang="en-GB" dirty="0" err="1"/>
              <a:t>aktív</a:t>
            </a:r>
            <a:r>
              <a:rPr lang="en-GB" dirty="0"/>
              <a:t>) </a:t>
            </a:r>
            <a:r>
              <a:rPr lang="en-GB" dirty="0" err="1"/>
              <a:t>és</a:t>
            </a:r>
            <a:r>
              <a:rPr lang="en-GB" dirty="0"/>
              <a:t> GDP-</a:t>
            </a:r>
            <a:r>
              <a:rPr lang="en-GB" dirty="0" err="1"/>
              <a:t>kapcsolt</a:t>
            </a:r>
            <a:r>
              <a:rPr lang="en-GB" dirty="0"/>
              <a:t> (</a:t>
            </a:r>
            <a:r>
              <a:rPr lang="en-GB" dirty="0" err="1"/>
              <a:t>inaktív</a:t>
            </a:r>
            <a:r>
              <a:rPr lang="en-GB" dirty="0"/>
              <a:t>) forma</a:t>
            </a:r>
          </a:p>
        </p:txBody>
      </p:sp>
      <p:pic>
        <p:nvPicPr>
          <p:cNvPr id="8" name="Picture 2" descr="http://oregonstate.edu/instruct/bb331/lecture14/raspathw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72" y="1997919"/>
            <a:ext cx="5080604" cy="39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A79E12C3-796F-40F9-89EE-D615B3650B18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2645" y="402654"/>
            <a:ext cx="8697278" cy="1461801"/>
          </a:xfrm>
        </p:spPr>
        <p:txBody>
          <a:bodyPr/>
          <a:lstStyle/>
          <a:p>
            <a:pPr algn="ctr"/>
            <a:r>
              <a:rPr lang="hu-HU" dirty="0"/>
              <a:t>G-fehérjék működése</a:t>
            </a:r>
            <a:br>
              <a:rPr lang="hu-HU" dirty="0"/>
            </a:br>
            <a:r>
              <a:rPr lang="hu-HU" dirty="0"/>
              <a:t>általános molekuláris mechanizmus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fld id="{A79E12C3-796F-40F9-89EE-D615B3650B18}" type="slidenum">
              <a:rPr lang="hu-H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0084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910784" y="1813597"/>
            <a:ext cx="6650127" cy="5563683"/>
            <a:chOff x="3037458" y="457200"/>
            <a:chExt cx="6030342" cy="5045153"/>
          </a:xfrm>
        </p:grpSpPr>
        <p:sp>
          <p:nvSpPr>
            <p:cNvPr id="7" name="object 2"/>
            <p:cNvSpPr/>
            <p:nvPr/>
          </p:nvSpPr>
          <p:spPr>
            <a:xfrm>
              <a:off x="3968750" y="457200"/>
              <a:ext cx="5099050" cy="441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008400"/>
              <a:endParaRPr sz="1985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" name="object 10"/>
            <p:cNvSpPr txBox="1"/>
            <p:nvPr/>
          </p:nvSpPr>
          <p:spPr>
            <a:xfrm>
              <a:off x="6714490" y="4948356"/>
              <a:ext cx="1890395" cy="5539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57561" marR="5602" indent="-644256" defTabSz="1008400"/>
              <a:r>
                <a:rPr sz="1985" dirty="0">
                  <a:solidFill>
                    <a:srgbClr val="0000FF"/>
                  </a:solidFill>
                  <a:latin typeface="Arial"/>
                  <a:cs typeface="Arial"/>
                </a:rPr>
                <a:t>G</a:t>
              </a:r>
              <a:r>
                <a:rPr sz="1985" spc="17" dirty="0">
                  <a:solidFill>
                    <a:srgbClr val="0000FF"/>
                  </a:solidFill>
                  <a:latin typeface="Arial"/>
                  <a:cs typeface="Arial"/>
                </a:rPr>
                <a:t>T</a:t>
              </a:r>
              <a:r>
                <a:rPr sz="1985" dirty="0">
                  <a:solidFill>
                    <a:srgbClr val="0000FF"/>
                  </a:solidFill>
                  <a:latin typeface="Arial"/>
                  <a:cs typeface="Arial"/>
                </a:rPr>
                <a:t>P</a:t>
              </a:r>
              <a:r>
                <a:rPr sz="1985" spc="-11" dirty="0">
                  <a:solidFill>
                    <a:srgbClr val="0000FF"/>
                  </a:solidFill>
                  <a:latin typeface="Arial"/>
                  <a:cs typeface="Arial"/>
                </a:rPr>
                <a:t>a</a:t>
              </a:r>
              <a:r>
                <a:rPr sz="1985" dirty="0">
                  <a:solidFill>
                    <a:srgbClr val="0000FF"/>
                  </a:solidFill>
                  <a:latin typeface="Arial"/>
                  <a:cs typeface="Arial"/>
                </a:rPr>
                <a:t>se</a:t>
              </a:r>
              <a:r>
                <a:rPr sz="1985" spc="-33" dirty="0">
                  <a:solidFill>
                    <a:srgbClr val="0000FF"/>
                  </a:solidFill>
                  <a:latin typeface="Arial"/>
                  <a:cs typeface="Arial"/>
                </a:rPr>
                <a:t> </a:t>
              </a:r>
              <a:r>
                <a:rPr sz="1985" dirty="0">
                  <a:solidFill>
                    <a:srgbClr val="0000FF"/>
                  </a:solidFill>
                  <a:latin typeface="Arial"/>
                  <a:cs typeface="Arial"/>
                </a:rPr>
                <a:t>activ</a:t>
              </a:r>
              <a:r>
                <a:rPr sz="1985" spc="-11" dirty="0">
                  <a:solidFill>
                    <a:srgbClr val="0000FF"/>
                  </a:solidFill>
                  <a:latin typeface="Arial"/>
                  <a:cs typeface="Arial"/>
                </a:rPr>
                <a:t>a</a:t>
              </a:r>
              <a:r>
                <a:rPr sz="1985" dirty="0">
                  <a:solidFill>
                    <a:srgbClr val="0000FF"/>
                  </a:solidFill>
                  <a:latin typeface="Arial"/>
                  <a:cs typeface="Arial"/>
                </a:rPr>
                <a:t>ting pr</a:t>
              </a:r>
              <a:r>
                <a:rPr sz="1985" spc="-11" dirty="0">
                  <a:solidFill>
                    <a:srgbClr val="0000FF"/>
                  </a:solidFill>
                  <a:latin typeface="Arial"/>
                  <a:cs typeface="Arial"/>
                </a:rPr>
                <a:t>o</a:t>
              </a:r>
              <a:r>
                <a:rPr sz="1985" dirty="0">
                  <a:solidFill>
                    <a:srgbClr val="0000FF"/>
                  </a:solidFill>
                  <a:latin typeface="Arial"/>
                  <a:cs typeface="Arial"/>
                </a:rPr>
                <a:t>tein</a:t>
              </a:r>
              <a:endParaRPr sz="1985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" name="object 11"/>
            <p:cNvSpPr txBox="1"/>
            <p:nvPr/>
          </p:nvSpPr>
          <p:spPr>
            <a:xfrm>
              <a:off x="3037458" y="1259641"/>
              <a:ext cx="1990089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27730" marR="5602" indent="-314425" algn="r" defTabSz="1008400"/>
              <a:r>
                <a:rPr sz="1985" spc="-17" dirty="0">
                  <a:solidFill>
                    <a:srgbClr val="FF0000"/>
                  </a:solidFill>
                  <a:latin typeface="Arial"/>
                  <a:cs typeface="Arial"/>
                </a:rPr>
                <a:t>g</a:t>
              </a:r>
              <a:r>
                <a:rPr sz="1985" spc="-11" dirty="0">
                  <a:solidFill>
                    <a:srgbClr val="FF0000"/>
                  </a:solidFill>
                  <a:latin typeface="Arial"/>
                  <a:cs typeface="Arial"/>
                </a:rPr>
                <a:t>uan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i</a:t>
              </a:r>
              <a:r>
                <a:rPr sz="1985" spc="-17" dirty="0">
                  <a:solidFill>
                    <a:srgbClr val="FF0000"/>
                  </a:solidFill>
                  <a:latin typeface="Arial"/>
                  <a:cs typeface="Arial"/>
                </a:rPr>
                <a:t>n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e</a:t>
              </a:r>
              <a:endParaRPr sz="1985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0" name="object 12"/>
            <p:cNvSpPr txBox="1"/>
            <p:nvPr/>
          </p:nvSpPr>
          <p:spPr>
            <a:xfrm>
              <a:off x="3334886" y="1518603"/>
              <a:ext cx="1727200" cy="5539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06" marR="5602" indent="731090" defTabSz="1008400"/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n</a:t>
              </a:r>
              <a:r>
                <a:rPr sz="1985" spc="-11" dirty="0">
                  <a:solidFill>
                    <a:srgbClr val="FF0000"/>
                  </a:solidFill>
                  <a:latin typeface="Arial"/>
                  <a:cs typeface="Arial"/>
                </a:rPr>
                <a:t>u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cl</a:t>
              </a:r>
              <a:r>
                <a:rPr sz="1985" spc="-11" dirty="0">
                  <a:solidFill>
                    <a:srgbClr val="FF0000"/>
                  </a:solidFill>
                  <a:latin typeface="Arial"/>
                  <a:cs typeface="Arial"/>
                </a:rPr>
                <a:t>e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oti</a:t>
              </a:r>
              <a:r>
                <a:rPr sz="1985" spc="-11" dirty="0">
                  <a:solidFill>
                    <a:srgbClr val="FF0000"/>
                  </a:solidFill>
                  <a:latin typeface="Arial"/>
                  <a:cs typeface="Arial"/>
                </a:rPr>
                <a:t>d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e e</a:t>
              </a:r>
              <a:r>
                <a:rPr sz="1985" spc="-22" dirty="0">
                  <a:solidFill>
                    <a:srgbClr val="FF0000"/>
                  </a:solidFill>
                  <a:latin typeface="Arial"/>
                  <a:cs typeface="Arial"/>
                </a:rPr>
                <a:t>x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ch</a:t>
              </a:r>
              <a:r>
                <a:rPr sz="1985" spc="-11" dirty="0">
                  <a:solidFill>
                    <a:srgbClr val="FF0000"/>
                  </a:solidFill>
                  <a:latin typeface="Arial"/>
                  <a:cs typeface="Arial"/>
                </a:rPr>
                <a:t>a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n</a:t>
              </a:r>
              <a:r>
                <a:rPr sz="1985" spc="-11" dirty="0">
                  <a:solidFill>
                    <a:srgbClr val="FF0000"/>
                  </a:solidFill>
                  <a:latin typeface="Arial"/>
                  <a:cs typeface="Arial"/>
                </a:rPr>
                <a:t>g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e</a:t>
              </a:r>
              <a:r>
                <a:rPr sz="1985" spc="22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facto</a:t>
              </a:r>
              <a:r>
                <a:rPr sz="1985" spc="-6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sz="1985" dirty="0">
                  <a:solidFill>
                    <a:srgbClr val="FF0000"/>
                  </a:solidFill>
                  <a:latin typeface="Arial"/>
                  <a:cs typeface="Arial"/>
                </a:rPr>
                <a:t>)</a:t>
              </a:r>
              <a:endParaRPr sz="1985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13"/>
            <p:cNvSpPr txBox="1"/>
            <p:nvPr/>
          </p:nvSpPr>
          <p:spPr>
            <a:xfrm>
              <a:off x="7319009" y="2420286"/>
              <a:ext cx="1231900" cy="215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06" defTabSz="1008400"/>
              <a:r>
                <a:rPr sz="1544" b="1" spc="-11" dirty="0">
                  <a:solidFill>
                    <a:srgbClr val="FF0000"/>
                  </a:solidFill>
                  <a:latin typeface="Arial"/>
                  <a:cs typeface="Arial"/>
                </a:rPr>
                <a:t>B</a:t>
              </a:r>
              <a:r>
                <a:rPr sz="1544" b="1" dirty="0">
                  <a:solidFill>
                    <a:srgbClr val="FF0000"/>
                  </a:solidFill>
                  <a:latin typeface="Arial"/>
                  <a:cs typeface="Arial"/>
                </a:rPr>
                <a:t>E</a:t>
              </a:r>
              <a:r>
                <a:rPr sz="1544" b="1" spc="-11" dirty="0">
                  <a:solidFill>
                    <a:srgbClr val="FF0000"/>
                  </a:solidFill>
                  <a:latin typeface="Arial"/>
                  <a:cs typeface="Arial"/>
                </a:rPr>
                <a:t>K</a:t>
              </a:r>
              <a:r>
                <a:rPr sz="1544" b="1" spc="-50" dirty="0">
                  <a:solidFill>
                    <a:srgbClr val="FF0000"/>
                  </a:solidFill>
                  <a:latin typeface="Arial"/>
                  <a:cs typeface="Arial"/>
                </a:rPr>
                <a:t>A</a:t>
              </a:r>
              <a:r>
                <a:rPr sz="1544" b="1" dirty="0">
                  <a:solidFill>
                    <a:srgbClr val="FF0000"/>
                  </a:solidFill>
                  <a:latin typeface="Arial"/>
                  <a:cs typeface="Arial"/>
                </a:rPr>
                <a:t>P</a:t>
              </a:r>
              <a:r>
                <a:rPr sz="1544" b="1" spc="-11" dirty="0">
                  <a:solidFill>
                    <a:srgbClr val="FF0000"/>
                  </a:solidFill>
                  <a:latin typeface="Arial"/>
                  <a:cs typeface="Arial"/>
                </a:rPr>
                <a:t>C</a:t>
              </a:r>
              <a:r>
                <a:rPr sz="1544" b="1" dirty="0"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  <a:r>
                <a:rPr sz="1544" b="1" spc="-6" dirty="0">
                  <a:solidFill>
                    <a:srgbClr val="FF0000"/>
                  </a:solidFill>
                  <a:latin typeface="Arial"/>
                  <a:cs typeface="Arial"/>
                </a:rPr>
                <a:t>O</a:t>
              </a:r>
              <a:r>
                <a:rPr sz="1544" b="1" spc="-132" dirty="0">
                  <a:solidFill>
                    <a:srgbClr val="FF0000"/>
                  </a:solidFill>
                  <a:latin typeface="Arial"/>
                  <a:cs typeface="Arial"/>
                </a:rPr>
                <a:t>L</a:t>
              </a:r>
              <a:r>
                <a:rPr sz="1544" b="1" dirty="0">
                  <a:solidFill>
                    <a:srgbClr val="FF0000"/>
                  </a:solidFill>
                  <a:latin typeface="Arial"/>
                  <a:cs typeface="Arial"/>
                </a:rPr>
                <a:t>T</a:t>
              </a:r>
              <a:endParaRPr sz="1544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14"/>
            <p:cNvSpPr txBox="1"/>
            <p:nvPr/>
          </p:nvSpPr>
          <p:spPr>
            <a:xfrm>
              <a:off x="5413628" y="2271181"/>
              <a:ext cx="1163320" cy="215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06" defTabSz="1008400"/>
              <a:r>
                <a:rPr sz="1544" b="1" spc="-11" dirty="0">
                  <a:solidFill>
                    <a:srgbClr val="0000FF"/>
                  </a:solidFill>
                  <a:latin typeface="Arial"/>
                  <a:cs typeface="Arial"/>
                </a:rPr>
                <a:t>K</a:t>
              </a:r>
              <a:r>
                <a:rPr sz="1544" b="1" dirty="0">
                  <a:solidFill>
                    <a:srgbClr val="0000FF"/>
                  </a:solidFill>
                  <a:latin typeface="Arial"/>
                  <a:cs typeface="Arial"/>
                </a:rPr>
                <a:t>I</a:t>
              </a:r>
              <a:r>
                <a:rPr sz="1544" b="1" spc="-11" dirty="0">
                  <a:solidFill>
                    <a:srgbClr val="0000FF"/>
                  </a:solidFill>
                  <a:latin typeface="Arial"/>
                  <a:cs typeface="Arial"/>
                </a:rPr>
                <a:t>K</a:t>
              </a:r>
              <a:r>
                <a:rPr sz="1544" b="1" spc="-50" dirty="0">
                  <a:solidFill>
                    <a:srgbClr val="0000FF"/>
                  </a:solidFill>
                  <a:latin typeface="Arial"/>
                  <a:cs typeface="Arial"/>
                </a:rPr>
                <a:t>A</a:t>
              </a:r>
              <a:r>
                <a:rPr sz="1544" b="1" dirty="0">
                  <a:solidFill>
                    <a:srgbClr val="0000FF"/>
                  </a:solidFill>
                  <a:latin typeface="Arial"/>
                  <a:cs typeface="Arial"/>
                </a:rPr>
                <a:t>P</a:t>
              </a:r>
              <a:r>
                <a:rPr sz="1544" b="1" spc="-11" dirty="0">
                  <a:solidFill>
                    <a:srgbClr val="0000FF"/>
                  </a:solidFill>
                  <a:latin typeface="Arial"/>
                  <a:cs typeface="Arial"/>
                </a:rPr>
                <a:t>C</a:t>
              </a:r>
              <a:r>
                <a:rPr sz="1544" b="1" dirty="0">
                  <a:solidFill>
                    <a:srgbClr val="0000FF"/>
                  </a:solidFill>
                  <a:latin typeface="Arial"/>
                  <a:cs typeface="Arial"/>
                </a:rPr>
                <a:t>SO</a:t>
              </a:r>
              <a:r>
                <a:rPr sz="1544" b="1" spc="-132" dirty="0">
                  <a:solidFill>
                    <a:srgbClr val="0000FF"/>
                  </a:solidFill>
                  <a:latin typeface="Arial"/>
                  <a:cs typeface="Arial"/>
                </a:rPr>
                <a:t>L</a:t>
              </a:r>
              <a:r>
                <a:rPr sz="1544" b="1" dirty="0">
                  <a:solidFill>
                    <a:srgbClr val="0000FF"/>
                  </a:solidFill>
                  <a:latin typeface="Arial"/>
                  <a:cs typeface="Arial"/>
                </a:rPr>
                <a:t>T</a:t>
              </a:r>
              <a:endParaRPr sz="1544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Ellipszis 13"/>
          <p:cNvSpPr/>
          <p:nvPr/>
        </p:nvSpPr>
        <p:spPr>
          <a:xfrm>
            <a:off x="3163968" y="2052381"/>
            <a:ext cx="940603" cy="45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endParaRPr lang="en-US" sz="1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131807" y="2063676"/>
            <a:ext cx="881973" cy="499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r>
              <a:rPr lang="hu-HU" sz="2647" b="1" dirty="0">
                <a:solidFill>
                  <a:srgbClr val="FF0000"/>
                </a:solidFill>
                <a:latin typeface="Arial" charset="0"/>
                <a:cs typeface="Arial" charset="0"/>
              </a:rPr>
              <a:t>GEF</a:t>
            </a:r>
            <a:endParaRPr lang="en-US" sz="2647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2644" y="4804634"/>
            <a:ext cx="7487774" cy="16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r>
              <a:rPr lang="hu-HU" sz="1985" dirty="0">
                <a:solidFill>
                  <a:prstClr val="black"/>
                </a:solidFill>
                <a:latin typeface="Arial" charset="0"/>
                <a:cs typeface="Arial" charset="0"/>
              </a:rPr>
              <a:t>Két fontos sebességi állandó:</a:t>
            </a:r>
          </a:p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endParaRPr lang="hu-HU" sz="1985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r>
              <a:rPr lang="hu-HU" sz="1985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hu-HU" sz="1985" dirty="0" err="1">
                <a:solidFill>
                  <a:prstClr val="black"/>
                </a:solidFill>
                <a:latin typeface="Arial" charset="0"/>
                <a:cs typeface="Arial" charset="0"/>
              </a:rPr>
              <a:t>k</a:t>
            </a:r>
            <a:r>
              <a:rPr lang="hu-HU" sz="2647" baseline="-25000" dirty="0" err="1">
                <a:solidFill>
                  <a:prstClr val="black"/>
                </a:solidFill>
                <a:latin typeface="Arial" charset="0"/>
                <a:cs typeface="Arial" charset="0"/>
              </a:rPr>
              <a:t>cat</a:t>
            </a:r>
            <a:r>
              <a:rPr lang="hu-HU" sz="1985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hu-HU" sz="1985" dirty="0" err="1">
                <a:solidFill>
                  <a:prstClr val="black"/>
                </a:solidFill>
                <a:latin typeface="Arial" charset="0"/>
                <a:cs typeface="Arial" charset="0"/>
              </a:rPr>
              <a:t>GAP-nélküli</a:t>
            </a:r>
            <a:r>
              <a:rPr lang="hu-HU" sz="1985" dirty="0">
                <a:solidFill>
                  <a:prstClr val="black"/>
                </a:solidFill>
                <a:latin typeface="Arial" charset="0"/>
                <a:cs typeface="Arial" charset="0"/>
              </a:rPr>
              <a:t> alapaktivitás NAGYON alacsony</a:t>
            </a:r>
          </a:p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endParaRPr lang="hu-HU" sz="1985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r>
              <a:rPr lang="hu-HU" sz="1985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hu-HU" sz="1985" dirty="0" err="1">
                <a:solidFill>
                  <a:prstClr val="black"/>
                </a:solidFill>
                <a:latin typeface="Arial" charset="0"/>
                <a:cs typeface="Arial" charset="0"/>
              </a:rPr>
              <a:t>k</a:t>
            </a:r>
            <a:r>
              <a:rPr lang="hu-HU" sz="1985" baseline="-25000" dirty="0" err="1">
                <a:solidFill>
                  <a:prstClr val="black"/>
                </a:solidFill>
                <a:latin typeface="Arial" charset="0"/>
                <a:cs typeface="Arial" charset="0"/>
              </a:rPr>
              <a:t>diss-GDP</a:t>
            </a:r>
            <a:r>
              <a:rPr lang="hu-HU" sz="1985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hu-HU" sz="1985" dirty="0" err="1">
                <a:solidFill>
                  <a:prstClr val="black"/>
                </a:solidFill>
                <a:latin typeface="Arial" charset="0"/>
                <a:cs typeface="Arial" charset="0"/>
              </a:rPr>
              <a:t>GEF-nélküli</a:t>
            </a:r>
            <a:r>
              <a:rPr lang="hu-HU" sz="1985" dirty="0">
                <a:solidFill>
                  <a:prstClr val="black"/>
                </a:solidFill>
                <a:latin typeface="Arial" charset="0"/>
                <a:cs typeface="Arial" charset="0"/>
              </a:rPr>
              <a:t> csere NAGYON lassú</a:t>
            </a:r>
            <a:endParaRPr lang="en-US" sz="1985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78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1591</Words>
  <Application>Microsoft Office PowerPoint</Application>
  <PresentationFormat>Custom</PresentationFormat>
  <Paragraphs>295</Paragraphs>
  <Slides>26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Office-téma</vt:lpstr>
      <vt:lpstr>2_Office-téma</vt:lpstr>
      <vt:lpstr>PowerPoint Presentation</vt:lpstr>
      <vt:lpstr>Mit kell megjegyezni?</vt:lpstr>
      <vt:lpstr>P-hurok NTPázok közös szerkezeti magja</vt:lpstr>
      <vt:lpstr>A nukleotidkötő zsebet alkotó konzervált motívumok</vt:lpstr>
      <vt:lpstr>A nukleotidkötő zseb konzervált szerkezete</vt:lpstr>
      <vt:lpstr>PowerPoint Presentation</vt:lpstr>
      <vt:lpstr>GTPáz enzimciklus</vt:lpstr>
      <vt:lpstr>RAS fehérjék</vt:lpstr>
      <vt:lpstr>G-fehérjék működése általános molekuláris mechanizmus</vt:lpstr>
      <vt:lpstr>KRAS működése</vt:lpstr>
      <vt:lpstr>KRAS On / off</vt:lpstr>
      <vt:lpstr>KRAS On / Off</vt:lpstr>
      <vt:lpstr>RAS Izoformák</vt:lpstr>
      <vt:lpstr>Izoformák előfordulási gyakorisága különböző tumorokban</vt:lpstr>
      <vt:lpstr>C12 mutáció RAS-GAP szerkezetre</vt:lpstr>
      <vt:lpstr>KRAS működése és a G12 mutáció hatása </vt:lpstr>
      <vt:lpstr>KRAS-inhibitor tervezési stratégiák </vt:lpstr>
      <vt:lpstr>Motor és G-fehérje aktivátorok</vt:lpstr>
      <vt:lpstr>G-fehérje ciklus szabályozása</vt:lpstr>
      <vt:lpstr>A GNRP hármas (terner) komplexben fejti ki hatását</vt:lpstr>
      <vt:lpstr>PowerPoint Presentation</vt:lpstr>
      <vt:lpstr>Aktin-indukált Mg-nukleotid-kicserélődés miozinban</vt:lpstr>
      <vt:lpstr>PowerPoint Presentation</vt:lpstr>
      <vt:lpstr>PowerPoint Presentation</vt:lpstr>
      <vt:lpstr>Termodinamikai kapcsoltság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Károly Liliom</dc:creator>
  <cp:lastModifiedBy>Bea</cp:lastModifiedBy>
  <cp:revision>33</cp:revision>
  <cp:lastPrinted>2016-02-28T21:34:08Z</cp:lastPrinted>
  <dcterms:created xsi:type="dcterms:W3CDTF">2015-02-27T06:56:18Z</dcterms:created>
  <dcterms:modified xsi:type="dcterms:W3CDTF">2019-10-13T18:07:49Z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2013-02-19T00:00:00Z</vt:filetime>
  </property>
  <property fmtid="{D5CDD505-2E9C-101B-9397-08002B2CF9AE}" pid="3" name="LastSaved">
    <vt:filetime>2015-02-27T00:00:00Z</vt:filetime>
  </property>
</Properties>
</file>