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2" r:id="rId9"/>
    <p:sldId id="273" r:id="rId10"/>
    <p:sldId id="263" r:id="rId11"/>
    <p:sldId id="266" r:id="rId12"/>
    <p:sldId id="279" r:id="rId13"/>
    <p:sldId id="278" r:id="rId14"/>
    <p:sldId id="277" r:id="rId15"/>
    <p:sldId id="281" r:id="rId16"/>
    <p:sldId id="275" r:id="rId17"/>
    <p:sldId id="264" r:id="rId18"/>
    <p:sldId id="265" r:id="rId19"/>
    <p:sldId id="27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78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4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59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8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36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0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8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68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37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0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6BCD62-F4BF-4000-8127-B2E5C95BA5B9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6C162F-C9C3-4D65-AB15-9902C90F7E57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icrodialysislab.itk.ppke.hu/hu/mikrodializis-technik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B87E82-D404-48E4-9DE4-2CF05EB86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Analitikai enzimek: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BF65D21-E76D-400F-A5CC-B10279459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67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892AB9-FF2A-43BC-9D39-4A455640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0697"/>
          </a:xfrm>
        </p:spPr>
        <p:txBody>
          <a:bodyPr>
            <a:normAutofit/>
          </a:bodyPr>
          <a:lstStyle/>
          <a:p>
            <a:r>
              <a:rPr lang="hu-HU" sz="3200" dirty="0" err="1"/>
              <a:t>Galaktóz</a:t>
            </a:r>
            <a:r>
              <a:rPr lang="hu-HU" sz="3200" dirty="0"/>
              <a:t> </a:t>
            </a:r>
            <a:r>
              <a:rPr lang="hu-HU" sz="3200" dirty="0" err="1"/>
              <a:t>oxidáz</a:t>
            </a:r>
            <a:r>
              <a:rPr lang="hu-HU" sz="3200" dirty="0"/>
              <a:t> (GAO) </a:t>
            </a:r>
            <a:r>
              <a:rPr lang="hu-HU" sz="3200" dirty="0" err="1"/>
              <a:t>bioszenzorok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273ABE-A0C2-4B22-BC15-C55D671A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4783"/>
            <a:ext cx="10289858" cy="4235979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Bioszenzorok: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800" dirty="0"/>
              <a:t>Elektródokban, melyeket galaktóz és galaktóz-tartalmú diszacharidok meghatározására szolgálnak, az enzim zselatin rétegben van immobilizálva. Ez két dialízis membrán között helyezkedik el, ami az elektródhoz van rögzítve.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800" dirty="0"/>
              <a:t>Amperometriás alapelven működő módszer esetén a leggyakrabban tejben és vérszérumban végzik el a mérést. Langmuir-Blodgett filmen rögzítik az enzimet, és egy indium ón-oxid borítású üvegre rétegezik.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Katalitikus aktivitás változása: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800" dirty="0"/>
              <a:t>A galaktóz-oxidáz enzim katalitikus aktivitásának vizsgálatával egyéb molekulák jelenlétét, illetve koncentrációját is ki lehet mutatni.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800" dirty="0"/>
              <a:t>Szabad gyökök jelenléte gátolja az enzim működését, így a galaktóz oxidáz katalitikus aktivitás mérésének módszerét használják szabad gyök meghatározására is. Ekkor olyan bioszenzorokat használnak, amelyekben a galaktóz oxidázt a gélszerű </a:t>
            </a:r>
            <a:r>
              <a:rPr lang="el-GR" sz="1800" dirty="0"/>
              <a:t>κ‑</a:t>
            </a:r>
            <a:r>
              <a:rPr lang="hu-HU" sz="1800" dirty="0"/>
              <a:t>karragén membránba zárják, ami egy amperometriás oxigén elektróddal párosítanak.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800" dirty="0"/>
              <a:t>L-hisztidin jelenlétében jelentősen megváltozik a katalitikus aktivitás és a szubsztrátspecifikusság, ezért akár hisztidin meghatározására is alkalmasak ezek a bioszenzorok.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269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Kataláz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alapú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bioszenzorok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1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EDE-77EF-48C3-BD5B-552091A4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Kataláz alapú bioszenzorok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A110-00C2-41D0-BC76-BA27B5F9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kataláz enzim a hidrogén-peroxid és más hidroperoxid származékok bomlását katalizálja oxigénné és hidrogénné. Az enzim szerves oldószerekben is megőrzi aktivitását, ezáltal szerves fázisú bioszenzorokban is alkalmazható.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A monofunkciós kataláz enzimek többsége stabil, merev szerkezetűek, ennek köszönhetően ellenáll a proteolízisnek és a fehérje unfolding mechanizmusának.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80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E0BA-A965-4C4C-A135-F41B3FC5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449E-1F4F-4D81-B861-A94706F0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8000" dirty="0"/>
              <a:t>Wang: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 bizonyította a katalázok alkalmazását bioszenzorként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amepprometriás üvegszerű szén transzduktoron immobilizálták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8000" dirty="0"/>
              <a:t>Horozova: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szerves fázisú enzim elektród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8000" dirty="0"/>
              <a:t>Campanella: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kataláz alapú OPEE kifejlesztése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enzimeket egy </a:t>
            </a:r>
            <a:r>
              <a:rPr lang="el-GR" sz="8000" dirty="0"/>
              <a:t>κ-</a:t>
            </a:r>
            <a:r>
              <a:rPr lang="hu-HU" sz="8000" dirty="0"/>
              <a:t>karragén gélben immobilizálta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egy kevert reaktorban kísérletezett -&gt; avasodás vizsgálata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8000" dirty="0"/>
              <a:t>Salimi: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enzimek voltammetrikus és elektrokatalikus tulajdonságait vizsgálta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/>
              <a:t>·       enzimeket egy multi-falú nanocsőre rögzítette, grafit elektródon pedig kollagén filmet képeztek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u-HU" sz="6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7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7C07-BF46-4F32-9BD0-1BA740E1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2D1B-DA36-4766-A94E-99D7F870C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346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Hyun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·       polivinil-alkohol membránban rögzítve vizsgálták a kataláz enzim stabilitását</a:t>
            </a:r>
          </a:p>
          <a:p>
            <a:pPr marL="32346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Joo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·       enzim stabilitásának növelése</a:t>
            </a:r>
          </a:p>
          <a:p>
            <a:pPr marL="32346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Khmelnitsky</a:t>
            </a:r>
          </a:p>
          <a:p>
            <a:pPr marL="7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·       entimmolekula aktivitás megőrzése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642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2E51-5267-4D44-B702-61D529C6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77603-109E-4C4C-860B-258AE1AF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5" y="1888596"/>
            <a:ext cx="10058400" cy="402336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vajak és margarinok víztartalmának indirekt módon történő nyomon követésére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enzimeket glutáraldehiden immobilizálták és vékony rétegben egy természetes alapú fehérje membránra vitték fel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ún. stopped-flow injection analyser rendszerre kötötték, amely az áramerősséget mérte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04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Koleszterin-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oxidáz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ChOx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alapú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bioszenzorok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2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F5A8E8-A094-4506-BAFA-748C3689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9272"/>
          </a:xfrm>
        </p:spPr>
        <p:txBody>
          <a:bodyPr>
            <a:normAutofit/>
          </a:bodyPr>
          <a:lstStyle/>
          <a:p>
            <a:r>
              <a:rPr lang="hu-HU" sz="3200" dirty="0"/>
              <a:t>Koleszterin </a:t>
            </a:r>
            <a:r>
              <a:rPr lang="hu-HU" sz="3200" dirty="0" err="1"/>
              <a:t>oxidáz</a:t>
            </a:r>
            <a:r>
              <a:rPr lang="hu-HU" sz="3200" dirty="0"/>
              <a:t> (</a:t>
            </a:r>
            <a:r>
              <a:rPr lang="hu-HU" sz="3200" dirty="0" err="1"/>
              <a:t>ChOx</a:t>
            </a:r>
            <a:r>
              <a:rPr lang="hu-HU" sz="3200" dirty="0"/>
              <a:t>) </a:t>
            </a:r>
            <a:r>
              <a:rPr lang="hu-HU" sz="3200" dirty="0" err="1"/>
              <a:t>bioszenzorok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112219-7316-4A04-A9F4-3D88ED6F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/>
              <a:t>Koleszterin </a:t>
            </a:r>
            <a:r>
              <a:rPr lang="hu-HU" dirty="0" err="1"/>
              <a:t>oxidáz</a:t>
            </a:r>
            <a:r>
              <a:rPr lang="hu-HU" dirty="0"/>
              <a:t>:</a:t>
            </a:r>
          </a:p>
          <a:p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Szteroid specifikus, bifunkciós enzim: oxidáció és </a:t>
            </a:r>
            <a:r>
              <a:rPr lang="hu-HU" sz="2000" dirty="0" err="1"/>
              <a:t>izomerizáció</a:t>
            </a: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01168" lvl="1" indent="0">
              <a:buNone/>
            </a:pPr>
            <a:endParaRPr lang="hu-HU" sz="2000" dirty="0"/>
          </a:p>
          <a:p>
            <a:pPr marL="201168" lvl="1" indent="0">
              <a:buNone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Baktériumokban</a:t>
            </a:r>
            <a:r>
              <a:rPr lang="hu-HU" sz="2000" i="1" dirty="0"/>
              <a:t>: </a:t>
            </a:r>
            <a:r>
              <a:rPr lang="hu-HU" sz="2000" i="1" dirty="0" err="1"/>
              <a:t>Streptomyces</a:t>
            </a:r>
            <a:r>
              <a:rPr lang="hu-HU" sz="2000" i="1" dirty="0"/>
              <a:t>, </a:t>
            </a:r>
            <a:r>
              <a:rPr lang="hu-HU" sz="2000" i="1" dirty="0" err="1"/>
              <a:t>Nocardia</a:t>
            </a:r>
            <a:r>
              <a:rPr lang="hu-HU" sz="2000" i="1" dirty="0"/>
              <a:t>, </a:t>
            </a:r>
            <a:r>
              <a:rPr lang="hu-HU" sz="2000" i="1" dirty="0" err="1"/>
              <a:t>Pseudomonas</a:t>
            </a:r>
            <a:r>
              <a:rPr lang="hu-HU" sz="2000" i="1" dirty="0"/>
              <a:t> </a:t>
            </a:r>
            <a:r>
              <a:rPr lang="hu-HU" sz="2000" dirty="0"/>
              <a:t>stb.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D605A2-B8AC-4B3C-BC8A-D8D21D33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6" y="2938104"/>
            <a:ext cx="5430008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8088F858-185E-4A07-8F24-0FD0A7FF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931862"/>
          </a:xfrm>
        </p:spPr>
        <p:txBody>
          <a:bodyPr>
            <a:normAutofit/>
          </a:bodyPr>
          <a:lstStyle/>
          <a:p>
            <a:r>
              <a:rPr lang="hu-HU" sz="3200" dirty="0"/>
              <a:t>Koleszterin </a:t>
            </a:r>
            <a:r>
              <a:rPr lang="hu-HU" sz="3200" dirty="0" err="1"/>
              <a:t>oxidáz</a:t>
            </a:r>
            <a:r>
              <a:rPr lang="hu-HU" sz="3200" dirty="0"/>
              <a:t> (</a:t>
            </a:r>
            <a:r>
              <a:rPr lang="hu-HU" sz="3200" dirty="0" err="1"/>
              <a:t>ChOx</a:t>
            </a:r>
            <a:r>
              <a:rPr lang="hu-HU" sz="3200" dirty="0"/>
              <a:t>) </a:t>
            </a:r>
            <a:r>
              <a:rPr lang="hu-HU" sz="3200" dirty="0" err="1"/>
              <a:t>bioszenzorok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9BC35-FF22-4E4C-BFDF-70A95EF5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90877"/>
            <a:ext cx="10058400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Koleszterin tartalom meghatározása: </a:t>
            </a:r>
            <a:r>
              <a:rPr lang="hu-HU" sz="2000" dirty="0" err="1"/>
              <a:t>ChOx</a:t>
            </a:r>
            <a:r>
              <a:rPr lang="hu-HU" sz="2000" dirty="0"/>
              <a:t> </a:t>
            </a:r>
            <a:r>
              <a:rPr lang="hu-HU" sz="2000" dirty="0" err="1"/>
              <a:t>bioszenzorokkal</a:t>
            </a:r>
            <a:r>
              <a:rPr lang="hu-HU" sz="2000" dirty="0"/>
              <a:t> és </a:t>
            </a:r>
            <a:r>
              <a:rPr lang="hu-HU" sz="2000" dirty="0" err="1"/>
              <a:t>bioenzimeket</a:t>
            </a:r>
            <a:r>
              <a:rPr lang="hu-HU" sz="2000" dirty="0"/>
              <a:t> (</a:t>
            </a:r>
            <a:r>
              <a:rPr lang="hu-HU" sz="2000" dirty="0" err="1"/>
              <a:t>ChOx</a:t>
            </a:r>
            <a:r>
              <a:rPr lang="hu-HU" sz="2000" dirty="0"/>
              <a:t>, </a:t>
            </a:r>
            <a:r>
              <a:rPr lang="hu-HU" sz="2000" dirty="0" err="1"/>
              <a:t>ChEt</a:t>
            </a:r>
            <a:r>
              <a:rPr lang="hu-HU" sz="2000" dirty="0"/>
              <a:t>) tartalmazó </a:t>
            </a:r>
            <a:r>
              <a:rPr lang="hu-HU" sz="2000" dirty="0" err="1"/>
              <a:t>immobilizált</a:t>
            </a:r>
            <a:r>
              <a:rPr lang="hu-HU" sz="2000" dirty="0"/>
              <a:t> sejtekkel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Immobilizálás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hu-HU" sz="2000" dirty="0"/>
              <a:t>Adszorpció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hu-HU" sz="2000" dirty="0"/>
              <a:t>Kapszulába zárás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hu-HU" sz="2000" dirty="0"/>
              <a:t>Kovalens kötés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60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EF1847-2CB3-42B2-987A-A74EA2D1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Koleszterin </a:t>
            </a:r>
            <a:r>
              <a:rPr lang="hu-HU" dirty="0" err="1"/>
              <a:t>oxidáz</a:t>
            </a:r>
            <a:r>
              <a:rPr lang="hu-HU" dirty="0"/>
              <a:t> (</a:t>
            </a:r>
            <a:r>
              <a:rPr lang="hu-HU" dirty="0" err="1"/>
              <a:t>ChOx</a:t>
            </a:r>
            <a:r>
              <a:rPr lang="hu-HU" dirty="0"/>
              <a:t>)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DC7446-B432-4A2F-9B15-C2A88570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2508"/>
            <a:ext cx="10058400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sz="2000" dirty="0"/>
              <a:t>Újabb módszerek: vezető polimerhez kötés (PANI)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hu-HU" sz="2000" dirty="0"/>
              <a:t>Multifunkcionális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hu-HU" sz="2000" dirty="0"/>
              <a:t>Segíti az aktív hely és az elektród közötti elektronátvitelt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hu-HU" sz="2000" dirty="0"/>
              <a:t>Ellenállóbb a környezeti viszonyokkal szemben (pH)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0570496-E98D-4658-9849-D5FF164D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352652"/>
            <a:ext cx="3770865" cy="28319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9F21F0E-7466-4019-ACEB-4EF1B52E3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55" y="3352651"/>
            <a:ext cx="4161125" cy="28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7E7830-7C9B-4BBE-A5C3-28E42157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33349"/>
            <a:ext cx="6223107" cy="1037471"/>
          </a:xfrm>
        </p:spPr>
        <p:txBody>
          <a:bodyPr/>
          <a:lstStyle/>
          <a:p>
            <a:pPr algn="ctr"/>
            <a:r>
              <a:rPr lang="hu-HU" dirty="0"/>
              <a:t>Glükóz </a:t>
            </a:r>
            <a:r>
              <a:rPr lang="hu-HU" dirty="0" err="1"/>
              <a:t>oxidázok</a:t>
            </a:r>
            <a:r>
              <a:rPr lang="hu-HU" dirty="0"/>
              <a:t>(GOX)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290A3A-5DF7-43ED-8F0D-D1508B94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050" y="1961388"/>
            <a:ext cx="9756246" cy="4023360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Redox</a:t>
            </a:r>
            <a:r>
              <a:rPr lang="hu-HU" dirty="0"/>
              <a:t> enzimek: </a:t>
            </a:r>
            <a:r>
              <a:rPr lang="hu-HU" dirty="0" err="1"/>
              <a:t>bioszenzorok</a:t>
            </a:r>
            <a:r>
              <a:rPr lang="hu-HU" dirty="0"/>
              <a:t>, textil- és élelmiszeripar miatt nagy ipari jelenőség</a:t>
            </a:r>
          </a:p>
          <a:p>
            <a:r>
              <a:rPr lang="hu-HU" dirty="0"/>
              <a:t>GOX: </a:t>
            </a:r>
            <a:r>
              <a:rPr lang="hu-HU" dirty="0" err="1"/>
              <a:t>Flavoprotein</a:t>
            </a:r>
            <a:r>
              <a:rPr lang="hu-HU" dirty="0"/>
              <a:t> (FAD molekulát tartalmaz)</a:t>
            </a:r>
          </a:p>
          <a:p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niger</a:t>
            </a:r>
            <a:r>
              <a:rPr lang="hu-HU" i="1" dirty="0"/>
              <a:t>, </a:t>
            </a:r>
            <a:r>
              <a:rPr lang="hu-HU" i="1" dirty="0" err="1"/>
              <a:t>Penicillium</a:t>
            </a:r>
            <a:r>
              <a:rPr lang="hu-HU" i="1" dirty="0"/>
              <a:t> </a:t>
            </a:r>
            <a:r>
              <a:rPr lang="hu-HU" i="1" dirty="0" err="1"/>
              <a:t>amagasakiense</a:t>
            </a:r>
            <a:r>
              <a:rPr lang="hu-HU" i="1" dirty="0"/>
              <a:t> </a:t>
            </a:r>
            <a:r>
              <a:rPr lang="hu-HU" dirty="0"/>
              <a:t>fő termelő mikroorganizmusok</a:t>
            </a:r>
          </a:p>
          <a:p>
            <a:r>
              <a:rPr lang="hu-HU" dirty="0"/>
              <a:t>Felépítésük:  </a:t>
            </a:r>
            <a:r>
              <a:rPr lang="hu-HU" dirty="0" err="1"/>
              <a:t>Homodimer</a:t>
            </a:r>
            <a:r>
              <a:rPr lang="hu-HU" dirty="0"/>
              <a:t> </a:t>
            </a:r>
            <a:r>
              <a:rPr lang="hu-HU" dirty="0" err="1"/>
              <a:t>glikoproteinek</a:t>
            </a:r>
            <a:r>
              <a:rPr lang="hu-HU" dirty="0"/>
              <a:t>, 160 </a:t>
            </a:r>
            <a:r>
              <a:rPr lang="hu-HU" dirty="0" err="1"/>
              <a:t>kDA</a:t>
            </a:r>
            <a:r>
              <a:rPr lang="hu-HU" dirty="0"/>
              <a:t>, alegységenként 1 FAD </a:t>
            </a:r>
            <a:r>
              <a:rPr lang="hu-HU" dirty="0" err="1"/>
              <a:t>kofaktort</a:t>
            </a:r>
            <a:r>
              <a:rPr lang="hu-HU" dirty="0"/>
              <a:t> tartalmaz nem kovalensen kötve. Az alegységek disszociációja </a:t>
            </a:r>
            <a:r>
              <a:rPr lang="hu-HU" dirty="0" err="1"/>
              <a:t>denaturációs</a:t>
            </a:r>
            <a:r>
              <a:rPr lang="hu-HU" dirty="0"/>
              <a:t> körülmények közt lehetséges</a:t>
            </a:r>
          </a:p>
          <a:p>
            <a:r>
              <a:rPr lang="hu-HU" i="1" dirty="0"/>
              <a:t>A. </a:t>
            </a:r>
            <a:r>
              <a:rPr lang="hu-HU" i="1" dirty="0" err="1"/>
              <a:t>niger</a:t>
            </a:r>
            <a:r>
              <a:rPr lang="hu-HU" dirty="0"/>
              <a:t>: 10-16% </a:t>
            </a:r>
            <a:r>
              <a:rPr lang="hu-HU" dirty="0" err="1"/>
              <a:t>mannóz</a:t>
            </a:r>
            <a:r>
              <a:rPr lang="hu-HU" dirty="0"/>
              <a:t> típusú cukor, N- és O-</a:t>
            </a:r>
            <a:r>
              <a:rPr lang="hu-HU" dirty="0" err="1"/>
              <a:t>glikolizációval</a:t>
            </a:r>
            <a:r>
              <a:rPr lang="hu-HU" dirty="0"/>
              <a:t> kapcsolódva</a:t>
            </a:r>
          </a:p>
          <a:p>
            <a:r>
              <a:rPr lang="hu-HU" dirty="0"/>
              <a:t>A két mikroorganizmus által termelt enzim aminosav-szekvenciája 81%-ban egyezik, oxidációs kinetikában is hasonlóak</a:t>
            </a:r>
          </a:p>
          <a:p>
            <a:r>
              <a:rPr lang="hu-HU" dirty="0"/>
              <a:t>A </a:t>
            </a:r>
            <a:r>
              <a:rPr lang="hu-HU" dirty="0" err="1"/>
              <a:t>Gox</a:t>
            </a:r>
            <a:r>
              <a:rPr lang="hu-HU" dirty="0"/>
              <a:t> szenzorok a diabétesz kezelése és a vércukorszint monitorozása miatt nagy egészségügyi jelentőséggel bírnak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2F36C5-99AC-47B3-A69E-ED2B3C0D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4" y="2562224"/>
            <a:ext cx="2193429" cy="2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A23D98-9DCF-4B5E-A666-1AA62CD2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8" y="549086"/>
            <a:ext cx="6010202" cy="1038177"/>
          </a:xfrm>
        </p:spPr>
        <p:txBody>
          <a:bodyPr anchor="b">
            <a:noAutofit/>
          </a:bodyPr>
          <a:lstStyle/>
          <a:p>
            <a:r>
              <a:rPr lang="hu-HU" dirty="0"/>
              <a:t>Reakciómechanizmusuk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34E3BE-43B5-4234-B576-01B38EA7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73" y="2883470"/>
            <a:ext cx="8289154" cy="3744264"/>
          </a:xfrm>
        </p:spPr>
        <p:txBody>
          <a:bodyPr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β</a:t>
            </a:r>
            <a:r>
              <a:rPr lang="hu-HU" sz="2400" dirty="0">
                <a:solidFill>
                  <a:schemeClr val="tx1"/>
                </a:solidFill>
              </a:rPr>
              <a:t>-D-glükóz oxidációja </a:t>
            </a:r>
            <a:r>
              <a:rPr lang="el-GR" sz="2400" dirty="0">
                <a:solidFill>
                  <a:schemeClr val="tx1"/>
                </a:solidFill>
              </a:rPr>
              <a:t>δ</a:t>
            </a:r>
            <a:r>
              <a:rPr lang="hu-HU" sz="2400" dirty="0">
                <a:solidFill>
                  <a:schemeClr val="tx1"/>
                </a:solidFill>
              </a:rPr>
              <a:t>–</a:t>
            </a:r>
            <a:r>
              <a:rPr lang="hu-HU" sz="2400" dirty="0" err="1">
                <a:solidFill>
                  <a:schemeClr val="tx1"/>
                </a:solidFill>
              </a:rPr>
              <a:t>glükonolaktonná</a:t>
            </a:r>
            <a:r>
              <a:rPr lang="hu-HU" sz="2400" dirty="0">
                <a:solidFill>
                  <a:schemeClr val="tx1"/>
                </a:solidFill>
              </a:rPr>
              <a:t> és H</a:t>
            </a:r>
            <a:r>
              <a:rPr lang="hu-HU" sz="2400" baseline="-25000" dirty="0">
                <a:solidFill>
                  <a:schemeClr val="tx1"/>
                </a:solidFill>
              </a:rPr>
              <a:t>2</a:t>
            </a:r>
            <a:r>
              <a:rPr lang="hu-HU" sz="2400" dirty="0">
                <a:solidFill>
                  <a:schemeClr val="tx1"/>
                </a:solidFill>
              </a:rPr>
              <a:t>O</a:t>
            </a:r>
            <a:r>
              <a:rPr lang="hu-HU" sz="2400" baseline="-25000" dirty="0">
                <a:solidFill>
                  <a:schemeClr val="tx1"/>
                </a:solidFill>
              </a:rPr>
              <a:t>2</a:t>
            </a:r>
            <a:r>
              <a:rPr lang="hu-HU" sz="2400" dirty="0">
                <a:solidFill>
                  <a:schemeClr val="tx1"/>
                </a:solidFill>
              </a:rPr>
              <a:t>-dá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>
                <a:solidFill>
                  <a:schemeClr val="tx1"/>
                </a:solidFill>
              </a:rPr>
              <a:t>Ping-Pong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Bi-Bi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mehanizmus</a:t>
            </a:r>
            <a:r>
              <a:rPr lang="hu-HU" sz="2400" dirty="0">
                <a:solidFill>
                  <a:schemeClr val="tx1"/>
                </a:solidFill>
              </a:rPr>
              <a:t>: Reduktív és oxidatív félreakcióra bontható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Reduktív: A </a:t>
            </a:r>
            <a:r>
              <a:rPr lang="hu-HU" sz="2000" dirty="0" err="1">
                <a:solidFill>
                  <a:schemeClr val="tx1"/>
                </a:solidFill>
              </a:rPr>
              <a:t>szubsztrát</a:t>
            </a:r>
            <a:r>
              <a:rPr lang="hu-HU" sz="2000" dirty="0">
                <a:solidFill>
                  <a:schemeClr val="tx1"/>
                </a:solidFill>
              </a:rPr>
              <a:t> redukálja a FAD-ot FADH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-vé</a:t>
            </a:r>
          </a:p>
          <a:p>
            <a:pPr lvl="2"/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el-GR" sz="1600" dirty="0">
                <a:solidFill>
                  <a:schemeClr val="tx1"/>
                </a:solidFill>
              </a:rPr>
              <a:t>β</a:t>
            </a:r>
            <a:r>
              <a:rPr lang="hu-HU" sz="1600" dirty="0">
                <a:solidFill>
                  <a:schemeClr val="tx1"/>
                </a:solidFill>
              </a:rPr>
              <a:t>-D-glükóz  mellett más cukrok is </a:t>
            </a:r>
            <a:r>
              <a:rPr lang="hu-HU" sz="1600" dirty="0" err="1">
                <a:solidFill>
                  <a:schemeClr val="tx1"/>
                </a:solidFill>
              </a:rPr>
              <a:t>szubsztrátjai</a:t>
            </a:r>
            <a:r>
              <a:rPr lang="hu-HU" sz="1600" dirty="0">
                <a:solidFill>
                  <a:schemeClr val="tx1"/>
                </a:solidFill>
              </a:rPr>
              <a:t> az enzimnek, de ezzel mutatja a legnagyobb aktivitást.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Oxidatív: O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-vel regenerálódik a FADH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FAD-dá</a:t>
            </a:r>
            <a:r>
              <a:rPr lang="hu-HU" sz="2000" dirty="0">
                <a:solidFill>
                  <a:schemeClr val="tx1"/>
                </a:solidFill>
              </a:rPr>
              <a:t>, H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O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 keletkezik (O</a:t>
            </a:r>
            <a:r>
              <a:rPr lang="hu-HU" sz="2000" baseline="-25000" dirty="0">
                <a:solidFill>
                  <a:schemeClr val="tx1"/>
                </a:solidFill>
              </a:rPr>
              <a:t>2</a:t>
            </a:r>
            <a:r>
              <a:rPr lang="hu-HU" sz="2000" dirty="0">
                <a:solidFill>
                  <a:schemeClr val="tx1"/>
                </a:solidFill>
              </a:rPr>
              <a:t> helyett más elektronakceptorok is részt vehetnek a reakcióban, </a:t>
            </a:r>
            <a:r>
              <a:rPr lang="hu-HU" sz="2000" dirty="0" err="1">
                <a:solidFill>
                  <a:schemeClr val="tx1"/>
                </a:solidFill>
              </a:rPr>
              <a:t>pl</a:t>
            </a:r>
            <a:r>
              <a:rPr lang="hu-HU" sz="2000" dirty="0">
                <a:solidFill>
                  <a:schemeClr val="tx1"/>
                </a:solidFill>
              </a:rPr>
              <a:t>: fém-komplexek)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Tartalom helye 3" descr="A képen képernyőkép, számítógép látható&#10;&#10;A leírás teljesen megbízható">
            <a:extLst>
              <a:ext uri="{FF2B5EF4-FFF2-40B4-BE49-F238E27FC236}">
                <a16:creationId xmlns:a16="http://schemas.microsoft.com/office/drawing/2014/main" id="{3E34D663-3248-4E4B-B57E-3CA414EB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2" t="25677" r="8690" b="49806"/>
          <a:stretch/>
        </p:blipFill>
        <p:spPr>
          <a:xfrm>
            <a:off x="6023385" y="1104900"/>
            <a:ext cx="5783285" cy="20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F63B80-76EE-4D18-A86E-ACDE3676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3" y="0"/>
            <a:ext cx="4361511" cy="111059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GOx</a:t>
            </a:r>
            <a:r>
              <a:rPr lang="hu-HU" dirty="0"/>
              <a:t>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3FED9C-786C-4A17-AECC-6F52DA66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0" y="1803903"/>
            <a:ext cx="8903985" cy="471189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többi </a:t>
            </a:r>
            <a:r>
              <a:rPr lang="hu-HU" dirty="0" err="1">
                <a:solidFill>
                  <a:schemeClr val="tx1"/>
                </a:solidFill>
              </a:rPr>
              <a:t>oxidázhoz</a:t>
            </a:r>
            <a:r>
              <a:rPr lang="hu-HU" dirty="0">
                <a:solidFill>
                  <a:schemeClr val="tx1"/>
                </a:solidFill>
              </a:rPr>
              <a:t> képest olcsók</a:t>
            </a:r>
          </a:p>
          <a:p>
            <a:r>
              <a:rPr lang="hu-HU" dirty="0">
                <a:solidFill>
                  <a:schemeClr val="tx1"/>
                </a:solidFill>
              </a:rPr>
              <a:t>Alkalmazása: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 „tűszenzor” in vivo monitorozáshoz, implantátum, </a:t>
            </a:r>
            <a:r>
              <a:rPr lang="hu-HU" dirty="0" err="1">
                <a:solidFill>
                  <a:schemeClr val="tx1"/>
                </a:solidFill>
              </a:rPr>
              <a:t>closed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loop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system</a:t>
            </a:r>
            <a:r>
              <a:rPr lang="hu-HU" dirty="0">
                <a:solidFill>
                  <a:schemeClr val="tx1"/>
                </a:solidFill>
              </a:rPr>
              <a:t> kiépítése: vércukorszint szabályzó rendszer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 FIA (Flow </a:t>
            </a:r>
            <a:r>
              <a:rPr lang="hu-HU" dirty="0" err="1">
                <a:solidFill>
                  <a:schemeClr val="tx1"/>
                </a:solidFill>
              </a:rPr>
              <a:t>injection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analysis</a:t>
            </a:r>
            <a:r>
              <a:rPr lang="hu-HU" dirty="0">
                <a:solidFill>
                  <a:schemeClr val="tx1"/>
                </a:solidFill>
              </a:rPr>
              <a:t>): on-line, valós idejű mérés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Mikrodialízis</a:t>
            </a:r>
            <a:r>
              <a:rPr lang="hu-HU" dirty="0">
                <a:solidFill>
                  <a:schemeClr val="tx1"/>
                </a:solidFill>
              </a:rPr>
              <a:t> : </a:t>
            </a:r>
            <a:r>
              <a:rPr lang="hu-HU" dirty="0" err="1">
                <a:solidFill>
                  <a:schemeClr val="tx1"/>
                </a:solidFill>
              </a:rPr>
              <a:t>Flowtrough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mikrocella</a:t>
            </a:r>
            <a:r>
              <a:rPr lang="hu-HU" dirty="0">
                <a:solidFill>
                  <a:schemeClr val="tx1"/>
                </a:solidFill>
              </a:rPr>
              <a:t>, eldobható szenzorok</a:t>
            </a:r>
          </a:p>
          <a:p>
            <a:r>
              <a:rPr lang="hu-HU" dirty="0">
                <a:solidFill>
                  <a:schemeClr val="tx1"/>
                </a:solidFill>
              </a:rPr>
              <a:t>Felépítésük: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Az elektrokémiai </a:t>
            </a:r>
            <a:r>
              <a:rPr lang="hu-HU" dirty="0" err="1">
                <a:solidFill>
                  <a:schemeClr val="tx1"/>
                </a:solidFill>
              </a:rPr>
              <a:t>GOx</a:t>
            </a:r>
            <a:r>
              <a:rPr lang="hu-HU" dirty="0">
                <a:solidFill>
                  <a:schemeClr val="tx1"/>
                </a:solidFill>
              </a:rPr>
              <a:t> szenzorok az enzim </a:t>
            </a:r>
            <a:r>
              <a:rPr lang="hu-HU" dirty="0" err="1">
                <a:solidFill>
                  <a:schemeClr val="tx1"/>
                </a:solidFill>
              </a:rPr>
              <a:t>immobilizásával</a:t>
            </a:r>
            <a:r>
              <a:rPr lang="hu-HU" dirty="0">
                <a:solidFill>
                  <a:schemeClr val="tx1"/>
                </a:solidFill>
              </a:rPr>
              <a:t> készülnek egy szénfilm felületén, BSA és </a:t>
            </a:r>
            <a:r>
              <a:rPr lang="hu-HU" dirty="0" err="1">
                <a:solidFill>
                  <a:schemeClr val="tx1"/>
                </a:solidFill>
              </a:rPr>
              <a:t>glutáraldehid</a:t>
            </a:r>
            <a:r>
              <a:rPr lang="hu-HU" dirty="0">
                <a:solidFill>
                  <a:schemeClr val="tx1"/>
                </a:solidFill>
              </a:rPr>
              <a:t> használatával.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Monolayer</a:t>
            </a:r>
            <a:r>
              <a:rPr lang="hu-HU" dirty="0">
                <a:solidFill>
                  <a:schemeClr val="tx1"/>
                </a:solidFill>
              </a:rPr>
              <a:t> enzim elektródok: Kovalens vagy elektrosztatikus kötéssel vezető polimerfilmmel bevont elektródokra kötött enzimek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Mikrodializáló</a:t>
            </a:r>
            <a:r>
              <a:rPr lang="hu-HU" dirty="0">
                <a:solidFill>
                  <a:schemeClr val="tx1"/>
                </a:solidFill>
              </a:rPr>
              <a:t> szondához közvetlenül csatlakoztatott </a:t>
            </a:r>
            <a:r>
              <a:rPr lang="hu-HU" dirty="0" err="1">
                <a:solidFill>
                  <a:schemeClr val="tx1"/>
                </a:solidFill>
              </a:rPr>
              <a:t>mikro</a:t>
            </a:r>
            <a:r>
              <a:rPr lang="hu-HU" dirty="0">
                <a:solidFill>
                  <a:schemeClr val="tx1"/>
                </a:solidFill>
              </a:rPr>
              <a:t>-detektor</a:t>
            </a: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Az enzimeket </a:t>
            </a:r>
            <a:r>
              <a:rPr lang="hu-HU" dirty="0" err="1">
                <a:solidFill>
                  <a:schemeClr val="tx1"/>
                </a:solidFill>
              </a:rPr>
              <a:t>immobilizálva</a:t>
            </a:r>
            <a:r>
              <a:rPr lang="hu-HU" dirty="0">
                <a:solidFill>
                  <a:schemeClr val="tx1"/>
                </a:solidFill>
              </a:rPr>
              <a:t> használják, általában szénmembránon keresztül elektródra kötve, </a:t>
            </a:r>
            <a:r>
              <a:rPr lang="hu-HU" dirty="0" err="1">
                <a:solidFill>
                  <a:schemeClr val="tx1"/>
                </a:solidFill>
              </a:rPr>
              <a:t>amperometriás</a:t>
            </a:r>
            <a:r>
              <a:rPr lang="hu-HU" dirty="0">
                <a:solidFill>
                  <a:schemeClr val="tx1"/>
                </a:solidFill>
              </a:rPr>
              <a:t> detektorral összekötve.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 descr="MD">
            <a:hlinkClick r:id="rId2"/>
            <a:extLst>
              <a:ext uri="{FF2B5EF4-FFF2-40B4-BE49-F238E27FC236}">
                <a16:creationId xmlns:a16="http://schemas.microsoft.com/office/drawing/2014/main" id="{467AC64B-D757-48F8-95C0-03CF9F61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49" y="193477"/>
            <a:ext cx="3652688" cy="25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A400768-F9C4-457A-9AF1-6F170E5D3493}"/>
              </a:ext>
            </a:extLst>
          </p:cNvPr>
          <p:cNvSpPr txBox="1"/>
          <p:nvPr/>
        </p:nvSpPr>
        <p:spPr>
          <a:xfrm>
            <a:off x="9228562" y="2781300"/>
            <a:ext cx="280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sz="1600" dirty="0" err="1">
                <a:solidFill>
                  <a:schemeClr val="bg1">
                    <a:lumMod val="65000"/>
                  </a:schemeClr>
                </a:solidFill>
              </a:rPr>
              <a:t>mikrodialízis</a:t>
            </a: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 technika egy szerv extracelluláris terében</a:t>
            </a:r>
          </a:p>
          <a:p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 végbemenő biokémiai változások folyamatos, in vivo monitorozására alkalmas módszer. </a:t>
            </a:r>
          </a:p>
        </p:txBody>
      </p:sp>
    </p:spTree>
    <p:extLst>
      <p:ext uri="{BB962C8B-B14F-4D97-AF65-F5344CB8AC3E}">
        <p14:creationId xmlns:p14="http://schemas.microsoft.com/office/powerpoint/2010/main" val="337474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40CD5B-C802-4D43-95A9-50FD3671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Multienzim </a:t>
            </a:r>
            <a:r>
              <a:rPr lang="hu-HU" dirty="0" err="1"/>
              <a:t>GOx</a:t>
            </a:r>
            <a:r>
              <a:rPr lang="hu-HU" dirty="0"/>
              <a:t>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EC58E4-A1C9-4181-995B-005DC5E4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90" y="2000249"/>
            <a:ext cx="10131819" cy="430562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Különböző </a:t>
            </a:r>
            <a:r>
              <a:rPr lang="hu-HU" sz="2400" dirty="0" err="1">
                <a:solidFill>
                  <a:schemeClr val="tx1"/>
                </a:solidFill>
              </a:rPr>
              <a:t>mono</a:t>
            </a:r>
            <a:r>
              <a:rPr lang="hu-HU" sz="2400" dirty="0">
                <a:solidFill>
                  <a:schemeClr val="tx1"/>
                </a:solidFill>
              </a:rPr>
              <a:t>- di- és </a:t>
            </a:r>
            <a:r>
              <a:rPr lang="hu-HU" sz="2400" dirty="0" err="1">
                <a:solidFill>
                  <a:schemeClr val="tx1"/>
                </a:solidFill>
              </a:rPr>
              <a:t>poliszacharidok</a:t>
            </a:r>
            <a:r>
              <a:rPr lang="hu-HU" sz="2400" dirty="0">
                <a:solidFill>
                  <a:schemeClr val="tx1"/>
                </a:solidFill>
              </a:rPr>
              <a:t> gyors és olcsó meghatározása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Többféle enzimet tartalmazó rendszerek</a:t>
            </a:r>
          </a:p>
          <a:p>
            <a:pPr marL="578358" lvl="1" indent="-285750"/>
            <a:r>
              <a:rPr lang="hu-HU" sz="2000" dirty="0">
                <a:solidFill>
                  <a:schemeClr val="tx1"/>
                </a:solidFill>
              </a:rPr>
              <a:t> Maltóz: </a:t>
            </a:r>
            <a:r>
              <a:rPr lang="hu-HU" sz="2000" dirty="0" err="1">
                <a:solidFill>
                  <a:schemeClr val="tx1"/>
                </a:solidFill>
              </a:rPr>
              <a:t>amiloglükozidáz</a:t>
            </a:r>
            <a:r>
              <a:rPr lang="hu-HU" sz="2000" dirty="0">
                <a:solidFill>
                  <a:schemeClr val="tx1"/>
                </a:solidFill>
              </a:rPr>
              <a:t> és </a:t>
            </a:r>
            <a:r>
              <a:rPr lang="hu-HU" sz="2000" dirty="0" err="1">
                <a:solidFill>
                  <a:schemeClr val="tx1"/>
                </a:solidFill>
              </a:rPr>
              <a:t>GOx</a:t>
            </a:r>
            <a:r>
              <a:rPr lang="hu-HU" sz="2000" dirty="0">
                <a:solidFill>
                  <a:schemeClr val="tx1"/>
                </a:solidFill>
              </a:rPr>
              <a:t>  </a:t>
            </a:r>
            <a:r>
              <a:rPr lang="hu-HU" sz="2000" dirty="0" err="1">
                <a:solidFill>
                  <a:schemeClr val="tx1"/>
                </a:solidFill>
              </a:rPr>
              <a:t>koimmobilizálása</a:t>
            </a:r>
            <a:r>
              <a:rPr lang="hu-HU" sz="2000" dirty="0">
                <a:solidFill>
                  <a:schemeClr val="tx1"/>
                </a:solidFill>
              </a:rPr>
              <a:t>  </a:t>
            </a:r>
            <a:r>
              <a:rPr lang="hu-HU" sz="2000" dirty="0" err="1">
                <a:solidFill>
                  <a:schemeClr val="tx1"/>
                </a:solidFill>
              </a:rPr>
              <a:t>glutáraldehiddel</a:t>
            </a:r>
            <a:r>
              <a:rPr lang="hu-HU" sz="2000" dirty="0">
                <a:solidFill>
                  <a:schemeClr val="tx1"/>
                </a:solidFill>
              </a:rPr>
              <a:t> protein membránon</a:t>
            </a:r>
          </a:p>
          <a:p>
            <a:pPr marL="292608" lvl="1" indent="0">
              <a:buNone/>
            </a:pPr>
            <a:endParaRPr lang="hu-HU" sz="2000" dirty="0">
              <a:solidFill>
                <a:schemeClr val="tx1"/>
              </a:solidFill>
            </a:endParaRPr>
          </a:p>
          <a:p>
            <a:pPr marL="578358" lvl="1" indent="-285750"/>
            <a:r>
              <a:rPr lang="hu-HU" sz="2000" dirty="0">
                <a:solidFill>
                  <a:schemeClr val="tx1"/>
                </a:solidFill>
              </a:rPr>
              <a:t>Laktóz: </a:t>
            </a:r>
            <a:r>
              <a:rPr lang="el-GR" sz="2000" dirty="0">
                <a:solidFill>
                  <a:schemeClr val="tx1"/>
                </a:solidFill>
              </a:rPr>
              <a:t>β</a:t>
            </a:r>
            <a:r>
              <a:rPr lang="hu-HU" sz="2000" dirty="0" err="1">
                <a:solidFill>
                  <a:schemeClr val="tx1"/>
                </a:solidFill>
              </a:rPr>
              <a:t>-galaktozidáz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GAOx</a:t>
            </a:r>
            <a:r>
              <a:rPr lang="hu-HU" sz="2000" dirty="0">
                <a:solidFill>
                  <a:schemeClr val="tx1"/>
                </a:solidFill>
              </a:rPr>
              <a:t> és </a:t>
            </a:r>
            <a:r>
              <a:rPr lang="hu-HU" sz="2000" dirty="0" err="1">
                <a:solidFill>
                  <a:schemeClr val="tx1"/>
                </a:solidFill>
              </a:rPr>
              <a:t>GOx</a:t>
            </a:r>
            <a:r>
              <a:rPr lang="hu-HU" sz="2000" dirty="0">
                <a:solidFill>
                  <a:schemeClr val="tx1"/>
                </a:solidFill>
              </a:rPr>
              <a:t>  immobilizálása </a:t>
            </a:r>
            <a:r>
              <a:rPr lang="hu-HU" sz="2000" dirty="0" err="1">
                <a:solidFill>
                  <a:schemeClr val="tx1"/>
                </a:solidFill>
              </a:rPr>
              <a:t>triacetát-cellulózmembránon</a:t>
            </a:r>
            <a:endParaRPr lang="hu-HU" sz="2000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endParaRPr lang="hu-HU" sz="2000" dirty="0">
              <a:solidFill>
                <a:schemeClr val="tx1"/>
              </a:solidFill>
            </a:endParaRPr>
          </a:p>
          <a:p>
            <a:pPr marL="578358" lvl="1" indent="-285750"/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Szukróz</a:t>
            </a:r>
            <a:r>
              <a:rPr lang="hu-HU" sz="2000" dirty="0">
                <a:solidFill>
                  <a:schemeClr val="tx1"/>
                </a:solidFill>
              </a:rPr>
              <a:t> és teljes D-glükóz: </a:t>
            </a:r>
            <a:r>
              <a:rPr lang="hu-HU" sz="2000" dirty="0" err="1">
                <a:solidFill>
                  <a:schemeClr val="tx1"/>
                </a:solidFill>
              </a:rPr>
              <a:t>Invertáz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mutarotáz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GOx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</a:p>
          <a:p>
            <a:pPr marL="292608" lvl="1" indent="0">
              <a:buNone/>
            </a:pPr>
            <a:endParaRPr lang="hu-HU" sz="2000" dirty="0">
              <a:solidFill>
                <a:schemeClr val="tx1"/>
              </a:solidFill>
            </a:endParaRPr>
          </a:p>
          <a:p>
            <a:pPr marL="635508" lvl="1" indent="-342900"/>
            <a:r>
              <a:rPr lang="hu-HU" sz="2000" dirty="0">
                <a:solidFill>
                  <a:schemeClr val="tx1"/>
                </a:solidFill>
              </a:rPr>
              <a:t>Keményítő: </a:t>
            </a:r>
            <a:r>
              <a:rPr lang="hu-HU" sz="2000" dirty="0" err="1">
                <a:solidFill>
                  <a:schemeClr val="tx1"/>
                </a:solidFill>
              </a:rPr>
              <a:t>Amilogkükozidáz</a:t>
            </a:r>
            <a:r>
              <a:rPr lang="hu-HU" sz="2000" dirty="0">
                <a:solidFill>
                  <a:schemeClr val="tx1"/>
                </a:solidFill>
              </a:rPr>
              <a:t> és </a:t>
            </a:r>
            <a:r>
              <a:rPr lang="hu-HU" sz="2000" dirty="0" err="1">
                <a:solidFill>
                  <a:schemeClr val="tx1"/>
                </a:solidFill>
              </a:rPr>
              <a:t>GOx</a:t>
            </a:r>
            <a:r>
              <a:rPr lang="hu-HU" sz="2000" dirty="0">
                <a:solidFill>
                  <a:schemeClr val="tx1"/>
                </a:solidFill>
              </a:rPr>
              <a:t>  </a:t>
            </a:r>
            <a:r>
              <a:rPr lang="hu-HU" sz="2000" dirty="0" err="1">
                <a:solidFill>
                  <a:schemeClr val="tx1"/>
                </a:solidFill>
              </a:rPr>
              <a:t>Pt</a:t>
            </a:r>
            <a:r>
              <a:rPr lang="hu-HU" sz="2000" dirty="0">
                <a:solidFill>
                  <a:schemeClr val="tx1"/>
                </a:solidFill>
              </a:rPr>
              <a:t> elektródra rögzítve, </a:t>
            </a:r>
            <a:r>
              <a:rPr lang="hu-HU" sz="2000" dirty="0" err="1">
                <a:solidFill>
                  <a:schemeClr val="tx1"/>
                </a:solidFill>
              </a:rPr>
              <a:t>α-amiláz</a:t>
            </a:r>
            <a:r>
              <a:rPr lang="hu-HU" sz="2000" dirty="0">
                <a:solidFill>
                  <a:schemeClr val="tx1"/>
                </a:solidFill>
              </a:rPr>
              <a:t> oldatban</a:t>
            </a:r>
          </a:p>
          <a:p>
            <a:pPr marL="292608" lvl="1" indent="0">
              <a:buNone/>
            </a:pPr>
            <a:endParaRPr lang="hu-HU" sz="2000" dirty="0">
              <a:solidFill>
                <a:schemeClr val="tx1"/>
              </a:solidFill>
            </a:endParaRPr>
          </a:p>
          <a:p>
            <a:pPr marL="635508" lvl="1" indent="-342900"/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Glükozinolátok</a:t>
            </a:r>
            <a:r>
              <a:rPr lang="hu-HU" sz="2000" dirty="0">
                <a:solidFill>
                  <a:schemeClr val="tx1"/>
                </a:solidFill>
              </a:rPr>
              <a:t>: </a:t>
            </a:r>
            <a:r>
              <a:rPr lang="hu-HU" sz="2000" dirty="0" err="1">
                <a:solidFill>
                  <a:schemeClr val="tx1"/>
                </a:solidFill>
              </a:rPr>
              <a:t>Mirozináz</a:t>
            </a:r>
            <a:r>
              <a:rPr lang="hu-HU" sz="2000" dirty="0">
                <a:solidFill>
                  <a:schemeClr val="tx1"/>
                </a:solidFill>
              </a:rPr>
              <a:t> és </a:t>
            </a:r>
            <a:r>
              <a:rPr lang="hu-HU" sz="2000" dirty="0" err="1">
                <a:solidFill>
                  <a:schemeClr val="tx1"/>
                </a:solidFill>
              </a:rPr>
              <a:t>GOx</a:t>
            </a:r>
            <a:r>
              <a:rPr lang="hu-HU" sz="2000" dirty="0">
                <a:solidFill>
                  <a:schemeClr val="tx1"/>
                </a:solidFill>
              </a:rPr>
              <a:t>  DO elektródon</a:t>
            </a:r>
            <a:br>
              <a:rPr lang="hu-HU" sz="2000" dirty="0">
                <a:solidFill>
                  <a:schemeClr val="tx1"/>
                </a:solidFill>
              </a:rPr>
            </a:br>
            <a:endParaRPr lang="hu-H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4314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DAF574-6BC4-47D6-AACB-EEE11F871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Galaktóz</a:t>
            </a:r>
            <a:r>
              <a:rPr lang="hu-HU" dirty="0"/>
              <a:t> </a:t>
            </a:r>
            <a:r>
              <a:rPr lang="hu-HU" dirty="0" err="1"/>
              <a:t>oxidáz</a:t>
            </a:r>
            <a:r>
              <a:rPr lang="hu-HU" dirty="0"/>
              <a:t> (GAO)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494F57-89A9-4A9C-A563-3818CCA0B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92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6D82BD17-EF5A-460F-878C-706A44CA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8122"/>
            <a:ext cx="10058400" cy="701568"/>
          </a:xfrm>
        </p:spPr>
        <p:txBody>
          <a:bodyPr>
            <a:normAutofit/>
          </a:bodyPr>
          <a:lstStyle/>
          <a:p>
            <a:pPr algn="l"/>
            <a:r>
              <a:rPr lang="hu-HU" sz="3200" dirty="0" err="1"/>
              <a:t>Galaktóz</a:t>
            </a:r>
            <a:r>
              <a:rPr lang="hu-HU" sz="3200" dirty="0"/>
              <a:t> </a:t>
            </a:r>
            <a:r>
              <a:rPr lang="hu-HU" sz="3200" dirty="0" err="1"/>
              <a:t>oxidáz</a:t>
            </a:r>
            <a:r>
              <a:rPr lang="hu-HU" sz="3200" dirty="0"/>
              <a:t> (GAO) </a:t>
            </a:r>
            <a:r>
              <a:rPr lang="hu-HU" sz="3200" dirty="0" err="1"/>
              <a:t>bioszenzorok</a:t>
            </a:r>
            <a:endParaRPr lang="hu-HU" sz="3200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16AE92D-E75F-42C7-AAAB-A9D307A07F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2197291"/>
            <a:ext cx="10723562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Galaktóz</a:t>
            </a:r>
            <a:r>
              <a:rPr lang="hu-HU" dirty="0"/>
              <a:t> </a:t>
            </a:r>
            <a:r>
              <a:rPr lang="hu-HU" dirty="0" err="1"/>
              <a:t>oxidáz</a:t>
            </a:r>
            <a:r>
              <a:rPr lang="hu-HU" dirty="0"/>
              <a:t>:</a:t>
            </a:r>
          </a:p>
          <a:p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D-galaktóz, a primer alkoholok, illetve a mono-, oligo- és poliszacharidok oxidációját katalizálja.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 primer alkohol csoport aldehiddé alakul, miközben H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dirty="0"/>
              <a:t> keletkezik.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Nagy sztereospecifitás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i="1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0F52B66-C3A3-456A-9587-26675A22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12" y="3359298"/>
            <a:ext cx="2936247" cy="29362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204982-A01F-42BC-A38A-456B0A2B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06" y="4302483"/>
            <a:ext cx="7193903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B977-2406-481C-B291-615E8285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E3C8-0155-44DD-980F-187258C8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Hagyományos előállítás gombafajtákkal: </a:t>
            </a:r>
            <a:r>
              <a:rPr lang="hu-HU" i="1" dirty="0"/>
              <a:t>Fusarium dendroides, Pichia pastoris </a:t>
            </a:r>
            <a:r>
              <a:rPr lang="hu-HU" dirty="0"/>
              <a:t>vagy</a:t>
            </a:r>
            <a:r>
              <a:rPr lang="hu-HU" i="1" dirty="0"/>
              <a:t> Aspergillus oryaze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/>
              <a:t> </a:t>
            </a:r>
            <a:r>
              <a:rPr lang="hu-HU" dirty="0"/>
              <a:t>Heterológ expresszión alapuló előállítása is használatos.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Alkalmasak a galaktóz, a galaktóz-tartalmú szacharidok, a galaktóz-tartalmú glikoproteidek és glikoszfingolipidek, illetve a hidroxi-aceton meghatározására.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Élelmiszeripari felhasználás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Gyógyszeriparbeli példák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79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C424-A500-4BC1-BC72-98B7A8E9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CB2C-6FDD-415B-BE69-CD141BA2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Whittaker: egy nem fémtartalmú, aminosavakat tartalmazó gyököt talált az enzimben.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Schumacher: A bioszenzort alkalmazva mérni tudták: galaktóz, laktóz, melibióz, raffinóz, keményítõ és dihidroxi-aceton. A két féligáteresztõ membrán közé zárt galaktózoxidázt Pt elektródon rögzítették. Látszólagos aktivitás értékeket vizsgáltak.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Lundbäck és Olsson: A dihidroxi-aceton mérést vizsgálták, rögzített enzimmel töltött oszlop segítségével. Vizsgálták a galaktóz, raffinóz és dihidroxi-aceton szubsztrát hatására kapott amperometriás jel nagyságát.</a:t>
            </a:r>
            <a:br>
              <a:rPr lang="hu-HU" dirty="0"/>
            </a:b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07699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</TotalTime>
  <Words>961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Retrospect</vt:lpstr>
      <vt:lpstr>Analitikai enzimek: Bioszenzorok</vt:lpstr>
      <vt:lpstr>Glükóz oxidázok(GOX)</vt:lpstr>
      <vt:lpstr>Reakciómechanizmusuk</vt:lpstr>
      <vt:lpstr>GOx bioszenzorok</vt:lpstr>
      <vt:lpstr>Multienzim GOx bioszenzorok</vt:lpstr>
      <vt:lpstr>Galaktóz oxidáz (GAO) bioszenzorok</vt:lpstr>
      <vt:lpstr>Galaktóz oxidáz (GAO) bioszenzorok</vt:lpstr>
      <vt:lpstr>PowerPoint Presentation</vt:lpstr>
      <vt:lpstr>PowerPoint Presentation</vt:lpstr>
      <vt:lpstr>Galaktóz oxidáz (GAO) bioszenzorok</vt:lpstr>
      <vt:lpstr>Kataláz alapú bioszenzorok</vt:lpstr>
      <vt:lpstr>Kataláz alapú bioszenzorok</vt:lpstr>
      <vt:lpstr>PowerPoint Presentation</vt:lpstr>
      <vt:lpstr>PowerPoint Presentation</vt:lpstr>
      <vt:lpstr>PowerPoint Presentation</vt:lpstr>
      <vt:lpstr>Koleszterin-oxidáz (ChOx) alapú bioszenzorok</vt:lpstr>
      <vt:lpstr>Koleszterin oxidáz (ChOx) bioszenzorok</vt:lpstr>
      <vt:lpstr>Koleszterin oxidáz (ChOx) bioszenzorok</vt:lpstr>
      <vt:lpstr>Koleszterin oxidáz (ChOx) bioszenzorok</vt:lpstr>
      <vt:lpstr>Köszönjük a figyelmet!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Analitikai enzimek: Bioszenzorok</dc:title>
  <dc:creator>User</dc:creator>
  <cp:lastModifiedBy>Grünstein Petra</cp:lastModifiedBy>
  <cp:revision>34</cp:revision>
  <dcterms:created xsi:type="dcterms:W3CDTF">2018-11-01T16:35:04Z</dcterms:created>
  <dcterms:modified xsi:type="dcterms:W3CDTF">2019-11-06T21:28:39Z</dcterms:modified>
</cp:coreProperties>
</file>