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notesMasterIdLst>
    <p:notesMasterId r:id="rId36"/>
  </p:notesMasterIdLst>
  <p:sldIdLst>
    <p:sldId id="256" r:id="rId2"/>
    <p:sldId id="258" r:id="rId3"/>
    <p:sldId id="259" r:id="rId4"/>
    <p:sldId id="260" r:id="rId5"/>
    <p:sldId id="257" r:id="rId6"/>
    <p:sldId id="261" r:id="rId7"/>
    <p:sldId id="262" r:id="rId8"/>
    <p:sldId id="263" r:id="rId9"/>
    <p:sldId id="264" r:id="rId10"/>
    <p:sldId id="265" r:id="rId11"/>
    <p:sldId id="283" r:id="rId12"/>
    <p:sldId id="284" r:id="rId13"/>
    <p:sldId id="285" r:id="rId14"/>
    <p:sldId id="286" r:id="rId15"/>
    <p:sldId id="287" r:id="rId16"/>
    <p:sldId id="288" r:id="rId17"/>
    <p:sldId id="289" r:id="rId18"/>
    <p:sldId id="273" r:id="rId19"/>
    <p:sldId id="274" r:id="rId20"/>
    <p:sldId id="275" r:id="rId21"/>
    <p:sldId id="276" r:id="rId22"/>
    <p:sldId id="277" r:id="rId23"/>
    <p:sldId id="278" r:id="rId24"/>
    <p:sldId id="266" r:id="rId25"/>
    <p:sldId id="267" r:id="rId26"/>
    <p:sldId id="268" r:id="rId27"/>
    <p:sldId id="269" r:id="rId28"/>
    <p:sldId id="270" r:id="rId29"/>
    <p:sldId id="271" r:id="rId30"/>
    <p:sldId id="272" r:id="rId31"/>
    <p:sldId id="279" r:id="rId32"/>
    <p:sldId id="280" r:id="rId33"/>
    <p:sldId id="281" r:id="rId34"/>
    <p:sldId id="282" r:id="rId3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110" d="100"/>
          <a:sy n="110" d="100"/>
        </p:scale>
        <p:origin x="6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871F236-A219-45E7-B303-9839DEF3C85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1D1075F3-1A6D-4CDB-A2B4-9BAC5BE47F05}">
      <dgm:prSet/>
      <dgm:spPr/>
      <dgm:t>
        <a:bodyPr/>
        <a:lstStyle/>
        <a:p>
          <a:r>
            <a:rPr lang="hu-HU"/>
            <a:t>H</a:t>
          </a:r>
          <a:r>
            <a:rPr lang="hu-HU" baseline="-25000"/>
            <a:t>2</a:t>
          </a:r>
          <a:r>
            <a:rPr lang="hu-HU"/>
            <a:t>O</a:t>
          </a:r>
          <a:r>
            <a:rPr lang="hu-HU" baseline="-25000"/>
            <a:t>2</a:t>
          </a:r>
          <a:r>
            <a:rPr lang="hu-HU"/>
            <a:t> termelők: Glükóz, Galaktóz és Koleszterol oxidázok</a:t>
          </a:r>
          <a:endParaRPr lang="en-US"/>
        </a:p>
      </dgm:t>
    </dgm:pt>
    <dgm:pt modelId="{46756413-B5B9-4F5F-9569-ECBBB50A0889}" type="parTrans" cxnId="{F8451E3E-A8A9-4551-BD39-4F8E951A89E9}">
      <dgm:prSet/>
      <dgm:spPr/>
      <dgm:t>
        <a:bodyPr/>
        <a:lstStyle/>
        <a:p>
          <a:endParaRPr lang="en-US"/>
        </a:p>
      </dgm:t>
    </dgm:pt>
    <dgm:pt modelId="{EF2D1472-B87C-4809-A3CA-9CAD594CFE60}" type="sibTrans" cxnId="{F8451E3E-A8A9-4551-BD39-4F8E951A89E9}">
      <dgm:prSet/>
      <dgm:spPr/>
      <dgm:t>
        <a:bodyPr/>
        <a:lstStyle/>
        <a:p>
          <a:endParaRPr lang="en-US"/>
        </a:p>
      </dgm:t>
    </dgm:pt>
    <dgm:pt modelId="{20A43C8C-5A21-48A6-A59E-BD3CF32046F8}">
      <dgm:prSet/>
      <dgm:spPr/>
      <dgm:t>
        <a:bodyPr/>
        <a:lstStyle/>
        <a:p>
          <a:r>
            <a:rPr lang="hu-HU"/>
            <a:t>H</a:t>
          </a:r>
          <a:r>
            <a:rPr lang="hu-HU" baseline="-25000"/>
            <a:t>2</a:t>
          </a:r>
          <a:r>
            <a:rPr lang="hu-HU"/>
            <a:t>O</a:t>
          </a:r>
          <a:r>
            <a:rPr lang="hu-HU" baseline="-25000"/>
            <a:t>2</a:t>
          </a:r>
          <a:r>
            <a:rPr lang="hu-HU"/>
            <a:t> bontó: Kataláz</a:t>
          </a:r>
          <a:endParaRPr lang="en-US"/>
        </a:p>
      </dgm:t>
    </dgm:pt>
    <dgm:pt modelId="{0BFA5487-D675-4956-B361-BEA8CC02D2B4}" type="parTrans" cxnId="{EE281B07-A3EF-4B32-87F2-3F8417B4A3FE}">
      <dgm:prSet/>
      <dgm:spPr/>
      <dgm:t>
        <a:bodyPr/>
        <a:lstStyle/>
        <a:p>
          <a:endParaRPr lang="en-US"/>
        </a:p>
      </dgm:t>
    </dgm:pt>
    <dgm:pt modelId="{57BD68E1-58EE-410F-8B79-6295223E3492}" type="sibTrans" cxnId="{EE281B07-A3EF-4B32-87F2-3F8417B4A3FE}">
      <dgm:prSet/>
      <dgm:spPr/>
      <dgm:t>
        <a:bodyPr/>
        <a:lstStyle/>
        <a:p>
          <a:endParaRPr lang="en-US"/>
        </a:p>
      </dgm:t>
    </dgm:pt>
    <dgm:pt modelId="{77500218-EC2B-4D64-9C57-11DA85E1E3BF}" type="pres">
      <dgm:prSet presAssocID="{C871F236-A219-45E7-B303-9839DEF3C857}" presName="linear" presStyleCnt="0">
        <dgm:presLayoutVars>
          <dgm:animLvl val="lvl"/>
          <dgm:resizeHandles val="exact"/>
        </dgm:presLayoutVars>
      </dgm:prSet>
      <dgm:spPr/>
    </dgm:pt>
    <dgm:pt modelId="{21D4F006-4471-4937-885E-946164CCC8F3}" type="pres">
      <dgm:prSet presAssocID="{1D1075F3-1A6D-4CDB-A2B4-9BAC5BE47F05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742FEAC2-76E9-4448-B8AC-09454B589D27}" type="pres">
      <dgm:prSet presAssocID="{EF2D1472-B87C-4809-A3CA-9CAD594CFE60}" presName="spacer" presStyleCnt="0"/>
      <dgm:spPr/>
    </dgm:pt>
    <dgm:pt modelId="{78CDE9CA-FFCD-4AFC-AE01-E0DE8F2FCD74}" type="pres">
      <dgm:prSet presAssocID="{20A43C8C-5A21-48A6-A59E-BD3CF32046F8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EE281B07-A3EF-4B32-87F2-3F8417B4A3FE}" srcId="{C871F236-A219-45E7-B303-9839DEF3C857}" destId="{20A43C8C-5A21-48A6-A59E-BD3CF32046F8}" srcOrd="1" destOrd="0" parTransId="{0BFA5487-D675-4956-B361-BEA8CC02D2B4}" sibTransId="{57BD68E1-58EE-410F-8B79-6295223E3492}"/>
    <dgm:cxn modelId="{1912CC3C-1DE7-4437-B0D9-F46E78C2B413}" type="presOf" srcId="{C871F236-A219-45E7-B303-9839DEF3C857}" destId="{77500218-EC2B-4D64-9C57-11DA85E1E3BF}" srcOrd="0" destOrd="0" presId="urn:microsoft.com/office/officeart/2005/8/layout/vList2"/>
    <dgm:cxn modelId="{F8451E3E-A8A9-4551-BD39-4F8E951A89E9}" srcId="{C871F236-A219-45E7-B303-9839DEF3C857}" destId="{1D1075F3-1A6D-4CDB-A2B4-9BAC5BE47F05}" srcOrd="0" destOrd="0" parTransId="{46756413-B5B9-4F5F-9569-ECBBB50A0889}" sibTransId="{EF2D1472-B87C-4809-A3CA-9CAD594CFE60}"/>
    <dgm:cxn modelId="{C1877547-967B-4F93-BA54-88639D1E4AA0}" type="presOf" srcId="{1D1075F3-1A6D-4CDB-A2B4-9BAC5BE47F05}" destId="{21D4F006-4471-4937-885E-946164CCC8F3}" srcOrd="0" destOrd="0" presId="urn:microsoft.com/office/officeart/2005/8/layout/vList2"/>
    <dgm:cxn modelId="{3095BFA5-122C-4E44-B034-25A90B8485A9}" type="presOf" srcId="{20A43C8C-5A21-48A6-A59E-BD3CF32046F8}" destId="{78CDE9CA-FFCD-4AFC-AE01-E0DE8F2FCD74}" srcOrd="0" destOrd="0" presId="urn:microsoft.com/office/officeart/2005/8/layout/vList2"/>
    <dgm:cxn modelId="{501280D3-E832-4828-A8B9-AB496E0ABDC5}" type="presParOf" srcId="{77500218-EC2B-4D64-9C57-11DA85E1E3BF}" destId="{21D4F006-4471-4937-885E-946164CCC8F3}" srcOrd="0" destOrd="0" presId="urn:microsoft.com/office/officeart/2005/8/layout/vList2"/>
    <dgm:cxn modelId="{9120D458-5D7C-4A3A-8B27-31552F68F769}" type="presParOf" srcId="{77500218-EC2B-4D64-9C57-11DA85E1E3BF}" destId="{742FEAC2-76E9-4448-B8AC-09454B589D27}" srcOrd="1" destOrd="0" presId="urn:microsoft.com/office/officeart/2005/8/layout/vList2"/>
    <dgm:cxn modelId="{13893CAB-FFED-42B7-AB9C-D307D185945D}" type="presParOf" srcId="{77500218-EC2B-4D64-9C57-11DA85E1E3BF}" destId="{78CDE9CA-FFCD-4AFC-AE01-E0DE8F2FCD7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D4F006-4471-4937-885E-946164CCC8F3}">
      <dsp:nvSpPr>
        <dsp:cNvPr id="0" name=""/>
        <dsp:cNvSpPr/>
      </dsp:nvSpPr>
      <dsp:spPr>
        <a:xfrm>
          <a:off x="0" y="13512"/>
          <a:ext cx="10515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100" kern="1200"/>
            <a:t>H</a:t>
          </a:r>
          <a:r>
            <a:rPr lang="hu-HU" sz="3100" kern="1200" baseline="-25000"/>
            <a:t>2</a:t>
          </a:r>
          <a:r>
            <a:rPr lang="hu-HU" sz="3100" kern="1200"/>
            <a:t>O</a:t>
          </a:r>
          <a:r>
            <a:rPr lang="hu-HU" sz="3100" kern="1200" baseline="-25000"/>
            <a:t>2</a:t>
          </a:r>
          <a:r>
            <a:rPr lang="hu-HU" sz="3100" kern="1200"/>
            <a:t> termelők: Glükóz, Galaktóz és Koleszterol oxidázok</a:t>
          </a:r>
          <a:endParaRPr lang="en-US" sz="3100" kern="1200"/>
        </a:p>
      </dsp:txBody>
      <dsp:txXfrm>
        <a:off x="36296" y="49808"/>
        <a:ext cx="10443008" cy="670943"/>
      </dsp:txXfrm>
    </dsp:sp>
    <dsp:sp modelId="{78CDE9CA-FFCD-4AFC-AE01-E0DE8F2FCD74}">
      <dsp:nvSpPr>
        <dsp:cNvPr id="0" name=""/>
        <dsp:cNvSpPr/>
      </dsp:nvSpPr>
      <dsp:spPr>
        <a:xfrm>
          <a:off x="0" y="846327"/>
          <a:ext cx="10515600" cy="7435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3100" kern="1200"/>
            <a:t>H</a:t>
          </a:r>
          <a:r>
            <a:rPr lang="hu-HU" sz="3100" kern="1200" baseline="-25000"/>
            <a:t>2</a:t>
          </a:r>
          <a:r>
            <a:rPr lang="hu-HU" sz="3100" kern="1200"/>
            <a:t>O</a:t>
          </a:r>
          <a:r>
            <a:rPr lang="hu-HU" sz="3100" kern="1200" baseline="-25000"/>
            <a:t>2</a:t>
          </a:r>
          <a:r>
            <a:rPr lang="hu-HU" sz="3100" kern="1200"/>
            <a:t> bontó: Kataláz</a:t>
          </a:r>
          <a:endParaRPr lang="en-US" sz="3100" kern="1200"/>
        </a:p>
      </dsp:txBody>
      <dsp:txXfrm>
        <a:off x="36296" y="882623"/>
        <a:ext cx="10443008" cy="6709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2A43B3-9837-4D32-A934-C7920310B891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D0F052-07FB-4B10-8C8D-4911E30869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9753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D0F052-07FB-4B10-8C8D-4911E308698F}" type="slidenum">
              <a:rPr lang="hu-HU" smtClean="0"/>
              <a:t>27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24120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F650-C13F-413A-88DD-67A2CE1F036C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08B3-0FCC-4F1F-A144-E5B096AF735A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6471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F650-C13F-413A-88DD-67A2CE1F036C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08B3-0FCC-4F1F-A144-E5B096AF73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44610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F650-C13F-413A-88DD-67A2CE1F036C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08B3-0FCC-4F1F-A144-E5B096AF73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2272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F650-C13F-413A-88DD-67A2CE1F036C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08B3-0FCC-4F1F-A144-E5B096AF73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62991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F650-C13F-413A-88DD-67A2CE1F036C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08B3-0FCC-4F1F-A144-E5B096AF735A}" type="slidenum">
              <a:rPr lang="hu-HU" smtClean="0"/>
              <a:t>‹#›</a:t>
            </a:fld>
            <a:endParaRPr lang="hu-HU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4207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F650-C13F-413A-88DD-67A2CE1F036C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08B3-0FCC-4F1F-A144-E5B096AF73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0256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F650-C13F-413A-88DD-67A2CE1F036C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08B3-0FCC-4F1F-A144-E5B096AF73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7009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F650-C13F-413A-88DD-67A2CE1F036C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08B3-0FCC-4F1F-A144-E5B096AF73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77543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F650-C13F-413A-88DD-67A2CE1F036C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08B3-0FCC-4F1F-A144-E5B096AF73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45873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6ABF650-C13F-413A-88DD-67A2CE1F036C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88108B3-0FCC-4F1F-A144-E5B096AF73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824795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F650-C13F-413A-88DD-67A2CE1F036C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108B3-0FCC-4F1F-A144-E5B096AF735A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25894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6ABF650-C13F-413A-88DD-67A2CE1F036C}" type="datetimeFigureOut">
              <a:rPr lang="hu-HU" smtClean="0"/>
              <a:t>2020. 11. 12.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88108B3-0FCC-4F1F-A144-E5B096AF735A}" type="slidenum">
              <a:rPr lang="hu-HU" smtClean="0"/>
              <a:t>‹#›</a:t>
            </a:fld>
            <a:endParaRPr lang="hu-HU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664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87E3A93-4FA3-4324-B7B4-CFA1BBB6ED6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r>
              <a:rPr lang="hu-HU" dirty="0"/>
              <a:t>H</a:t>
            </a:r>
            <a:r>
              <a:rPr lang="hu-HU" baseline="-25000" dirty="0"/>
              <a:t>2</a:t>
            </a:r>
            <a:r>
              <a:rPr lang="hu-HU" dirty="0"/>
              <a:t>O</a:t>
            </a:r>
            <a:r>
              <a:rPr lang="hu-HU" baseline="-25000" dirty="0"/>
              <a:t>2</a:t>
            </a:r>
            <a:r>
              <a:rPr lang="hu-HU" dirty="0"/>
              <a:t> termelő és bontó enzimek alkalmazása </a:t>
            </a:r>
            <a:r>
              <a:rPr lang="hu-HU" dirty="0" err="1"/>
              <a:t>bioszenzorokban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DDC53DA8-CC03-4888-9211-65716F8E8D8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l">
              <a:tabLst>
                <a:tab pos="5207000" algn="l"/>
                <a:tab pos="7170738" algn="l"/>
              </a:tabLst>
            </a:pPr>
            <a:r>
              <a:rPr lang="hu-HU" sz="1600" dirty="0"/>
              <a:t>	Készítették: 	Futó Máté</a:t>
            </a:r>
            <a:br>
              <a:rPr lang="hu-HU" sz="1600" dirty="0"/>
            </a:br>
            <a:r>
              <a:rPr lang="hu-HU" sz="1600" dirty="0"/>
              <a:t>		Kovács Gábor</a:t>
            </a:r>
            <a:br>
              <a:rPr lang="hu-HU" sz="1600" dirty="0"/>
            </a:br>
            <a:r>
              <a:rPr lang="hu-HU" sz="1600" dirty="0"/>
              <a:t>		Kömüves János</a:t>
            </a:r>
            <a:br>
              <a:rPr lang="hu-HU" sz="1600" dirty="0"/>
            </a:br>
            <a:r>
              <a:rPr lang="hu-HU" sz="1600" dirty="0"/>
              <a:t>		Sípos Rebeka</a:t>
            </a:r>
          </a:p>
        </p:txBody>
      </p:sp>
    </p:spTree>
    <p:extLst>
      <p:ext uri="{BB962C8B-B14F-4D97-AF65-F5344CB8AC3E}">
        <p14:creationId xmlns:p14="http://schemas.microsoft.com/office/powerpoint/2010/main" val="4230188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ED2FC9-BDBF-4926-B740-56CED4F40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Glükóz-</a:t>
            </a:r>
            <a:r>
              <a:rPr lang="hu-HU" dirty="0" err="1"/>
              <a:t>oxidázok</a:t>
            </a:r>
            <a:r>
              <a:rPr lang="hu-HU" dirty="0"/>
              <a:t> felhasználása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5CD800-4D0E-468A-8FF0-974AD464C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Glükóz </a:t>
            </a:r>
            <a:r>
              <a:rPr lang="hu-HU" dirty="0" err="1"/>
              <a:t>monitorozás</a:t>
            </a:r>
            <a:endParaRPr lang="hu-HU" dirty="0"/>
          </a:p>
          <a:p>
            <a:r>
              <a:rPr lang="hu-HU" dirty="0" err="1"/>
              <a:t>Enzimatikus</a:t>
            </a:r>
            <a:r>
              <a:rPr lang="hu-HU" dirty="0"/>
              <a:t> glükóz-</a:t>
            </a:r>
            <a:r>
              <a:rPr lang="hu-HU" dirty="0" err="1"/>
              <a:t>bioszenzorok</a:t>
            </a:r>
            <a:endParaRPr lang="hu-HU" dirty="0"/>
          </a:p>
          <a:p>
            <a:r>
              <a:rPr lang="hu-HU" dirty="0"/>
              <a:t>Élelmiszer-tartósítás</a:t>
            </a:r>
          </a:p>
        </p:txBody>
      </p:sp>
      <p:pic>
        <p:nvPicPr>
          <p:cNvPr id="5" name="Kép 4" descr="A képen szöveg látható&#10;&#10;Automatikusan generált leírás">
            <a:extLst>
              <a:ext uri="{FF2B5EF4-FFF2-40B4-BE49-F238E27FC236}">
                <a16:creationId xmlns:a16="http://schemas.microsoft.com/office/drawing/2014/main" id="{1023BE30-08C8-9C49-8DDD-4CC5C9C689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24" y="1633538"/>
            <a:ext cx="454342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293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BF6946-0F95-4DF8-A415-67F84C173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/>
              <a:t>Galaktóz-oxidáz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813E818-EEFA-439E-AB9A-D170885BB2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8749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485B47-F964-4BD5-B3A9-3E88BC09A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Jellemzői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753838-9A89-45B2-8C3F-295773237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Szubsztrátspecifikus</a:t>
            </a:r>
            <a:endParaRPr lang="hu-HU" dirty="0"/>
          </a:p>
          <a:p>
            <a:pPr lvl="1"/>
            <a:r>
              <a:rPr lang="hu-HU" dirty="0"/>
              <a:t>Primer alkoholok és </a:t>
            </a:r>
            <a:r>
              <a:rPr lang="hu-HU" dirty="0" err="1"/>
              <a:t>poliszacharidok</a:t>
            </a:r>
            <a:r>
              <a:rPr lang="hu-HU" dirty="0"/>
              <a:t> oxidálására is használható</a:t>
            </a:r>
          </a:p>
          <a:p>
            <a:r>
              <a:rPr lang="hu-HU" dirty="0" err="1"/>
              <a:t>Sztereospecifikus</a:t>
            </a:r>
            <a:endParaRPr lang="hu-HU" dirty="0"/>
          </a:p>
          <a:p>
            <a:pPr lvl="1"/>
            <a:r>
              <a:rPr lang="hu-HU" dirty="0"/>
              <a:t>Nem képes oxidálni se az L-</a:t>
            </a:r>
            <a:r>
              <a:rPr lang="hu-HU" dirty="0" err="1"/>
              <a:t>galaktózt</a:t>
            </a:r>
            <a:r>
              <a:rPr lang="hu-HU" dirty="0"/>
              <a:t>, se pedig a D-glükózt</a:t>
            </a:r>
          </a:p>
          <a:p>
            <a:r>
              <a:rPr lang="hu-HU" dirty="0"/>
              <a:t>Fiziológiai funkciói tisztázatlanok</a:t>
            </a:r>
          </a:p>
          <a:p>
            <a:r>
              <a:rPr lang="hu-HU" dirty="0"/>
              <a:t>II-es típusú enzim</a:t>
            </a:r>
          </a:p>
          <a:p>
            <a:r>
              <a:rPr lang="hu-HU" dirty="0"/>
              <a:t>Molekulatömege 69 </a:t>
            </a:r>
            <a:r>
              <a:rPr lang="hu-HU" dirty="0" err="1"/>
              <a:t>kDa</a:t>
            </a:r>
            <a:endParaRPr lang="hu-HU" dirty="0"/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7AA3ED09-49F6-4258-9B1C-EF1C160D537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917" y="4001294"/>
            <a:ext cx="5121883" cy="1906788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DB2C5EF7-0D25-4C51-A716-B0C08E4004CD}"/>
              </a:ext>
            </a:extLst>
          </p:cNvPr>
          <p:cNvSpPr txBox="1"/>
          <p:nvPr/>
        </p:nvSpPr>
        <p:spPr>
          <a:xfrm>
            <a:off x="7197323" y="5919908"/>
            <a:ext cx="319106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/>
              <a:t>Forrás: </a:t>
            </a:r>
            <a:r>
              <a:rPr lang="hu-HU" sz="1000" dirty="0" err="1"/>
              <a:t>Worthington</a:t>
            </a:r>
            <a:r>
              <a:rPr lang="hu-HU" sz="1000" dirty="0"/>
              <a:t> </a:t>
            </a:r>
            <a:r>
              <a:rPr lang="hu-HU" sz="1000" dirty="0" err="1"/>
              <a:t>Biochemical</a:t>
            </a:r>
            <a:r>
              <a:rPr lang="hu-HU" sz="1000" dirty="0"/>
              <a:t> Corporation</a:t>
            </a:r>
          </a:p>
        </p:txBody>
      </p:sp>
    </p:spTree>
    <p:extLst>
      <p:ext uri="{BB962C8B-B14F-4D97-AF65-F5344CB8AC3E}">
        <p14:creationId xmlns:p14="http://schemas.microsoft.com/office/powerpoint/2010/main" val="290626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731013-8E64-4BE9-AF67-C2EDBEB63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Termelése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996A65C-A14F-4FAA-AC61-9EC2CBFFA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Ipari léptékben gombatörzsekkel tenyészthető:</a:t>
            </a:r>
          </a:p>
          <a:p>
            <a:pPr lvl="1"/>
            <a:r>
              <a:rPr lang="hu-HU" i="1" dirty="0" err="1"/>
              <a:t>Fusarium</a:t>
            </a:r>
            <a:r>
              <a:rPr lang="hu-HU" dirty="0"/>
              <a:t> </a:t>
            </a:r>
            <a:r>
              <a:rPr lang="hu-HU" i="1" dirty="0" err="1"/>
              <a:t>dendroides</a:t>
            </a:r>
            <a:endParaRPr lang="hu-HU" i="1" dirty="0"/>
          </a:p>
          <a:p>
            <a:pPr lvl="1"/>
            <a:r>
              <a:rPr lang="hu-HU" i="1" dirty="0" err="1"/>
              <a:t>Polyporus</a:t>
            </a:r>
            <a:r>
              <a:rPr lang="hu-HU" dirty="0"/>
              <a:t> </a:t>
            </a:r>
            <a:r>
              <a:rPr lang="hu-HU" i="1" dirty="0" err="1"/>
              <a:t>circinatus</a:t>
            </a:r>
            <a:endParaRPr lang="hu-HU" i="1" dirty="0"/>
          </a:p>
          <a:p>
            <a:r>
              <a:rPr lang="hu-HU" dirty="0"/>
              <a:t>Génjét több törzsből fejezték ki:</a:t>
            </a:r>
          </a:p>
          <a:p>
            <a:pPr lvl="1"/>
            <a:r>
              <a:rPr lang="hu-HU" i="1" dirty="0" err="1"/>
              <a:t>Pichia</a:t>
            </a:r>
            <a:r>
              <a:rPr lang="hu-HU" dirty="0"/>
              <a:t> </a:t>
            </a:r>
            <a:r>
              <a:rPr lang="hu-HU" i="1" dirty="0" err="1"/>
              <a:t>pastoris</a:t>
            </a:r>
            <a:r>
              <a:rPr lang="hu-HU" dirty="0"/>
              <a:t> </a:t>
            </a:r>
          </a:p>
          <a:p>
            <a:pPr lvl="1"/>
            <a:r>
              <a:rPr lang="hu-HU" i="1" dirty="0" err="1"/>
              <a:t>Aspergillus</a:t>
            </a:r>
            <a:r>
              <a:rPr lang="hu-HU" dirty="0"/>
              <a:t> </a:t>
            </a:r>
            <a:r>
              <a:rPr lang="hu-HU" i="1" dirty="0" err="1"/>
              <a:t>oryzae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45128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D1C33E-09A3-44C2-8D2E-8019772D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Felépítése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C480DE9-9D3B-4025-BFFF-8E7C2AFC3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Réziont és fehérjealapú </a:t>
            </a:r>
            <a:r>
              <a:rPr lang="hu-HU" dirty="0" err="1"/>
              <a:t>redoxhelyet</a:t>
            </a:r>
            <a:r>
              <a:rPr lang="hu-HU" dirty="0"/>
              <a:t> tartalmazó fehérje</a:t>
            </a:r>
          </a:p>
          <a:p>
            <a:r>
              <a:rPr lang="hu-HU" dirty="0" err="1"/>
              <a:t>Ciszteinil-tirozin</a:t>
            </a:r>
            <a:r>
              <a:rPr lang="hu-HU" dirty="0"/>
              <a:t> beépített </a:t>
            </a:r>
            <a:r>
              <a:rPr lang="hu-HU" dirty="0" err="1"/>
              <a:t>kofaktor</a:t>
            </a:r>
            <a:endParaRPr lang="hu-HU" dirty="0"/>
          </a:p>
          <a:p>
            <a:r>
              <a:rPr lang="hu-HU" dirty="0"/>
              <a:t>Oxigén és réz hatására átalakul </a:t>
            </a:r>
            <a:r>
              <a:rPr lang="hu-HU" dirty="0">
                <a:sym typeface="Wingdings" panose="05000000000000000000" pitchFamily="2" charset="2"/>
              </a:rPr>
              <a:t> keresztkötések  enzimaktivitás</a:t>
            </a:r>
          </a:p>
          <a:p>
            <a:r>
              <a:rPr lang="hu-HU" dirty="0" err="1"/>
              <a:t>Cu</a:t>
            </a:r>
            <a:r>
              <a:rPr lang="hu-HU" dirty="0"/>
              <a:t>(II)/</a:t>
            </a:r>
            <a:r>
              <a:rPr lang="hu-HU" dirty="0" err="1"/>
              <a:t>Tyr</a:t>
            </a:r>
            <a:r>
              <a:rPr lang="hu-HU" dirty="0"/>
              <a:t> </a:t>
            </a:r>
            <a:r>
              <a:rPr lang="hu-HU" dirty="0" err="1"/>
              <a:t>kofaktor</a:t>
            </a:r>
            <a:r>
              <a:rPr lang="hu-HU" dirty="0"/>
              <a:t> végrehajtja az oxidációt</a:t>
            </a:r>
          </a:p>
        </p:txBody>
      </p:sp>
      <p:pic>
        <p:nvPicPr>
          <p:cNvPr id="1028" name="Picture 4" descr="Probing structural and catalytic characteristics of galactose oxidase  confined in nanoscale chemical environments - RSC Advances (RSC Publishing)  DOI:10.1039/C4RA00653D">
            <a:extLst>
              <a:ext uri="{FF2B5EF4-FFF2-40B4-BE49-F238E27FC236}">
                <a16:creationId xmlns:a16="http://schemas.microsoft.com/office/drawing/2014/main" id="{91216D6A-E187-4FE9-80D5-ECD12E6535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081"/>
          <a:stretch/>
        </p:blipFill>
        <p:spPr bwMode="auto">
          <a:xfrm>
            <a:off x="1633720" y="4169507"/>
            <a:ext cx="4462279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>
            <a:extLst>
              <a:ext uri="{FF2B5EF4-FFF2-40B4-BE49-F238E27FC236}">
                <a16:creationId xmlns:a16="http://schemas.microsoft.com/office/drawing/2014/main" id="{75ABACD3-AC81-472A-A583-4D5DBA1B1F33}"/>
              </a:ext>
            </a:extLst>
          </p:cNvPr>
          <p:cNvSpPr txBox="1"/>
          <p:nvPr/>
        </p:nvSpPr>
        <p:spPr>
          <a:xfrm>
            <a:off x="5032310" y="6492875"/>
            <a:ext cx="21273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dirty="0"/>
              <a:t>Forrás: RS Publishing</a:t>
            </a:r>
          </a:p>
        </p:txBody>
      </p:sp>
      <p:pic>
        <p:nvPicPr>
          <p:cNvPr id="10" name="Picture 4" descr="Probing structural and catalytic characteristics of galactose oxidase  confined in nanoscale chemical environments - RSC Advances (RSC Publishing)  DOI:10.1039/C4RA00653D">
            <a:extLst>
              <a:ext uri="{FF2B5EF4-FFF2-40B4-BE49-F238E27FC236}">
                <a16:creationId xmlns:a16="http://schemas.microsoft.com/office/drawing/2014/main" id="{616F8392-7E4B-4F6D-8641-B145C75CA6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555"/>
          <a:stretch/>
        </p:blipFill>
        <p:spPr bwMode="auto">
          <a:xfrm>
            <a:off x="6095999" y="4169507"/>
            <a:ext cx="4789027" cy="20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41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119503-74E3-448B-A2A8-4379A153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Katalizált reakció, mechanizmus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4D0181-1969-4174-9389-3F612FBE0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A primer alkoholokat, vagy </a:t>
            </a:r>
            <a:r>
              <a:rPr lang="hu-HU" dirty="0" err="1"/>
              <a:t>poliszacharidokat</a:t>
            </a:r>
            <a:r>
              <a:rPr lang="hu-HU" dirty="0"/>
              <a:t> aldehiddé alakítja, peroxid képződése mellett</a:t>
            </a:r>
          </a:p>
          <a:p>
            <a:pPr marL="0" indent="0" algn="ctr">
              <a:buNone/>
            </a:pPr>
            <a:r>
              <a:rPr lang="hu-HU" sz="3500" dirty="0"/>
              <a:t>RCH</a:t>
            </a:r>
            <a:r>
              <a:rPr lang="hu-HU" sz="3500" baseline="-25000" dirty="0"/>
              <a:t>2</a:t>
            </a:r>
            <a:r>
              <a:rPr lang="hu-HU" sz="3500" dirty="0"/>
              <a:t>OH+O</a:t>
            </a:r>
            <a:r>
              <a:rPr lang="hu-HU" sz="3500" baseline="-25000" dirty="0"/>
              <a:t>2</a:t>
            </a:r>
            <a:r>
              <a:rPr lang="hu-HU" sz="3500" dirty="0"/>
              <a:t> →RCHO+H</a:t>
            </a:r>
            <a:r>
              <a:rPr lang="hu-HU" sz="3500" baseline="-25000" dirty="0"/>
              <a:t>2</a:t>
            </a:r>
            <a:r>
              <a:rPr lang="hu-HU" sz="3500" dirty="0"/>
              <a:t>O</a:t>
            </a:r>
            <a:r>
              <a:rPr lang="hu-HU" sz="3500" baseline="-25000" dirty="0"/>
              <a:t>2</a:t>
            </a:r>
          </a:p>
          <a:p>
            <a:pPr lvl="0"/>
            <a:endParaRPr lang="hu-HU" dirty="0">
              <a:solidFill>
                <a:prstClr val="black"/>
              </a:solidFill>
            </a:endParaRPr>
          </a:p>
          <a:p>
            <a:pPr lvl="0"/>
            <a:r>
              <a:rPr lang="hu-HU" dirty="0" err="1">
                <a:solidFill>
                  <a:prstClr val="black"/>
                </a:solidFill>
              </a:rPr>
              <a:t>Ping-pong</a:t>
            </a:r>
            <a:r>
              <a:rPr lang="hu-HU" dirty="0">
                <a:solidFill>
                  <a:prstClr val="black"/>
                </a:solidFill>
              </a:rPr>
              <a:t> mechanizmust követ</a:t>
            </a:r>
          </a:p>
          <a:p>
            <a:pPr lvl="1"/>
            <a:r>
              <a:rPr lang="hu-HU" dirty="0"/>
              <a:t>Reaktív </a:t>
            </a:r>
            <a:r>
              <a:rPr lang="hu-HU" dirty="0" err="1"/>
              <a:t>alkoxid</a:t>
            </a:r>
            <a:r>
              <a:rPr lang="hu-HU" dirty="0"/>
              <a:t> egy elektron átadásával a Cu2+-ot </a:t>
            </a:r>
            <a:r>
              <a:rPr lang="hu-HU" dirty="0" err="1"/>
              <a:t>Cu</a:t>
            </a:r>
            <a:r>
              <a:rPr lang="hu-HU" dirty="0"/>
              <a:t>+-á redukálja </a:t>
            </a:r>
          </a:p>
          <a:p>
            <a:pPr lvl="1"/>
            <a:r>
              <a:rPr lang="hu-HU" dirty="0"/>
              <a:t>O</a:t>
            </a:r>
            <a:r>
              <a:rPr lang="hu-HU" sz="1600" dirty="0"/>
              <a:t>2</a:t>
            </a:r>
            <a:r>
              <a:rPr lang="hu-HU" dirty="0"/>
              <a:t> a </a:t>
            </a:r>
            <a:r>
              <a:rPr lang="hu-HU" dirty="0" err="1"/>
              <a:t>Cu</a:t>
            </a:r>
            <a:r>
              <a:rPr lang="hu-HU" dirty="0"/>
              <a:t>+-t Cu2+-</a:t>
            </a:r>
            <a:r>
              <a:rPr lang="hu-HU" dirty="0" err="1"/>
              <a:t>ná</a:t>
            </a:r>
            <a:r>
              <a:rPr lang="hu-HU" dirty="0"/>
              <a:t> alakítja</a:t>
            </a:r>
            <a:endParaRPr lang="hu-HU" sz="3100" dirty="0"/>
          </a:p>
          <a:p>
            <a:pPr marL="0" indent="0" algn="ctr">
              <a:buNone/>
            </a:pPr>
            <a:r>
              <a:rPr lang="hu-HU" sz="3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70263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5ABF88-B6D7-4929-825C-1EB24A71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Alkalmazásai </a:t>
            </a:r>
            <a:r>
              <a:rPr lang="hu-HU" dirty="0" err="1"/>
              <a:t>bioszenzorként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9120473-1225-4785-857A-E504DE0FD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Biofermentációs</a:t>
            </a:r>
            <a:r>
              <a:rPr lang="hu-HU" dirty="0"/>
              <a:t> folyamatokban </a:t>
            </a:r>
          </a:p>
          <a:p>
            <a:pPr lvl="1"/>
            <a:r>
              <a:rPr lang="hu-HU" dirty="0" err="1"/>
              <a:t>galaktóz</a:t>
            </a:r>
            <a:r>
              <a:rPr lang="hu-HU" dirty="0"/>
              <a:t> vagy </a:t>
            </a:r>
            <a:r>
              <a:rPr lang="hu-HU" dirty="0" err="1"/>
              <a:t>dihidroxi</a:t>
            </a:r>
            <a:r>
              <a:rPr lang="hu-HU" dirty="0"/>
              <a:t>-aceton mennyiségének, illetve élelmiszerminták laktóztartalmának elemzésére </a:t>
            </a:r>
          </a:p>
          <a:p>
            <a:r>
              <a:rPr lang="hu-HU" dirty="0"/>
              <a:t>Zselatinban rögzítve, két dialízis membrán között és elektródra kapcsolva</a:t>
            </a:r>
          </a:p>
          <a:p>
            <a:pPr lvl="1"/>
            <a:r>
              <a:rPr lang="hu-HU" dirty="0" err="1"/>
              <a:t>galaktózt</a:t>
            </a:r>
            <a:r>
              <a:rPr lang="hu-HU" dirty="0"/>
              <a:t> és </a:t>
            </a:r>
            <a:r>
              <a:rPr lang="hu-HU" dirty="0" err="1"/>
              <a:t>galaktózt</a:t>
            </a:r>
            <a:r>
              <a:rPr lang="hu-HU" dirty="0"/>
              <a:t> tartalmazó </a:t>
            </a:r>
            <a:r>
              <a:rPr lang="hu-HU" dirty="0" err="1"/>
              <a:t>diszacharidok</a:t>
            </a:r>
            <a:r>
              <a:rPr lang="hu-HU" dirty="0"/>
              <a:t> vizsgálata</a:t>
            </a:r>
          </a:p>
          <a:p>
            <a:r>
              <a:rPr lang="hu-HU" dirty="0" err="1"/>
              <a:t>Amperometrikus</a:t>
            </a:r>
            <a:r>
              <a:rPr lang="hu-HU" dirty="0"/>
              <a:t> </a:t>
            </a:r>
            <a:r>
              <a:rPr lang="hu-HU" dirty="0" err="1"/>
              <a:t>bioszenzorként</a:t>
            </a:r>
            <a:endParaRPr lang="hu-HU" dirty="0"/>
          </a:p>
          <a:p>
            <a:pPr lvl="1"/>
            <a:r>
              <a:rPr lang="hu-HU" dirty="0"/>
              <a:t>tej és vér </a:t>
            </a:r>
            <a:r>
              <a:rPr lang="hu-HU" dirty="0" err="1"/>
              <a:t>galaktóztartalmának</a:t>
            </a:r>
            <a:r>
              <a:rPr lang="hu-HU" dirty="0"/>
              <a:t> vizsgálata </a:t>
            </a:r>
          </a:p>
        </p:txBody>
      </p:sp>
    </p:spTree>
    <p:extLst>
      <p:ext uri="{BB962C8B-B14F-4D97-AF65-F5344CB8AC3E}">
        <p14:creationId xmlns:p14="http://schemas.microsoft.com/office/powerpoint/2010/main" val="2516331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DED2FC9-BDBF-4926-B740-56CED4F406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Egyéb felhasználása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95CD800-4D0E-468A-8FF0-974AD464C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Hisztidin közvetett mérésére</a:t>
            </a:r>
          </a:p>
          <a:p>
            <a:pPr lvl="1"/>
            <a:r>
              <a:rPr lang="hu-HU" dirty="0" err="1"/>
              <a:t>szubsztrátspecifitása</a:t>
            </a:r>
            <a:r>
              <a:rPr lang="hu-HU" dirty="0"/>
              <a:t> L-hisztidin jelenlétében nagymértékben megváltozott</a:t>
            </a:r>
          </a:p>
          <a:p>
            <a:pPr lvl="1"/>
            <a:r>
              <a:rPr lang="hu-HU" dirty="0"/>
              <a:t>hatására a L-aszkorbát oxidálódott</a:t>
            </a:r>
          </a:p>
          <a:p>
            <a:r>
              <a:rPr lang="hu-HU" dirty="0"/>
              <a:t>Enzim inhibíción alapuló </a:t>
            </a:r>
            <a:r>
              <a:rPr lang="hu-HU" dirty="0" err="1"/>
              <a:t>bioszenzor</a:t>
            </a:r>
            <a:endParaRPr lang="hu-HU" dirty="0"/>
          </a:p>
          <a:p>
            <a:pPr lvl="1"/>
            <a:r>
              <a:rPr lang="hu-HU" dirty="0"/>
              <a:t>szabadgyökök gátolják a GAO katalitikus aktivitását</a:t>
            </a:r>
          </a:p>
          <a:p>
            <a:pPr lvl="1"/>
            <a:r>
              <a:rPr lang="hu-HU" dirty="0"/>
              <a:t>szuperoxid és nitrogén-oxid gyökök kimutatása</a:t>
            </a:r>
          </a:p>
        </p:txBody>
      </p:sp>
    </p:spTree>
    <p:extLst>
      <p:ext uri="{BB962C8B-B14F-4D97-AF65-F5344CB8AC3E}">
        <p14:creationId xmlns:p14="http://schemas.microsoft.com/office/powerpoint/2010/main" val="3301600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36CB1DC-76E9-4F9E-9C03-29F70675B1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Koleszterin-</a:t>
            </a:r>
            <a:r>
              <a:rPr lang="hu-HU" dirty="0" err="1"/>
              <a:t>oxidáz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35180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11D81A-E39A-42F2-8788-E2929FBB3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Bevezetés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40D714C-8D29-4110-8CB6-99AC79CE5A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Kétfunkciós </a:t>
            </a:r>
            <a:r>
              <a:rPr lang="hu-HU" dirty="0" err="1"/>
              <a:t>flavoenzim</a:t>
            </a:r>
            <a:endParaRPr lang="hu-HU" dirty="0"/>
          </a:p>
          <a:p>
            <a:pPr lvl="1"/>
            <a:r>
              <a:rPr lang="hu-HU" dirty="0"/>
              <a:t>FAD redukciója</a:t>
            </a:r>
          </a:p>
          <a:p>
            <a:pPr lvl="1"/>
            <a:r>
              <a:rPr lang="hu-HU" dirty="0" err="1"/>
              <a:t>Izomerizációs</a:t>
            </a:r>
            <a:r>
              <a:rPr lang="hu-HU" dirty="0"/>
              <a:t> reakció</a:t>
            </a:r>
          </a:p>
          <a:p>
            <a:r>
              <a:rPr lang="hu-HU" dirty="0"/>
              <a:t>Széles hatótér a szteroidok között</a:t>
            </a:r>
          </a:p>
          <a:p>
            <a:r>
              <a:rPr lang="hu-HU" dirty="0"/>
              <a:t>3-as szénatom –OH csoport </a:t>
            </a:r>
            <a:r>
              <a:rPr lang="hu-HU" dirty="0" err="1"/>
              <a:t>specifitás</a:t>
            </a:r>
            <a:r>
              <a:rPr lang="hu-HU" dirty="0"/>
              <a:t>	</a:t>
            </a:r>
          </a:p>
          <a:p>
            <a:r>
              <a:rPr lang="hu-HU" dirty="0"/>
              <a:t>Vízben oldott fehérje, </a:t>
            </a:r>
            <a:r>
              <a:rPr lang="hu-HU" dirty="0" err="1"/>
              <a:t>katalatikus</a:t>
            </a:r>
            <a:r>
              <a:rPr lang="hu-HU" dirty="0"/>
              <a:t> aktivitása membránhoz kötött állapotban van</a:t>
            </a:r>
          </a:p>
        </p:txBody>
      </p:sp>
    </p:spTree>
    <p:extLst>
      <p:ext uri="{BB962C8B-B14F-4D97-AF65-F5344CB8AC3E}">
        <p14:creationId xmlns:p14="http://schemas.microsoft.com/office/powerpoint/2010/main" val="165708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5C7914C-612C-4325-98D9-92640193F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Bevezetés</a:t>
            </a:r>
          </a:p>
        </p:txBody>
      </p:sp>
      <p:graphicFrame>
        <p:nvGraphicFramePr>
          <p:cNvPr id="8" name="Tartalom helye 2">
            <a:extLst>
              <a:ext uri="{FF2B5EF4-FFF2-40B4-BE49-F238E27FC236}">
                <a16:creationId xmlns:a16="http://schemas.microsoft.com/office/drawing/2014/main" id="{40D8921B-CF4A-4AD3-98F9-6074349249AB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16033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artalom helye 2">
            <a:extLst>
              <a:ext uri="{FF2B5EF4-FFF2-40B4-BE49-F238E27FC236}">
                <a16:creationId xmlns:a16="http://schemas.microsoft.com/office/drawing/2014/main" id="{F0F53DDC-2079-48B8-8A47-2B1454619A1A}"/>
              </a:ext>
            </a:extLst>
          </p:cNvPr>
          <p:cNvSpPr txBox="1">
            <a:spLocks/>
          </p:cNvSpPr>
          <p:nvPr/>
        </p:nvSpPr>
        <p:spPr>
          <a:xfrm>
            <a:off x="838200" y="3563937"/>
            <a:ext cx="10515600" cy="2928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dirty="0"/>
              <a:t>Egyre terjedő felhasználás:</a:t>
            </a:r>
          </a:p>
          <a:p>
            <a:r>
              <a:rPr lang="hu-HU" dirty="0"/>
              <a:t>Elektródok</a:t>
            </a:r>
          </a:p>
          <a:p>
            <a:r>
              <a:rPr lang="hu-HU" dirty="0"/>
              <a:t>Élelmiszeripar</a:t>
            </a:r>
          </a:p>
          <a:p>
            <a:r>
              <a:rPr lang="hu-HU" dirty="0"/>
              <a:t>Textilipar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09079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68061C1-08BA-4505-A79C-D62CBD1C9E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Katalizált enzimreakció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3B823D9F-0AC7-413A-A644-053D87E1509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96"/>
          <a:stretch/>
        </p:blipFill>
        <p:spPr>
          <a:xfrm>
            <a:off x="480492" y="1889760"/>
            <a:ext cx="11231015" cy="3511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22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D998E8B-7B37-4230-9C65-F31479A26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Termelés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4A853C3-6279-4A26-92C9-003B5FA40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/>
              <a:t>Baktériumok</a:t>
            </a:r>
          </a:p>
          <a:p>
            <a:pPr lvl="1"/>
            <a:r>
              <a:rPr lang="hu-HU" sz="2000" b="1" dirty="0" err="1">
                <a:effectLst/>
                <a:ea typeface="Calibri" panose="020F0502020204030204" pitchFamily="34" charset="0"/>
              </a:rPr>
              <a:t>Rhodococcus</a:t>
            </a:r>
            <a:r>
              <a:rPr lang="hu-HU" sz="2000" dirty="0">
                <a:effectLst/>
                <a:ea typeface="Calibri" panose="020F0502020204030204" pitchFamily="34" charset="0"/>
              </a:rPr>
              <a:t>, </a:t>
            </a:r>
            <a:r>
              <a:rPr lang="hu-HU" sz="2000" b="1" dirty="0" err="1">
                <a:effectLst/>
                <a:ea typeface="Calibri" panose="020F0502020204030204" pitchFamily="34" charset="0"/>
              </a:rPr>
              <a:t>Streptomyces</a:t>
            </a:r>
            <a:r>
              <a:rPr lang="hu-HU" sz="2000" dirty="0">
                <a:effectLst/>
                <a:ea typeface="Calibri" panose="020F0502020204030204" pitchFamily="34" charset="0"/>
              </a:rPr>
              <a:t>, </a:t>
            </a:r>
            <a:r>
              <a:rPr lang="hu-HU" sz="2000" dirty="0" err="1">
                <a:effectLst/>
                <a:ea typeface="Calibri" panose="020F0502020204030204" pitchFamily="34" charset="0"/>
              </a:rPr>
              <a:t>Nocardia</a:t>
            </a:r>
            <a:endParaRPr lang="hu-HU" sz="2000" dirty="0">
              <a:effectLst/>
              <a:ea typeface="Calibri" panose="020F0502020204030204" pitchFamily="34" charset="0"/>
            </a:endParaRPr>
          </a:p>
          <a:p>
            <a:pPr lvl="2"/>
            <a:r>
              <a:rPr lang="hu-HU" dirty="0">
                <a:ea typeface="Calibri" panose="020F0502020204030204" pitchFamily="34" charset="0"/>
              </a:rPr>
              <a:t>Non-patogén </a:t>
            </a:r>
            <a:r>
              <a:rPr lang="hu-HU" dirty="0" err="1">
                <a:ea typeface="Calibri" panose="020F0502020204030204" pitchFamily="34" charset="0"/>
              </a:rPr>
              <a:t>Streptomyces</a:t>
            </a:r>
            <a:endParaRPr lang="hu-HU" dirty="0">
              <a:ea typeface="Calibri" panose="020F0502020204030204" pitchFamily="34" charset="0"/>
            </a:endParaRPr>
          </a:p>
          <a:p>
            <a:pPr lvl="2"/>
            <a:r>
              <a:rPr lang="hu-HU" dirty="0" err="1">
                <a:effectLst/>
                <a:ea typeface="Calibri" panose="020F0502020204030204" pitchFamily="34" charset="0"/>
              </a:rPr>
              <a:t>Rhodococcus</a:t>
            </a:r>
            <a:r>
              <a:rPr lang="hu-HU" dirty="0">
                <a:effectLst/>
                <a:ea typeface="Calibri" panose="020F0502020204030204" pitchFamily="34" charset="0"/>
              </a:rPr>
              <a:t> </a:t>
            </a:r>
            <a:r>
              <a:rPr lang="hu-HU" dirty="0" err="1">
                <a:effectLst/>
                <a:ea typeface="Calibri" panose="020F0502020204030204" pitchFamily="34" charset="0"/>
              </a:rPr>
              <a:t>equi</a:t>
            </a:r>
            <a:endParaRPr lang="hu-HU" dirty="0">
              <a:effectLst/>
              <a:ea typeface="Calibri" panose="020F0502020204030204" pitchFamily="34" charset="0"/>
            </a:endParaRPr>
          </a:p>
          <a:p>
            <a:pPr lvl="1"/>
            <a:r>
              <a:rPr lang="hu-HU" sz="2000" dirty="0" err="1">
                <a:effectLst/>
                <a:ea typeface="Calibri" panose="020F0502020204030204" pitchFamily="34" charset="0"/>
              </a:rPr>
              <a:t>Brevibacterium</a:t>
            </a:r>
            <a:r>
              <a:rPr lang="hu-HU" sz="2000" dirty="0">
                <a:effectLst/>
                <a:ea typeface="Calibri" panose="020F0502020204030204" pitchFamily="34" charset="0"/>
              </a:rPr>
              <a:t>, </a:t>
            </a:r>
            <a:r>
              <a:rPr lang="hu-HU" sz="2000" dirty="0" err="1">
                <a:effectLst/>
                <a:ea typeface="Calibri" panose="020F0502020204030204" pitchFamily="34" charset="0"/>
              </a:rPr>
              <a:t>Proactinomyces</a:t>
            </a:r>
            <a:r>
              <a:rPr lang="hu-HU" sz="2000" dirty="0">
                <a:effectLst/>
                <a:ea typeface="Calibri" panose="020F0502020204030204" pitchFamily="34" charset="0"/>
              </a:rPr>
              <a:t>, </a:t>
            </a:r>
            <a:r>
              <a:rPr lang="hu-HU" sz="2000" dirty="0" err="1">
                <a:effectLst/>
                <a:ea typeface="Calibri" panose="020F0502020204030204" pitchFamily="34" charset="0"/>
              </a:rPr>
              <a:t>Pseudomonas</a:t>
            </a:r>
            <a:r>
              <a:rPr lang="hu-HU" sz="2000" dirty="0">
                <a:effectLst/>
                <a:ea typeface="Calibri" panose="020F0502020204030204" pitchFamily="34" charset="0"/>
              </a:rPr>
              <a:t>, </a:t>
            </a:r>
            <a:r>
              <a:rPr lang="hu-HU" sz="2000" dirty="0" err="1">
                <a:effectLst/>
                <a:ea typeface="Calibri" panose="020F0502020204030204" pitchFamily="34" charset="0"/>
              </a:rPr>
              <a:t>Cellulomonas</a:t>
            </a:r>
            <a:endParaRPr lang="hu-HU" sz="2000" dirty="0">
              <a:effectLst/>
              <a:ea typeface="Calibri" panose="020F0502020204030204" pitchFamily="34" charset="0"/>
            </a:endParaRPr>
          </a:p>
          <a:p>
            <a:pPr lvl="2"/>
            <a:r>
              <a:rPr lang="hu-HU" dirty="0">
                <a:latin typeface="Times New Roman" panose="02020603050405020304" pitchFamily="18" charset="0"/>
              </a:rPr>
              <a:t>Ipari enzimtermelés</a:t>
            </a:r>
          </a:p>
          <a:p>
            <a:pPr lvl="1"/>
            <a:r>
              <a:rPr lang="hu-HU" sz="2000" dirty="0" err="1"/>
              <a:t>Rekombináns</a:t>
            </a:r>
            <a:r>
              <a:rPr lang="hu-HU" sz="2000" dirty="0"/>
              <a:t> </a:t>
            </a:r>
            <a:r>
              <a:rPr lang="hu-HU" sz="2000" dirty="0" err="1"/>
              <a:t>Escherichia</a:t>
            </a:r>
            <a:r>
              <a:rPr lang="hu-HU" sz="2000" dirty="0"/>
              <a:t> coli</a:t>
            </a:r>
          </a:p>
          <a:p>
            <a:pPr lvl="2"/>
            <a:endParaRPr lang="hu-HU" dirty="0"/>
          </a:p>
          <a:p>
            <a:r>
              <a:rPr lang="hu-HU" dirty="0"/>
              <a:t>Gombák</a:t>
            </a:r>
          </a:p>
          <a:p>
            <a:pPr lvl="1"/>
            <a:r>
              <a:rPr lang="hu-HU" dirty="0" err="1"/>
              <a:t>Bazidiomycetes</a:t>
            </a:r>
            <a:endParaRPr lang="hu-HU" dirty="0"/>
          </a:p>
          <a:p>
            <a:pPr lvl="2"/>
            <a:r>
              <a:rPr lang="hu-HU" dirty="0" err="1"/>
              <a:t>Lentinus</a:t>
            </a:r>
            <a:r>
              <a:rPr lang="hu-HU" dirty="0"/>
              <a:t> </a:t>
            </a:r>
            <a:r>
              <a:rPr lang="hu-HU" dirty="0" err="1"/>
              <a:t>edodes</a:t>
            </a:r>
            <a:r>
              <a:rPr lang="hu-HU" dirty="0"/>
              <a:t>, </a:t>
            </a:r>
            <a:r>
              <a:rPr lang="hu-HU" dirty="0" err="1"/>
              <a:t>Oudemansiella</a:t>
            </a:r>
            <a:r>
              <a:rPr lang="hu-HU" dirty="0"/>
              <a:t> </a:t>
            </a:r>
            <a:r>
              <a:rPr lang="hu-HU" dirty="0" err="1"/>
              <a:t>radicate</a:t>
            </a:r>
            <a:r>
              <a:rPr lang="hu-HU" dirty="0"/>
              <a:t>, </a:t>
            </a:r>
            <a:r>
              <a:rPr lang="hu-HU" dirty="0" err="1"/>
              <a:t>Coprinus</a:t>
            </a:r>
            <a:r>
              <a:rPr lang="hu-HU" dirty="0"/>
              <a:t> </a:t>
            </a:r>
            <a:r>
              <a:rPr lang="hu-HU" dirty="0" err="1"/>
              <a:t>comatus</a:t>
            </a:r>
            <a:r>
              <a:rPr lang="hu-HU" dirty="0"/>
              <a:t>, </a:t>
            </a:r>
            <a:r>
              <a:rPr lang="hu-HU" dirty="0" err="1"/>
              <a:t>Auricularia</a:t>
            </a:r>
            <a:r>
              <a:rPr lang="hu-HU" dirty="0"/>
              <a:t> </a:t>
            </a:r>
            <a:r>
              <a:rPr lang="hu-HU" dirty="0" err="1"/>
              <a:t>polythricha</a:t>
            </a:r>
            <a:endParaRPr lang="hu-HU" dirty="0"/>
          </a:p>
          <a:p>
            <a:pPr lvl="2"/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778483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364BA39-0012-45AA-9AE0-062F74C9B8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Szenzorok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886F66D-A5B1-472E-BEB2-A7C2EAEFF3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759000"/>
            <a:ext cx="5455920" cy="4812397"/>
          </a:xfrm>
        </p:spPr>
        <p:txBody>
          <a:bodyPr>
            <a:normAutofit/>
          </a:bodyPr>
          <a:lstStyle/>
          <a:p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Cél: koleszterin mennyiségi meghatározása</a:t>
            </a:r>
          </a:p>
          <a:p>
            <a:pPr lvl="1"/>
            <a:r>
              <a:rPr lang="hu-H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szabad és teljes koleszterintartalom </a:t>
            </a:r>
          </a:p>
          <a:p>
            <a:r>
              <a:rPr lang="hu-HU" sz="24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Használt enzimek</a:t>
            </a:r>
          </a:p>
          <a:p>
            <a:pPr lvl="1"/>
            <a:r>
              <a:rPr lang="hu-H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Koleszterin-</a:t>
            </a:r>
            <a:r>
              <a:rPr lang="hu-HU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oxidáz</a:t>
            </a:r>
            <a:r>
              <a:rPr lang="hu-H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hu-HU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ChOx</a:t>
            </a:r>
            <a:r>
              <a:rPr lang="hu-H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lvl="1"/>
            <a:r>
              <a:rPr lang="hu-H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Koleszterin-</a:t>
            </a:r>
            <a:r>
              <a:rPr lang="hu-HU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észteráz</a:t>
            </a:r>
            <a:r>
              <a:rPr lang="hu-H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</a:t>
            </a:r>
            <a:r>
              <a:rPr lang="hu-HU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ChEt</a:t>
            </a:r>
            <a:r>
              <a:rPr lang="hu-HU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</a:p>
          <a:p>
            <a:pPr lvl="1"/>
            <a:endParaRPr lang="hu-HU" sz="2000" dirty="0"/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2097ED64-FE42-4C15-8826-652FA2D598A4}"/>
              </a:ext>
            </a:extLst>
          </p:cNvPr>
          <p:cNvSpPr txBox="1">
            <a:spLocks/>
          </p:cNvSpPr>
          <p:nvPr/>
        </p:nvSpPr>
        <p:spPr>
          <a:xfrm>
            <a:off x="6096000" y="1758999"/>
            <a:ext cx="5455920" cy="481239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u-HU" sz="2400" dirty="0">
                <a:solidFill>
                  <a:srgbClr val="222222"/>
                </a:solidFill>
                <a:latin typeface="Times New Roman" panose="02020603050405020304" pitchFamily="18" charset="0"/>
              </a:rPr>
              <a:t>Enzim elhelyezésének lehetőségei</a:t>
            </a:r>
          </a:p>
          <a:p>
            <a:pPr lvl="1"/>
            <a:r>
              <a:rPr lang="hu-HU" sz="20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Mobolizált</a:t>
            </a:r>
            <a:endParaRPr lang="hu-HU" sz="2000" dirty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pPr lvl="2"/>
            <a:r>
              <a:rPr lang="hu-HU" sz="1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PVA / HECMC</a:t>
            </a:r>
          </a:p>
          <a:p>
            <a:pPr lvl="2"/>
            <a:r>
              <a:rPr lang="hu-HU" sz="1800" dirty="0">
                <a:solidFill>
                  <a:srgbClr val="222222"/>
                </a:solidFill>
                <a:latin typeface="Times New Roman" panose="02020603050405020304" pitchFamily="18" charset="0"/>
              </a:rPr>
              <a:t>Szol-gél </a:t>
            </a:r>
            <a:r>
              <a:rPr lang="hu-HU" sz="18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struktúrált</a:t>
            </a:r>
            <a:r>
              <a:rPr lang="hu-HU" sz="1800" dirty="0">
                <a:solidFill>
                  <a:srgbClr val="222222"/>
                </a:solidFill>
                <a:latin typeface="Times New Roman" panose="02020603050405020304" pitchFamily="18" charset="0"/>
              </a:rPr>
              <a:t> anyagok</a:t>
            </a:r>
            <a:endParaRPr lang="hu-HU" sz="1600" dirty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pPr lvl="1"/>
            <a:r>
              <a:rPr lang="hu-HU" sz="2000" dirty="0" err="1">
                <a:solidFill>
                  <a:srgbClr val="222222"/>
                </a:solidFill>
                <a:latin typeface="Times New Roman" panose="02020603050405020304" pitchFamily="18" charset="0"/>
              </a:rPr>
              <a:t>Immobilizált</a:t>
            </a:r>
            <a:endParaRPr lang="hu-HU" sz="2000" dirty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pPr lvl="2"/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kollagén membránok – platina elektród</a:t>
            </a:r>
          </a:p>
          <a:p>
            <a:pPr lvl="2"/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ITO-</a:t>
            </a:r>
            <a:r>
              <a:rPr lang="hu-HU" sz="1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coated</a:t>
            </a: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</a:rPr>
              <a:t> üveg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hu-H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poli-sztirolszulfonát</a:t>
            </a: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film - arany-</a:t>
            </a:r>
            <a:r>
              <a:rPr lang="hu-HU" sz="18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alkántiolát</a:t>
            </a:r>
            <a:r>
              <a:rPr lang="hu-HU" sz="1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elektród</a:t>
            </a:r>
            <a:endParaRPr lang="hu-HU" sz="1600" dirty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pPr lvl="2"/>
            <a:r>
              <a:rPr lang="hu-HU" sz="1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ólommal-módosított üvegszén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hu-HU" sz="17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poli-pirrol</a:t>
            </a:r>
            <a:r>
              <a:rPr lang="hu-HU" sz="17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film – platina elektród</a:t>
            </a:r>
          </a:p>
          <a:p>
            <a:pPr lvl="2">
              <a:lnSpc>
                <a:spcPct val="107000"/>
              </a:lnSpc>
              <a:spcAft>
                <a:spcPts val="800"/>
              </a:spcAft>
            </a:pPr>
            <a:r>
              <a:rPr lang="hu-HU" sz="1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30% grafit, 70% teflon kompozit – kálium-</a:t>
            </a:r>
            <a:r>
              <a:rPr lang="hu-HU" sz="18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ferrocianid</a:t>
            </a:r>
            <a:r>
              <a:rPr lang="hu-HU" sz="18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mediátor</a:t>
            </a:r>
            <a:endParaRPr lang="hu-HU" sz="17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2"/>
            <a:endParaRPr lang="hu-HU" sz="1600" dirty="0">
              <a:solidFill>
                <a:srgbClr val="222222"/>
              </a:solidFill>
              <a:latin typeface="Times New Roman" panose="02020603050405020304" pitchFamily="18" charset="0"/>
            </a:endParaRPr>
          </a:p>
          <a:p>
            <a:pPr lvl="1"/>
            <a:r>
              <a:rPr lang="hu-HU" sz="2000" dirty="0" err="1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Koimmobilizált</a:t>
            </a:r>
            <a:r>
              <a:rPr lang="hu-HU" sz="2000" dirty="0">
                <a:solidFill>
                  <a:srgbClr val="222222"/>
                </a:solidFill>
                <a:latin typeface="Times New Roman" panose="02020603050405020304" pitchFamily="18" charset="0"/>
              </a:rPr>
              <a:t>	</a:t>
            </a:r>
          </a:p>
          <a:p>
            <a:pPr lvl="1"/>
            <a:endParaRPr lang="hu-HU" sz="2000" dirty="0"/>
          </a:p>
        </p:txBody>
      </p:sp>
    </p:spTree>
    <p:extLst>
      <p:ext uri="{BB962C8B-B14F-4D97-AF65-F5344CB8AC3E}">
        <p14:creationId xmlns:p14="http://schemas.microsoft.com/office/powerpoint/2010/main" val="555622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62C55595-4680-435E-8157-752DCB84F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Szenzorok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4607388-730A-4F48-B988-BD4EE2FEE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Alkalmazott vizsgálati módszerek:</a:t>
            </a:r>
          </a:p>
          <a:p>
            <a:pPr lvl="1"/>
            <a:r>
              <a:rPr lang="hu-HU" dirty="0" err="1"/>
              <a:t>Amperometria</a:t>
            </a:r>
            <a:endParaRPr lang="hu-HU" dirty="0"/>
          </a:p>
          <a:p>
            <a:pPr lvl="1"/>
            <a:r>
              <a:rPr lang="hu-HU" dirty="0"/>
              <a:t>Fotometria</a:t>
            </a:r>
          </a:p>
          <a:p>
            <a:pPr marL="457200" lvl="1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696582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28A5F76-77D9-4B1A-B2DC-12E9E12265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Kataláz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E7859CED-2C40-40F7-8266-BDAFAE0E629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67489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26">
            <a:extLst>
              <a:ext uri="{FF2B5EF4-FFF2-40B4-BE49-F238E27FC236}">
                <a16:creationId xmlns:a16="http://schemas.microsoft.com/office/drawing/2014/main" id="{276747F5-A042-4D6C-9C1F-E1687B2C48C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8419605" y="668677"/>
            <a:ext cx="2934195" cy="276032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56650504-8A89-4577-A397-9CE2C8C8A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Mit hívunk </a:t>
            </a:r>
            <a:r>
              <a:rPr lang="hu-HU" dirty="0" err="1"/>
              <a:t>kataláznak</a:t>
            </a:r>
            <a:r>
              <a:rPr lang="hu-HU" dirty="0"/>
              <a:t>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D9009C7-D5AB-4A01-BA74-9EF1EF5A76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hydrogen-peroxide</a:t>
            </a:r>
            <a:r>
              <a:rPr lang="hu-HU" dirty="0"/>
              <a:t> </a:t>
            </a:r>
            <a:r>
              <a:rPr lang="hu-HU" dirty="0" err="1"/>
              <a:t>oxidoreductase</a:t>
            </a:r>
            <a:endParaRPr lang="hu-HU" dirty="0"/>
          </a:p>
          <a:p>
            <a:r>
              <a:rPr lang="hu-HU" dirty="0"/>
              <a:t>CAT</a:t>
            </a:r>
          </a:p>
          <a:p>
            <a:r>
              <a:rPr lang="hu-HU" dirty="0"/>
              <a:t>EC 1.11.1.6. </a:t>
            </a:r>
          </a:p>
          <a:p>
            <a:r>
              <a:rPr lang="hu-HU" dirty="0"/>
              <a:t>Katalizált reakció:</a:t>
            </a:r>
          </a:p>
          <a:p>
            <a:pPr marL="0" indent="0" algn="ctr">
              <a:buNone/>
            </a:pPr>
            <a:r>
              <a:rPr lang="hu-HU" sz="4800" dirty="0"/>
              <a:t>2 H</a:t>
            </a:r>
            <a:r>
              <a:rPr lang="hu-HU" sz="4800" baseline="-25000" dirty="0"/>
              <a:t>2</a:t>
            </a:r>
            <a:r>
              <a:rPr lang="hu-HU" sz="4800" dirty="0"/>
              <a:t>O</a:t>
            </a:r>
            <a:r>
              <a:rPr lang="hu-HU" sz="4800" baseline="-25000" dirty="0"/>
              <a:t>2</a:t>
            </a:r>
            <a:r>
              <a:rPr lang="hu-HU" sz="4800" dirty="0"/>
              <a:t> → 2 H</a:t>
            </a:r>
            <a:r>
              <a:rPr lang="hu-HU" sz="4800" baseline="-25000" dirty="0"/>
              <a:t>2</a:t>
            </a:r>
            <a:r>
              <a:rPr lang="hu-HU" sz="4800" dirty="0"/>
              <a:t>O+O</a:t>
            </a:r>
            <a:r>
              <a:rPr lang="hu-HU" sz="4800" baseline="-25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09495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0F75B928-E8EA-4EE7-A283-917B88867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Előfordulása, termeltetése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0E4A6AD-67B0-4392-8E59-F5A1C7132C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baktériumok (</a:t>
            </a:r>
            <a:r>
              <a:rPr lang="hu-HU" dirty="0" err="1"/>
              <a:t>Micrococcus</a:t>
            </a:r>
            <a:r>
              <a:rPr lang="hu-HU" dirty="0"/>
              <a:t>, Bacillus, </a:t>
            </a:r>
            <a:r>
              <a:rPr lang="hu-HU" dirty="0" err="1"/>
              <a:t>Microscilla</a:t>
            </a:r>
            <a:r>
              <a:rPr lang="hu-HU" dirty="0"/>
              <a:t>, </a:t>
            </a:r>
            <a:r>
              <a:rPr lang="hu-HU" dirty="0" err="1"/>
              <a:t>Alcaligenes</a:t>
            </a:r>
            <a:r>
              <a:rPr lang="hu-HU" dirty="0"/>
              <a:t> </a:t>
            </a:r>
            <a:r>
              <a:rPr lang="hu-HU" dirty="0" err="1"/>
              <a:t>spp</a:t>
            </a:r>
            <a:r>
              <a:rPr lang="hu-HU" dirty="0"/>
              <a:t>)</a:t>
            </a:r>
          </a:p>
          <a:p>
            <a:pPr lvl="0"/>
            <a:r>
              <a:rPr lang="hu-HU" dirty="0"/>
              <a:t>penészek (</a:t>
            </a:r>
            <a:r>
              <a:rPr lang="hu-HU" dirty="0" err="1"/>
              <a:t>Aspergillus</a:t>
            </a:r>
            <a:r>
              <a:rPr lang="hu-HU" dirty="0"/>
              <a:t>, </a:t>
            </a:r>
            <a:r>
              <a:rPr lang="hu-HU" dirty="0" err="1"/>
              <a:t>Penicillium</a:t>
            </a:r>
            <a:r>
              <a:rPr lang="hu-HU" dirty="0"/>
              <a:t>, </a:t>
            </a:r>
            <a:r>
              <a:rPr lang="hu-HU" dirty="0" err="1"/>
              <a:t>Thermomyces</a:t>
            </a:r>
            <a:r>
              <a:rPr lang="hu-HU" dirty="0"/>
              <a:t>, </a:t>
            </a:r>
            <a:r>
              <a:rPr lang="hu-HU" dirty="0" err="1"/>
              <a:t>Thermoascus</a:t>
            </a:r>
            <a:r>
              <a:rPr lang="hu-HU" dirty="0"/>
              <a:t>, </a:t>
            </a:r>
            <a:r>
              <a:rPr lang="hu-HU" dirty="0" err="1"/>
              <a:t>Acremonium</a:t>
            </a:r>
            <a:r>
              <a:rPr lang="hu-HU" dirty="0"/>
              <a:t> </a:t>
            </a:r>
            <a:r>
              <a:rPr lang="hu-HU" dirty="0" err="1"/>
              <a:t>spp</a:t>
            </a:r>
            <a:r>
              <a:rPr lang="hu-HU" dirty="0"/>
              <a:t>.)</a:t>
            </a:r>
          </a:p>
          <a:p>
            <a:pPr lvl="0"/>
            <a:r>
              <a:rPr lang="hu-HU" dirty="0"/>
              <a:t>élesztők (</a:t>
            </a:r>
            <a:r>
              <a:rPr lang="hu-HU" dirty="0" err="1"/>
              <a:t>Aspergillus</a:t>
            </a:r>
            <a:r>
              <a:rPr lang="hu-HU" dirty="0"/>
              <a:t>, </a:t>
            </a:r>
            <a:r>
              <a:rPr lang="hu-HU" dirty="0" err="1"/>
              <a:t>Penicillium</a:t>
            </a:r>
            <a:r>
              <a:rPr lang="hu-HU" dirty="0"/>
              <a:t>, </a:t>
            </a:r>
            <a:r>
              <a:rPr lang="hu-HU" dirty="0" err="1"/>
              <a:t>Thermomyces</a:t>
            </a:r>
            <a:r>
              <a:rPr lang="hu-HU" dirty="0"/>
              <a:t>, </a:t>
            </a:r>
            <a:r>
              <a:rPr lang="hu-HU" dirty="0" err="1"/>
              <a:t>Thermoascus</a:t>
            </a:r>
            <a:r>
              <a:rPr lang="hu-HU" dirty="0"/>
              <a:t>, </a:t>
            </a:r>
            <a:r>
              <a:rPr lang="hu-HU" dirty="0" err="1"/>
              <a:t>Acremonium</a:t>
            </a:r>
            <a:r>
              <a:rPr lang="hu-HU" dirty="0"/>
              <a:t> </a:t>
            </a:r>
            <a:r>
              <a:rPr lang="hu-HU" dirty="0" err="1"/>
              <a:t>spp</a:t>
            </a:r>
            <a:r>
              <a:rPr lang="hu-HU" dirty="0"/>
              <a:t>.)</a:t>
            </a:r>
          </a:p>
          <a:p>
            <a:pPr lvl="0"/>
            <a:r>
              <a:rPr lang="hu-HU" dirty="0"/>
              <a:t>állatok (</a:t>
            </a:r>
            <a:r>
              <a:rPr lang="hu-HU" dirty="0" err="1"/>
              <a:t>szarvasmaha</a:t>
            </a:r>
            <a:r>
              <a:rPr lang="hu-HU" dirty="0"/>
              <a:t> máj)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32988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A90D0AD-ED16-411B-939E-DD28B484C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Osztályozásuk és szerkezetük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19C8FE3-D76C-4006-9BCA-292ED22A19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9385"/>
            <a:ext cx="5718718" cy="35675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b="1" dirty="0"/>
              <a:t>I. osztály</a:t>
            </a:r>
          </a:p>
          <a:p>
            <a:pPr lvl="0"/>
            <a:r>
              <a:rPr lang="hu-HU" sz="2800" dirty="0"/>
              <a:t>legelterjedtebb</a:t>
            </a:r>
          </a:p>
          <a:p>
            <a:pPr lvl="0"/>
            <a:r>
              <a:rPr lang="hu-HU" sz="2800" dirty="0" err="1"/>
              <a:t>hemes</a:t>
            </a:r>
            <a:endParaRPr lang="hu-HU" sz="2800" dirty="0"/>
          </a:p>
          <a:p>
            <a:pPr lvl="0"/>
            <a:r>
              <a:rPr lang="hu-HU" sz="2800" dirty="0"/>
              <a:t>két alcsoport</a:t>
            </a:r>
          </a:p>
          <a:p>
            <a:pPr lvl="1"/>
            <a:r>
              <a:rPr lang="hu-HU" sz="2800" dirty="0"/>
              <a:t>nagy (75 </a:t>
            </a:r>
            <a:r>
              <a:rPr lang="hu-HU" sz="2800" dirty="0" err="1"/>
              <a:t>kDa-nál</a:t>
            </a:r>
            <a:r>
              <a:rPr lang="hu-HU" sz="2800" dirty="0"/>
              <a:t> nagyobb alegység)</a:t>
            </a:r>
          </a:p>
          <a:p>
            <a:pPr lvl="1"/>
            <a:r>
              <a:rPr lang="hu-HU" sz="2800" dirty="0"/>
              <a:t>kicsi (60 </a:t>
            </a:r>
            <a:r>
              <a:rPr lang="hu-HU" sz="2800" dirty="0" err="1"/>
              <a:t>kDa-nál</a:t>
            </a:r>
            <a:r>
              <a:rPr lang="hu-HU" sz="2800" dirty="0"/>
              <a:t> kisebb alegység)</a:t>
            </a:r>
          </a:p>
          <a:p>
            <a:pPr marL="0" indent="0">
              <a:buNone/>
            </a:pPr>
            <a:endParaRPr lang="hu-HU" sz="2800" dirty="0"/>
          </a:p>
        </p:txBody>
      </p:sp>
      <p:sp>
        <p:nvSpPr>
          <p:cNvPr id="4" name="Tartalom helye 2">
            <a:extLst>
              <a:ext uri="{FF2B5EF4-FFF2-40B4-BE49-F238E27FC236}">
                <a16:creationId xmlns:a16="http://schemas.microsoft.com/office/drawing/2014/main" id="{CA21C532-2D91-4B4F-83E6-73FB09881801}"/>
              </a:ext>
            </a:extLst>
          </p:cNvPr>
          <p:cNvSpPr txBox="1">
            <a:spLocks/>
          </p:cNvSpPr>
          <p:nvPr/>
        </p:nvSpPr>
        <p:spPr>
          <a:xfrm>
            <a:off x="6556918" y="1825625"/>
            <a:ext cx="479688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hu-HU" b="1" dirty="0"/>
              <a:t>II. osztály</a:t>
            </a:r>
          </a:p>
          <a:p>
            <a:r>
              <a:rPr lang="hu-HU" dirty="0"/>
              <a:t>kevésbé elterjedt</a:t>
            </a:r>
          </a:p>
          <a:p>
            <a:r>
              <a:rPr lang="hu-HU" dirty="0"/>
              <a:t>bifunkciós </a:t>
            </a:r>
            <a:r>
              <a:rPr lang="hu-HU" dirty="0" err="1"/>
              <a:t>hemes</a:t>
            </a:r>
            <a:endParaRPr lang="hu-HU" dirty="0"/>
          </a:p>
          <a:p>
            <a:r>
              <a:rPr lang="hu-HU" dirty="0"/>
              <a:t>a növényi </a:t>
            </a:r>
            <a:r>
              <a:rPr lang="hu-HU" dirty="0" err="1"/>
              <a:t>peroxidázok</a:t>
            </a:r>
            <a:r>
              <a:rPr lang="hu-HU" dirty="0"/>
              <a:t> közeli rokonai</a:t>
            </a:r>
          </a:p>
          <a:p>
            <a:pPr marL="0" indent="0">
              <a:buNone/>
            </a:pPr>
            <a:r>
              <a:rPr lang="hu-HU" b="1" dirty="0"/>
              <a:t>III. osztály</a:t>
            </a:r>
          </a:p>
          <a:p>
            <a:r>
              <a:rPr lang="hu-HU" dirty="0"/>
              <a:t>nem </a:t>
            </a:r>
            <a:r>
              <a:rPr lang="hu-HU" dirty="0" err="1"/>
              <a:t>hemes</a:t>
            </a:r>
            <a:endParaRPr lang="hu-HU" dirty="0"/>
          </a:p>
          <a:p>
            <a:r>
              <a:rPr lang="hu-HU" dirty="0" err="1"/>
              <a:t>Mn</a:t>
            </a:r>
            <a:r>
              <a:rPr lang="hu-HU" dirty="0"/>
              <a:t> </a:t>
            </a:r>
            <a:r>
              <a:rPr lang="hu-HU" dirty="0" err="1"/>
              <a:t>kofaktorral</a:t>
            </a:r>
            <a:r>
              <a:rPr lang="hu-HU" dirty="0"/>
              <a:t> működők</a:t>
            </a:r>
          </a:p>
          <a:p>
            <a:endParaRPr lang="hu-HU" dirty="0"/>
          </a:p>
        </p:txBody>
      </p:sp>
      <p:pic>
        <p:nvPicPr>
          <p:cNvPr id="1026" name="Picture 2" descr="Hem – Wikipédia">
            <a:extLst>
              <a:ext uri="{FF2B5EF4-FFF2-40B4-BE49-F238E27FC236}">
                <a16:creationId xmlns:a16="http://schemas.microsoft.com/office/drawing/2014/main" id="{59C61EEC-F131-46AB-9C27-312439AEE3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763" y="1825624"/>
            <a:ext cx="2324237" cy="2567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0938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3BFD49A-479B-419D-BE52-DEF67F8915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Mechanizmus </a:t>
            </a:r>
            <a:r>
              <a:rPr lang="hu-HU" sz="2800" b="1" dirty="0"/>
              <a:t>az I. osztályra vonatkozóan</a:t>
            </a:r>
            <a:endParaRPr lang="hu-HU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A307E5BE-6A68-4F1C-B6EA-C9D6C10EB0C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2553195"/>
                <a:ext cx="10515600" cy="3623768"/>
              </a:xfrm>
            </p:spPr>
            <p:txBody>
              <a:bodyPr>
                <a:normAutofit/>
              </a:bodyPr>
              <a:lstStyle/>
              <a:p>
                <a:r>
                  <a:rPr lang="hu-HU" sz="2800" dirty="0"/>
                  <a:t>Oxidatív szakasz</a:t>
                </a:r>
              </a:p>
              <a:p>
                <a:pPr marL="0" indent="0" algn="ctr">
                  <a:buNone/>
                </a:pPr>
                <a:r>
                  <a:rPr lang="hu-HU" sz="2800" dirty="0" err="1"/>
                  <a:t>Enz</a:t>
                </a:r>
                <a:r>
                  <a:rPr lang="hu-HU" sz="2800" dirty="0"/>
                  <a:t>(Por–</a:t>
                </a:r>
                <a:r>
                  <a:rPr lang="hu-HU" sz="2800" dirty="0" err="1"/>
                  <a:t>FeIII</a:t>
                </a:r>
                <a:r>
                  <a:rPr lang="hu-HU" sz="2800" dirty="0"/>
                  <a:t>) + H</a:t>
                </a:r>
                <a:r>
                  <a:rPr lang="hu-HU" sz="2800" baseline="-25000" dirty="0"/>
                  <a:t>2</a:t>
                </a:r>
                <a:r>
                  <a:rPr lang="hu-HU" sz="2800" dirty="0"/>
                  <a:t>O</a:t>
                </a:r>
                <a:r>
                  <a:rPr lang="hu-HU" sz="2800" baseline="-25000" dirty="0"/>
                  <a:t>2</a:t>
                </a:r>
                <a:r>
                  <a:rPr lang="hu-HU" sz="2800" dirty="0"/>
                  <a:t> </a:t>
                </a:r>
                <a:r>
                  <a:rPr lang="hu-HU" sz="2800" dirty="0">
                    <a:sym typeface="Wingdings" panose="05000000000000000000" pitchFamily="2" charset="2"/>
                  </a:rPr>
                  <a:t></a:t>
                </a:r>
                <a:r>
                  <a:rPr lang="hu-HU" sz="2800" dirty="0"/>
                  <a:t> </a:t>
                </a:r>
                <a:r>
                  <a:rPr lang="hu-HU" sz="2800" dirty="0" err="1"/>
                  <a:t>Enz</a:t>
                </a:r>
                <a:r>
                  <a:rPr lang="hu-HU" sz="2800" dirty="0"/>
                  <a:t>(Por</a:t>
                </a:r>
                <a14:m>
                  <m:oMath xmlns:m="http://schemas.openxmlformats.org/officeDocument/2006/math">
                    <m:r>
                      <a:rPr lang="hu-HU" sz="2800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hu-HU" sz="2800" dirty="0"/>
                  <a:t>–</a:t>
                </a:r>
                <a:r>
                  <a:rPr lang="hu-HU" sz="2800" dirty="0" err="1"/>
                  <a:t>FeIV</a:t>
                </a:r>
                <a:r>
                  <a:rPr lang="hu-HU" sz="2800" dirty="0"/>
                  <a:t>=O) + H2O</a:t>
                </a:r>
              </a:p>
              <a:p>
                <a:r>
                  <a:rPr lang="hu-HU" sz="2800" dirty="0" err="1"/>
                  <a:t>Regenráló</a:t>
                </a:r>
                <a:r>
                  <a:rPr lang="hu-HU" sz="2800" dirty="0"/>
                  <a:t> szakasz</a:t>
                </a:r>
              </a:p>
              <a:p>
                <a:pPr marL="0" indent="0" algn="ctr">
                  <a:buNone/>
                </a:pPr>
                <a:r>
                  <a:rPr lang="hu-HU" sz="2800" dirty="0" err="1"/>
                  <a:t>Enz</a:t>
                </a:r>
                <a:r>
                  <a:rPr lang="hu-HU" sz="2800" dirty="0"/>
                  <a:t>(Por</a:t>
                </a:r>
                <a14:m>
                  <m:oMath xmlns:m="http://schemas.openxmlformats.org/officeDocument/2006/math">
                    <m:r>
                      <a:rPr lang="hu-HU" sz="2800" smtClean="0">
                        <a:latin typeface="Cambria Math" panose="02040503050406030204" pitchFamily="18" charset="0"/>
                      </a:rPr>
                      <m:t>⊕</m:t>
                    </m:r>
                  </m:oMath>
                </a14:m>
                <a:r>
                  <a:rPr lang="hu-HU" sz="2800" dirty="0"/>
                  <a:t>–</a:t>
                </a:r>
                <a:r>
                  <a:rPr lang="hu-HU" sz="2800" dirty="0" err="1"/>
                  <a:t>FeIV</a:t>
                </a:r>
                <a:r>
                  <a:rPr lang="hu-HU" sz="2800" dirty="0"/>
                  <a:t>=O) + H</a:t>
                </a:r>
                <a:r>
                  <a:rPr lang="hu-HU" sz="2800" baseline="-25000" dirty="0"/>
                  <a:t>2</a:t>
                </a:r>
                <a:r>
                  <a:rPr lang="hu-HU" sz="2800" dirty="0"/>
                  <a:t>O</a:t>
                </a:r>
                <a:r>
                  <a:rPr lang="hu-HU" sz="2800" baseline="-25000" dirty="0"/>
                  <a:t>2</a:t>
                </a:r>
                <a:r>
                  <a:rPr lang="hu-HU" sz="2800" dirty="0"/>
                  <a:t> </a:t>
                </a:r>
                <a:r>
                  <a:rPr lang="hu-HU" sz="2800" dirty="0">
                    <a:sym typeface="Wingdings" panose="05000000000000000000" pitchFamily="2" charset="2"/>
                  </a:rPr>
                  <a:t> </a:t>
                </a:r>
                <a:r>
                  <a:rPr lang="hu-HU" sz="2800" dirty="0" err="1"/>
                  <a:t>Enz</a:t>
                </a:r>
                <a:r>
                  <a:rPr lang="hu-HU" sz="2800" dirty="0"/>
                  <a:t>(Por–</a:t>
                </a:r>
                <a:r>
                  <a:rPr lang="hu-HU" sz="2800" dirty="0" err="1"/>
                  <a:t>FeIII</a:t>
                </a:r>
                <a:r>
                  <a:rPr lang="hu-HU" sz="2800" dirty="0"/>
                  <a:t>) + H</a:t>
                </a:r>
                <a:r>
                  <a:rPr lang="hu-HU" sz="2800" baseline="-25000" dirty="0"/>
                  <a:t>2</a:t>
                </a:r>
                <a:r>
                  <a:rPr lang="hu-HU" sz="2800" dirty="0"/>
                  <a:t>O + O</a:t>
                </a:r>
                <a:r>
                  <a:rPr lang="hu-HU" sz="2800" baseline="-25000" dirty="0"/>
                  <a:t>2</a:t>
                </a:r>
              </a:p>
            </p:txBody>
          </p:sp>
        </mc:Choice>
        <mc:Fallback xmlns="">
          <p:sp>
            <p:nvSpPr>
              <p:cNvPr id="3" name="Tartalom helye 2">
                <a:extLst>
                  <a:ext uri="{FF2B5EF4-FFF2-40B4-BE49-F238E27FC236}">
                    <a16:creationId xmlns:a16="http://schemas.microsoft.com/office/drawing/2014/main" id="{A307E5BE-6A68-4F1C-B6EA-C9D6C10EB0C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2553195"/>
                <a:ext cx="10515600" cy="3623768"/>
              </a:xfrm>
              <a:blipFill>
                <a:blip r:embed="rId2"/>
                <a:stretch>
                  <a:fillRect l="-1217" t="-2862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84850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3A84963-A502-4E75-9920-0904DCC94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/>
              <a:t>Mechanizmus </a:t>
            </a:r>
            <a:r>
              <a:rPr lang="hu-HU" sz="2800" b="1" dirty="0"/>
              <a:t>szemléltető példa</a:t>
            </a:r>
            <a:endParaRPr lang="hu-HU" sz="2800" dirty="0"/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23118279-4BEA-4FBF-AB0F-3A459D0238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248410"/>
            <a:ext cx="10515600" cy="2628900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E9FD8FF-A837-4C8A-8986-2F3F43F9D015}"/>
              </a:ext>
            </a:extLst>
          </p:cNvPr>
          <p:cNvSpPr txBox="1"/>
          <p:nvPr/>
        </p:nvSpPr>
        <p:spPr>
          <a:xfrm>
            <a:off x="838201" y="5435032"/>
            <a:ext cx="525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Oxidatív szakasz</a:t>
            </a: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BAE224EC-D6A1-4E86-9C9D-801A3AB23BB5}"/>
              </a:ext>
            </a:extLst>
          </p:cNvPr>
          <p:cNvSpPr txBox="1"/>
          <p:nvPr/>
        </p:nvSpPr>
        <p:spPr>
          <a:xfrm>
            <a:off x="6095998" y="5435032"/>
            <a:ext cx="5257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dirty="0"/>
              <a:t>Regeneráló szakasz</a:t>
            </a:r>
          </a:p>
        </p:txBody>
      </p:sp>
    </p:spTree>
    <p:extLst>
      <p:ext uri="{BB962C8B-B14F-4D97-AF65-F5344CB8AC3E}">
        <p14:creationId xmlns:p14="http://schemas.microsoft.com/office/powerpoint/2010/main" val="669343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6BF6946-0F95-4DF8-A415-67F84C1739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Glükóz-</a:t>
            </a:r>
            <a:r>
              <a:rPr lang="hu-HU" dirty="0" err="1"/>
              <a:t>oxidáz</a:t>
            </a:r>
            <a:endParaRPr lang="hu-HU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A813E818-EEFA-439E-AB9A-D170885BB2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528738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A0CB618-CDEB-4440-8F18-10413B20A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Kinetika </a:t>
            </a:r>
            <a:r>
              <a:rPr lang="hu-HU" sz="2800" dirty="0"/>
              <a:t>kisalegységes CAT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D653F32C-A9A8-4F4B-ABEA-010346CAA76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18368" y="1873568"/>
            <a:ext cx="8355264" cy="414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88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38A5C52-4A12-412C-B1B0-9C1288186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Kinetika </a:t>
            </a:r>
            <a:r>
              <a:rPr lang="hu-HU" sz="2800" dirty="0"/>
              <a:t>nagyalegységes CAT</a:t>
            </a:r>
          </a:p>
        </p:txBody>
      </p:sp>
      <p:pic>
        <p:nvPicPr>
          <p:cNvPr id="4" name="Tartalom helye 3">
            <a:extLst>
              <a:ext uri="{FF2B5EF4-FFF2-40B4-BE49-F238E27FC236}">
                <a16:creationId xmlns:a16="http://schemas.microsoft.com/office/drawing/2014/main" id="{7796EECD-C3B7-4941-9920-CD54D6A641D2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/>
          <a:srcRect t="2382" b="3336"/>
          <a:stretch/>
        </p:blipFill>
        <p:spPr bwMode="auto">
          <a:xfrm>
            <a:off x="1755202" y="1922336"/>
            <a:ext cx="8742556" cy="412595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170186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8F079B-69E2-4CCA-ACD7-98602C99F2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Kataláz </a:t>
            </a:r>
            <a:r>
              <a:rPr lang="hu-HU" dirty="0" err="1"/>
              <a:t>bioszenzorok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FBC8BAA-7831-421B-8BB0-6E5F6D545B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845735"/>
            <a:ext cx="4937760" cy="2762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Elektród és mérési módszer:</a:t>
            </a:r>
          </a:p>
          <a:p>
            <a:r>
              <a:rPr lang="hu-HU" dirty="0" err="1"/>
              <a:t>Amperometriás</a:t>
            </a:r>
            <a:r>
              <a:rPr lang="hu-HU" dirty="0"/>
              <a:t> </a:t>
            </a:r>
            <a:r>
              <a:rPr lang="hu-HU" dirty="0" err="1"/>
              <a:t>glassy</a:t>
            </a:r>
            <a:r>
              <a:rPr lang="hu-HU" dirty="0"/>
              <a:t> </a:t>
            </a:r>
            <a:r>
              <a:rPr lang="hu-HU" dirty="0" err="1"/>
              <a:t>carbon</a:t>
            </a:r>
            <a:endParaRPr lang="hu-HU" dirty="0"/>
          </a:p>
          <a:p>
            <a:r>
              <a:rPr lang="hu-HU" dirty="0"/>
              <a:t>Spektrográfiás grafit elektród</a:t>
            </a:r>
          </a:p>
          <a:p>
            <a:r>
              <a:rPr lang="hu-HU" dirty="0" err="1"/>
              <a:t>Voltametriás</a:t>
            </a:r>
            <a:r>
              <a:rPr lang="hu-HU" dirty="0"/>
              <a:t> </a:t>
            </a:r>
            <a:r>
              <a:rPr lang="hu-HU" dirty="0" err="1"/>
              <a:t>többrétrgű</a:t>
            </a:r>
            <a:r>
              <a:rPr lang="hu-HU" dirty="0"/>
              <a:t> szén </a:t>
            </a:r>
            <a:r>
              <a:rPr lang="hu-HU" dirty="0" err="1"/>
              <a:t>nanocsövek</a:t>
            </a:r>
            <a:endParaRPr lang="hu-HU" dirty="0"/>
          </a:p>
          <a:p>
            <a:r>
              <a:rPr lang="hu-HU" dirty="0" err="1"/>
              <a:t>Pirolitikus</a:t>
            </a:r>
            <a:r>
              <a:rPr lang="hu-HU" dirty="0"/>
              <a:t> grafitelektród</a:t>
            </a:r>
          </a:p>
          <a:p>
            <a:r>
              <a:rPr lang="hu-HU" dirty="0" err="1"/>
              <a:t>Thin-layer</a:t>
            </a:r>
            <a:r>
              <a:rPr lang="hu-HU" dirty="0"/>
              <a:t> enzimcellák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D4D56D7-1AE2-4EED-929E-4C79A1CE37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2762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Rögzítési típus:</a:t>
            </a:r>
          </a:p>
          <a:p>
            <a:r>
              <a:rPr lang="hu-HU" dirty="0" err="1"/>
              <a:t>Eastman</a:t>
            </a:r>
            <a:r>
              <a:rPr lang="hu-HU" dirty="0"/>
              <a:t>-AQ polimer</a:t>
            </a:r>
          </a:p>
          <a:p>
            <a:r>
              <a:rPr lang="hu-HU" dirty="0" err="1"/>
              <a:t>Adszorbció</a:t>
            </a:r>
            <a:r>
              <a:rPr lang="hu-HU" dirty="0"/>
              <a:t> szénen</a:t>
            </a:r>
          </a:p>
          <a:p>
            <a:r>
              <a:rPr lang="hu-HU" dirty="0"/>
              <a:t>Kollagén filmben</a:t>
            </a:r>
          </a:p>
          <a:p>
            <a:r>
              <a:rPr lang="hu-HU" dirty="0"/>
              <a:t>PEG (polietilén-</a:t>
            </a:r>
            <a:r>
              <a:rPr lang="hu-HU" dirty="0" err="1"/>
              <a:t>glikol</a:t>
            </a:r>
            <a:r>
              <a:rPr lang="hu-HU" dirty="0"/>
              <a:t>)</a:t>
            </a:r>
          </a:p>
          <a:p>
            <a:r>
              <a:rPr lang="hu-HU" dirty="0" err="1"/>
              <a:t>Glutáraldehid</a:t>
            </a:r>
            <a:endParaRPr lang="hu-HU" dirty="0"/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957297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>
            <a:extLst>
              <a:ext uri="{FF2B5EF4-FFF2-40B4-BE49-F238E27FC236}">
                <a16:creationId xmlns:a16="http://schemas.microsoft.com/office/drawing/2014/main" id="{148BC84F-ED89-421E-8DC7-2505677246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6012" y="3824087"/>
            <a:ext cx="4580396" cy="2153381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F1E2280A-7BB1-4EA0-9D73-E6795D5DE5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Felhasználásuk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A93E6B2-4706-4C0D-9A7C-9414526C6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Tej peroxid-mentesítése sajt készítésnél</a:t>
            </a:r>
          </a:p>
          <a:p>
            <a:r>
              <a:rPr lang="hu-HU" dirty="0"/>
              <a:t>Oxidáció védelem élelmiszereknél</a:t>
            </a:r>
          </a:p>
          <a:p>
            <a:r>
              <a:rPr lang="hu-HU" dirty="0"/>
              <a:t>Textilek peroxidmentesítése</a:t>
            </a:r>
          </a:p>
          <a:p>
            <a:r>
              <a:rPr lang="hu-HU" dirty="0"/>
              <a:t>Kontaktlencse</a:t>
            </a:r>
          </a:p>
          <a:p>
            <a:r>
              <a:rPr lang="hu-HU" dirty="0" err="1"/>
              <a:t>Catalase</a:t>
            </a:r>
            <a:r>
              <a:rPr lang="hu-HU" dirty="0"/>
              <a:t> kapszula őszülés ellen (ezt ne vegyétek komolyan)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29352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557A94F-F993-4B3B-A2D4-09F0F2F9CD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Köszönjük a figyelmet!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C92C23F6-F51A-45E2-8831-56FDFE88E7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/>
              <a:t>Kérdezzetek ;)</a:t>
            </a:r>
          </a:p>
        </p:txBody>
      </p:sp>
    </p:spTree>
    <p:extLst>
      <p:ext uri="{BB962C8B-B14F-4D97-AF65-F5344CB8AC3E}">
        <p14:creationId xmlns:p14="http://schemas.microsoft.com/office/powerpoint/2010/main" val="3900104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3731013-8E64-4BE9-AF67-C2EDBEB63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Termelése fermentációval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996A65C-A14F-4FAA-AC61-9EC2CBFFA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/>
              <a:t>Ipari léptékben gombatörzsekkel tenyészthető:</a:t>
            </a:r>
          </a:p>
          <a:p>
            <a:pPr lvl="1"/>
            <a:r>
              <a:rPr lang="hu-HU" i="1" dirty="0" err="1"/>
              <a:t>Aspergillus</a:t>
            </a:r>
            <a:r>
              <a:rPr lang="hu-HU" i="1" dirty="0"/>
              <a:t> </a:t>
            </a:r>
            <a:r>
              <a:rPr lang="hu-HU" i="1" dirty="0" err="1"/>
              <a:t>niger</a:t>
            </a:r>
            <a:endParaRPr lang="hu-HU" i="1" dirty="0"/>
          </a:p>
          <a:p>
            <a:pPr lvl="1"/>
            <a:r>
              <a:rPr lang="hu-HU" i="1" dirty="0" err="1"/>
              <a:t>Penicillium</a:t>
            </a:r>
            <a:r>
              <a:rPr lang="hu-HU" i="1" dirty="0"/>
              <a:t> </a:t>
            </a:r>
            <a:r>
              <a:rPr lang="hu-HU" i="1" dirty="0" err="1"/>
              <a:t>amagasakiense</a:t>
            </a:r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26FF9D12-6787-094B-ACE2-4A98EDFF4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281" y="3248025"/>
            <a:ext cx="5285632" cy="306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303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7485B47-F964-4BD5-B3A9-3E88BC09A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Felépítése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2753838-9A89-45B2-8C3F-2957732377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Flavoprotein</a:t>
            </a:r>
            <a:endParaRPr lang="hu-HU" dirty="0"/>
          </a:p>
          <a:p>
            <a:r>
              <a:rPr lang="hu-HU" dirty="0"/>
              <a:t>160 </a:t>
            </a:r>
            <a:r>
              <a:rPr lang="hu-HU" dirty="0" err="1"/>
              <a:t>kDa</a:t>
            </a:r>
            <a:r>
              <a:rPr lang="hu-HU" dirty="0"/>
              <a:t> molekulatömegű </a:t>
            </a:r>
            <a:r>
              <a:rPr lang="hu-HU" dirty="0" err="1"/>
              <a:t>homodimer</a:t>
            </a:r>
            <a:r>
              <a:rPr lang="hu-HU" dirty="0"/>
              <a:t> </a:t>
            </a:r>
            <a:r>
              <a:rPr lang="hu-HU" dirty="0" err="1"/>
              <a:t>glikoproteinek</a:t>
            </a:r>
            <a:endParaRPr lang="hu-HU" dirty="0"/>
          </a:p>
          <a:p>
            <a:r>
              <a:rPr lang="hu-HU" dirty="0"/>
              <a:t>Alegységenként egy nem kovalensen kötött FAD </a:t>
            </a:r>
            <a:r>
              <a:rPr lang="hu-HU" dirty="0" err="1"/>
              <a:t>kofaktor</a:t>
            </a:r>
            <a:r>
              <a:rPr lang="hu-HU" dirty="0"/>
              <a:t> molekula</a:t>
            </a:r>
          </a:p>
          <a:p>
            <a:r>
              <a:rPr lang="hu-HU" dirty="0"/>
              <a:t>Alegységek szétválása csak denaturáló körülmények között lehetséges, és a FAD koenzim elvesztésével jár együtt</a:t>
            </a:r>
          </a:p>
          <a:p>
            <a:r>
              <a:rPr lang="hu-HU" dirty="0"/>
              <a:t>A két törzs által termelt </a:t>
            </a:r>
            <a:r>
              <a:rPr lang="hu-HU" dirty="0" err="1"/>
              <a:t>Glökóz-oxidáz</a:t>
            </a:r>
            <a:r>
              <a:rPr lang="hu-HU" dirty="0"/>
              <a:t> enzimek 81%-</a:t>
            </a:r>
            <a:r>
              <a:rPr lang="hu-HU" dirty="0" err="1"/>
              <a:t>os</a:t>
            </a:r>
            <a:r>
              <a:rPr lang="hu-HU" dirty="0"/>
              <a:t> szekvencia-hasonlóságot mutatnak</a:t>
            </a:r>
          </a:p>
          <a:p>
            <a:r>
              <a:rPr lang="hu-HU" i="1" dirty="0" err="1"/>
              <a:t>Aspergillus</a:t>
            </a:r>
            <a:r>
              <a:rPr lang="hu-HU" i="1" dirty="0"/>
              <a:t> </a:t>
            </a:r>
            <a:r>
              <a:rPr lang="hu-HU" i="1" dirty="0" err="1"/>
              <a:t>niger</a:t>
            </a:r>
            <a:r>
              <a:rPr lang="hu-HU" i="1" dirty="0"/>
              <a:t> által termelt</a:t>
            </a:r>
          </a:p>
          <a:p>
            <a:pPr lvl="1"/>
            <a:r>
              <a:rPr lang="hu-HU" dirty="0"/>
              <a:t>10–16% </a:t>
            </a:r>
            <a:r>
              <a:rPr lang="hu-HU" dirty="0" err="1"/>
              <a:t>mannóz</a:t>
            </a:r>
            <a:r>
              <a:rPr lang="hu-HU" dirty="0"/>
              <a:t>-típusú szénhidrát-tartalom</a:t>
            </a:r>
          </a:p>
          <a:p>
            <a:pPr lvl="1"/>
            <a:endParaRPr lang="hu-HU" dirty="0"/>
          </a:p>
          <a:p>
            <a:pPr lvl="1"/>
            <a:endParaRPr lang="hu-HU" dirty="0"/>
          </a:p>
        </p:txBody>
      </p:sp>
      <p:pic>
        <p:nvPicPr>
          <p:cNvPr id="8" name="Kép 7" descr="A képen étel látható&#10;&#10;Automatikusan generált leírás">
            <a:extLst>
              <a:ext uri="{FF2B5EF4-FFF2-40B4-BE49-F238E27FC236}">
                <a16:creationId xmlns:a16="http://schemas.microsoft.com/office/drawing/2014/main" id="{3DA1A71E-7B85-C248-AEF8-3114B5150C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0825" y="-179387"/>
            <a:ext cx="3051175" cy="305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8988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9D1C33E-09A3-44C2-8D2E-8019772D41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Katalizált reakció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C480DE9-9D3B-4025-BFFF-8E7C2AFC33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β</a:t>
            </a:r>
            <a:r>
              <a:rPr lang="hu-HU" dirty="0"/>
              <a:t>-D-glükóz oxidációját </a:t>
            </a:r>
            <a:r>
              <a:rPr lang="hu-HU" dirty="0" err="1"/>
              <a:t>katalizáljal</a:t>
            </a:r>
            <a:r>
              <a:rPr lang="hu-HU" dirty="0"/>
              <a:t> </a:t>
            </a:r>
            <a:r>
              <a:rPr lang="el-GR" dirty="0"/>
              <a:t>δ-</a:t>
            </a:r>
            <a:r>
              <a:rPr lang="hu-HU" dirty="0" err="1"/>
              <a:t>glükonolaktonra</a:t>
            </a:r>
            <a:r>
              <a:rPr lang="hu-HU" dirty="0"/>
              <a:t> és Hidrogén-</a:t>
            </a:r>
            <a:r>
              <a:rPr lang="hu-HU" dirty="0" err="1"/>
              <a:t>Peroxidá</a:t>
            </a:r>
            <a:r>
              <a:rPr lang="hu-HU" dirty="0"/>
              <a:t>. A </a:t>
            </a:r>
            <a:r>
              <a:rPr lang="el-GR" dirty="0"/>
              <a:t>δ-</a:t>
            </a:r>
            <a:r>
              <a:rPr lang="hu-HU" dirty="0" err="1"/>
              <a:t>glükonolakton</a:t>
            </a:r>
            <a:r>
              <a:rPr lang="hu-HU" dirty="0"/>
              <a:t> ezt követően </a:t>
            </a:r>
            <a:r>
              <a:rPr lang="hu-HU" dirty="0" err="1"/>
              <a:t>glükonsavvá</a:t>
            </a:r>
            <a:r>
              <a:rPr lang="hu-HU" dirty="0"/>
              <a:t> </a:t>
            </a:r>
            <a:r>
              <a:rPr lang="hu-HU" dirty="0" err="1"/>
              <a:t>hidrolizál</a:t>
            </a:r>
            <a:r>
              <a:rPr lang="hu-HU" dirty="0"/>
              <a:t>.</a:t>
            </a:r>
          </a:p>
        </p:txBody>
      </p:sp>
      <p:pic>
        <p:nvPicPr>
          <p:cNvPr id="7" name="Tartalom helye 3" descr="A képen képernyőkép, számítógép látható&#10;&#10;A leírás teljesen megbízható">
            <a:extLst>
              <a:ext uri="{FF2B5EF4-FFF2-40B4-BE49-F238E27FC236}">
                <a16:creationId xmlns:a16="http://schemas.microsoft.com/office/drawing/2014/main" id="{C2EFE218-EA81-7B4A-B2A8-BF6C74028B9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62" t="25677" r="8690" b="49806"/>
          <a:stretch/>
        </p:blipFill>
        <p:spPr>
          <a:xfrm>
            <a:off x="2404256" y="2971800"/>
            <a:ext cx="8089117" cy="288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1675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A képen képernyőkép, számítógép látható&#10;&#10;A leírás teljesen megbízható">
            <a:extLst>
              <a:ext uri="{FF2B5EF4-FFF2-40B4-BE49-F238E27FC236}">
                <a16:creationId xmlns:a16="http://schemas.microsoft.com/office/drawing/2014/main" id="{7B63713B-56D3-5447-B5A1-EAD3554B65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6462" t="25677" r="8690" b="49806"/>
          <a:stretch/>
        </p:blipFill>
        <p:spPr>
          <a:xfrm>
            <a:off x="2598672" y="3253039"/>
            <a:ext cx="8557008" cy="3049653"/>
          </a:xfrm>
          <a:prstGeom prst="rect">
            <a:avLst/>
          </a:prstGeom>
        </p:spPr>
      </p:pic>
      <p:sp>
        <p:nvSpPr>
          <p:cNvPr id="2" name="Cím 1">
            <a:extLst>
              <a:ext uri="{FF2B5EF4-FFF2-40B4-BE49-F238E27FC236}">
                <a16:creationId xmlns:a16="http://schemas.microsoft.com/office/drawing/2014/main" id="{B2119503-74E3-448B-A2A8-4379A1536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Katalizált reakció, mechanizmus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1C4D0181-1969-4174-9389-3F612FBE0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Ping-Pong</a:t>
            </a:r>
            <a:r>
              <a:rPr lang="hu-HU" dirty="0"/>
              <a:t> </a:t>
            </a:r>
            <a:r>
              <a:rPr lang="hu-HU" dirty="0" err="1"/>
              <a:t>Bi-Bi</a:t>
            </a:r>
            <a:r>
              <a:rPr lang="hu-HU" dirty="0"/>
              <a:t> mechanizmus</a:t>
            </a:r>
          </a:p>
          <a:p>
            <a:pPr lvl="1"/>
            <a:r>
              <a:rPr lang="hu-HU" dirty="0"/>
              <a:t>reduktív félreakció</a:t>
            </a:r>
          </a:p>
          <a:p>
            <a:pPr lvl="2"/>
            <a:r>
              <a:rPr lang="hu-HU" dirty="0"/>
              <a:t>a </a:t>
            </a:r>
            <a:r>
              <a:rPr lang="hu-HU" dirty="0" err="1"/>
              <a:t>szubsztrát</a:t>
            </a:r>
            <a:r>
              <a:rPr lang="hu-HU" dirty="0"/>
              <a:t> redukálja a FAD-</a:t>
            </a:r>
            <a:r>
              <a:rPr lang="hu-HU" dirty="0" err="1"/>
              <a:t>ot</a:t>
            </a:r>
            <a:r>
              <a:rPr lang="hu-HU" dirty="0"/>
              <a:t> FADH2-vé emellett oxidált termék keletkezik</a:t>
            </a:r>
          </a:p>
          <a:p>
            <a:pPr lvl="1"/>
            <a:r>
              <a:rPr lang="hu-HU" dirty="0"/>
              <a:t>oxidatív félreakció</a:t>
            </a:r>
          </a:p>
          <a:p>
            <a:pPr lvl="2"/>
            <a:r>
              <a:rPr lang="hu-HU" dirty="0"/>
              <a:t>egy oxigén molekula regenerálja a FADH2 FAD-</a:t>
            </a:r>
            <a:r>
              <a:rPr lang="hu-HU" dirty="0" err="1"/>
              <a:t>dá</a:t>
            </a:r>
            <a:r>
              <a:rPr lang="hu-HU" dirty="0"/>
              <a:t> miközben H2O-vá </a:t>
            </a:r>
            <a:r>
              <a:rPr lang="hu-HU" dirty="0" err="1"/>
              <a:t>redukálódik</a:t>
            </a:r>
            <a:endParaRPr lang="hu-HU" dirty="0">
              <a:solidFill>
                <a:prstClr val="black"/>
              </a:solidFill>
            </a:endParaRPr>
          </a:p>
          <a:p>
            <a:pPr marL="0" indent="0" algn="ctr">
              <a:buNone/>
            </a:pPr>
            <a:r>
              <a:rPr lang="hu-HU" sz="35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111538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95ABF88-B6D7-4929-825C-1EB24A719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GOx</a:t>
            </a:r>
            <a:r>
              <a:rPr lang="hu-HU" dirty="0"/>
              <a:t>-alapú </a:t>
            </a:r>
            <a:r>
              <a:rPr lang="hu-HU" dirty="0" err="1"/>
              <a:t>bioszenzorok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9120473-1225-4785-857A-E504DE0FDA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hu-HU" dirty="0"/>
              <a:t>A többi </a:t>
            </a:r>
            <a:r>
              <a:rPr lang="hu-HU" dirty="0" err="1"/>
              <a:t>oxidázhoz</a:t>
            </a:r>
            <a:r>
              <a:rPr lang="hu-HU" dirty="0"/>
              <a:t> képest olcsók</a:t>
            </a:r>
          </a:p>
          <a:p>
            <a:pPr fontAlgn="base"/>
            <a:r>
              <a:rPr lang="hu-HU" dirty="0"/>
              <a:t>Alkalmazása:</a:t>
            </a:r>
          </a:p>
          <a:p>
            <a:pPr lvl="1" fontAlgn="base"/>
            <a:r>
              <a:rPr lang="hu-HU" dirty="0"/>
              <a:t>Tű típusú </a:t>
            </a:r>
            <a:r>
              <a:rPr lang="hu-HU" dirty="0" err="1"/>
              <a:t>bioszenzorok</a:t>
            </a:r>
            <a:endParaRPr lang="hu-HU" dirty="0"/>
          </a:p>
          <a:p>
            <a:pPr lvl="1" fontAlgn="base"/>
            <a:r>
              <a:rPr lang="hu-HU" dirty="0"/>
              <a:t>FIA (Flow </a:t>
            </a:r>
            <a:r>
              <a:rPr lang="hu-HU" dirty="0" err="1"/>
              <a:t>injection</a:t>
            </a:r>
            <a:r>
              <a:rPr lang="hu-HU" dirty="0"/>
              <a:t> </a:t>
            </a:r>
            <a:r>
              <a:rPr lang="hu-HU" dirty="0" err="1"/>
              <a:t>analysis</a:t>
            </a:r>
            <a:r>
              <a:rPr lang="hu-HU" dirty="0"/>
              <a:t>) áramlás injekció-analízis</a:t>
            </a:r>
          </a:p>
          <a:p>
            <a:pPr lvl="1" fontAlgn="base"/>
            <a:r>
              <a:rPr lang="hu-HU" dirty="0" err="1"/>
              <a:t>Mikrodialízis</a:t>
            </a:r>
            <a:r>
              <a:rPr lang="hu-HU" dirty="0"/>
              <a:t> mintavételi technikák</a:t>
            </a:r>
          </a:p>
          <a:p>
            <a:pPr fontAlgn="base"/>
            <a:r>
              <a:rPr lang="hu-HU" dirty="0"/>
              <a:t>Felépítésük: </a:t>
            </a:r>
          </a:p>
          <a:p>
            <a:pPr lvl="1" fontAlgn="base"/>
            <a:r>
              <a:rPr lang="hu-HU" dirty="0"/>
              <a:t>Egyrétegű enzim elektródok</a:t>
            </a:r>
          </a:p>
          <a:p>
            <a:pPr lvl="1" fontAlgn="base"/>
            <a:r>
              <a:rPr lang="hu-HU" dirty="0" err="1"/>
              <a:t>Mikrodializáló</a:t>
            </a:r>
            <a:r>
              <a:rPr lang="hu-HU" dirty="0"/>
              <a:t> szondához közvetlenül csatlakoztatott mikro-detektor</a:t>
            </a:r>
          </a:p>
          <a:p>
            <a:pPr lvl="1" fontAlgn="base"/>
            <a:r>
              <a:rPr lang="hu-HU" dirty="0"/>
              <a:t>Általában </a:t>
            </a:r>
            <a:r>
              <a:rPr lang="hu-HU" dirty="0" err="1"/>
              <a:t>immobilizált</a:t>
            </a:r>
            <a:r>
              <a:rPr lang="hu-HU" dirty="0"/>
              <a:t> enzimek</a:t>
            </a:r>
          </a:p>
        </p:txBody>
      </p:sp>
    </p:spTree>
    <p:extLst>
      <p:ext uri="{BB962C8B-B14F-4D97-AF65-F5344CB8AC3E}">
        <p14:creationId xmlns:p14="http://schemas.microsoft.com/office/powerpoint/2010/main" val="6243493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88E35C5-BA3D-6742-9BED-F88CE303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411468"/>
            <a:ext cx="10515600" cy="1325563"/>
          </a:xfrm>
        </p:spPr>
        <p:txBody>
          <a:bodyPr>
            <a:normAutofit/>
          </a:bodyPr>
          <a:lstStyle/>
          <a:p>
            <a:r>
              <a:rPr lang="hu-HU" dirty="0"/>
              <a:t>Multienzim </a:t>
            </a:r>
            <a:r>
              <a:rPr lang="hu-HU" dirty="0" err="1"/>
              <a:t>GOx</a:t>
            </a:r>
            <a:r>
              <a:rPr lang="hu-HU" dirty="0"/>
              <a:t> </a:t>
            </a:r>
            <a:r>
              <a:rPr lang="hu-HU" dirty="0" err="1"/>
              <a:t>bioszenzorok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624BD8-B058-5342-97DD-539A6A577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r>
              <a:rPr lang="hu-HU" sz="6000" dirty="0"/>
              <a:t>Különböző </a:t>
            </a:r>
            <a:r>
              <a:rPr lang="hu-HU" sz="6000" dirty="0" err="1"/>
              <a:t>mono</a:t>
            </a:r>
            <a:r>
              <a:rPr lang="hu-HU" sz="6000" dirty="0"/>
              <a:t>- di- és </a:t>
            </a:r>
            <a:r>
              <a:rPr lang="hu-HU" sz="6000" dirty="0" err="1"/>
              <a:t>poliszacharidok</a:t>
            </a:r>
            <a:r>
              <a:rPr lang="hu-HU" sz="6000" dirty="0"/>
              <a:t> gyors és olcsó meghatározására alkalmas módszerek. Azért nevezzük multienzimes eljárásnak, mert többféle, akár egymástól függetlenül, akár </a:t>
            </a:r>
            <a:r>
              <a:rPr lang="hu-HU" sz="6000" dirty="0" err="1"/>
              <a:t>szinergikusan</a:t>
            </a:r>
            <a:r>
              <a:rPr lang="hu-HU" sz="6000" dirty="0"/>
              <a:t> működő enzimeket közösen </a:t>
            </a:r>
            <a:r>
              <a:rPr lang="hu-HU" sz="6000" dirty="0" err="1"/>
              <a:t>immobilizálunk</a:t>
            </a:r>
            <a:r>
              <a:rPr lang="hu-HU" sz="6000" dirty="0"/>
              <a:t>.</a:t>
            </a:r>
          </a:p>
          <a:p>
            <a:pPr marL="578358" lvl="1" indent="-285750"/>
            <a:r>
              <a:rPr lang="hu-HU" sz="6000" dirty="0"/>
              <a:t>Maltóz: </a:t>
            </a:r>
            <a:r>
              <a:rPr lang="hu-HU" sz="6000" dirty="0" err="1"/>
              <a:t>amiloglükozidáz</a:t>
            </a:r>
            <a:r>
              <a:rPr lang="hu-HU" sz="6000" dirty="0"/>
              <a:t> és </a:t>
            </a:r>
            <a:r>
              <a:rPr lang="hu-HU" sz="6000" dirty="0" err="1"/>
              <a:t>GOx</a:t>
            </a:r>
            <a:r>
              <a:rPr lang="hu-HU" sz="6000" dirty="0"/>
              <a:t>  </a:t>
            </a:r>
            <a:r>
              <a:rPr lang="hu-HU" sz="6000" dirty="0" err="1"/>
              <a:t>koimmobilizálása</a:t>
            </a:r>
            <a:r>
              <a:rPr lang="hu-HU" sz="6000" dirty="0"/>
              <a:t>  </a:t>
            </a:r>
            <a:r>
              <a:rPr lang="hu-HU" sz="6000" dirty="0" err="1"/>
              <a:t>glutáraldehiddel</a:t>
            </a:r>
            <a:r>
              <a:rPr lang="hu-HU" sz="6000" dirty="0"/>
              <a:t> protein membránon</a:t>
            </a:r>
          </a:p>
          <a:p>
            <a:pPr marL="292608" lvl="1" indent="0">
              <a:buNone/>
            </a:pPr>
            <a:endParaRPr lang="hu-HU" sz="6000" dirty="0"/>
          </a:p>
          <a:p>
            <a:pPr marL="578358" lvl="1" indent="-285750"/>
            <a:r>
              <a:rPr lang="hu-HU" sz="6000" dirty="0" err="1"/>
              <a:t>Laktóz</a:t>
            </a:r>
            <a:r>
              <a:rPr lang="hu-HU" sz="6000" dirty="0"/>
              <a:t>: </a:t>
            </a:r>
            <a:r>
              <a:rPr lang="el-GR" sz="6000" dirty="0"/>
              <a:t>β</a:t>
            </a:r>
            <a:r>
              <a:rPr lang="hu-HU" sz="6000" dirty="0"/>
              <a:t>-</a:t>
            </a:r>
            <a:r>
              <a:rPr lang="hu-HU" sz="6000" dirty="0" err="1"/>
              <a:t>galaktozidáz</a:t>
            </a:r>
            <a:r>
              <a:rPr lang="hu-HU" sz="6000" dirty="0"/>
              <a:t>, </a:t>
            </a:r>
            <a:r>
              <a:rPr lang="hu-HU" sz="6000" dirty="0" err="1"/>
              <a:t>GAOx</a:t>
            </a:r>
            <a:r>
              <a:rPr lang="hu-HU" sz="6000" dirty="0"/>
              <a:t> és </a:t>
            </a:r>
            <a:r>
              <a:rPr lang="hu-HU" sz="6000" dirty="0" err="1"/>
              <a:t>GOx</a:t>
            </a:r>
            <a:r>
              <a:rPr lang="hu-HU" sz="6000" dirty="0"/>
              <a:t>  immobilizálása </a:t>
            </a:r>
            <a:r>
              <a:rPr lang="hu-HU" sz="6000" dirty="0" err="1"/>
              <a:t>triacetát</a:t>
            </a:r>
            <a:r>
              <a:rPr lang="hu-HU" sz="6000" dirty="0"/>
              <a:t>-cellulózmembránon</a:t>
            </a:r>
          </a:p>
          <a:p>
            <a:pPr marL="292608" lvl="1" indent="0">
              <a:buNone/>
            </a:pPr>
            <a:endParaRPr lang="hu-HU" sz="6000" dirty="0"/>
          </a:p>
          <a:p>
            <a:pPr marL="578358" lvl="1" indent="-285750"/>
            <a:r>
              <a:rPr lang="hu-HU" sz="6000" dirty="0"/>
              <a:t> </a:t>
            </a:r>
            <a:r>
              <a:rPr lang="hu-HU" sz="6000" dirty="0" err="1"/>
              <a:t>Szukróz</a:t>
            </a:r>
            <a:r>
              <a:rPr lang="hu-HU" sz="6000" dirty="0"/>
              <a:t> és teljes D-glükóz: </a:t>
            </a:r>
            <a:r>
              <a:rPr lang="hu-HU" sz="6000" dirty="0" err="1"/>
              <a:t>Invertáz</a:t>
            </a:r>
            <a:r>
              <a:rPr lang="hu-HU" sz="6000" dirty="0"/>
              <a:t>, </a:t>
            </a:r>
            <a:r>
              <a:rPr lang="hu-HU" sz="6000" dirty="0" err="1"/>
              <a:t>mutarotáz</a:t>
            </a:r>
            <a:r>
              <a:rPr lang="hu-HU" sz="6000" dirty="0"/>
              <a:t>, </a:t>
            </a:r>
            <a:r>
              <a:rPr lang="hu-HU" sz="6000" dirty="0" err="1"/>
              <a:t>GOx</a:t>
            </a:r>
            <a:r>
              <a:rPr lang="hu-HU" sz="6000" dirty="0"/>
              <a:t> </a:t>
            </a:r>
          </a:p>
          <a:p>
            <a:pPr marL="292608" lvl="1" indent="0">
              <a:buNone/>
            </a:pPr>
            <a:endParaRPr lang="hu-HU" sz="6000" dirty="0"/>
          </a:p>
          <a:p>
            <a:pPr marL="635508" lvl="1" indent="-342900"/>
            <a:r>
              <a:rPr lang="hu-HU" sz="6000" dirty="0"/>
              <a:t>Keményítő: </a:t>
            </a:r>
            <a:r>
              <a:rPr lang="hu-HU" sz="6000" dirty="0" err="1"/>
              <a:t>Amilogkükozidáz</a:t>
            </a:r>
            <a:r>
              <a:rPr lang="hu-HU" sz="6000" dirty="0"/>
              <a:t> és </a:t>
            </a:r>
            <a:r>
              <a:rPr lang="hu-HU" sz="6000" dirty="0" err="1"/>
              <a:t>GOx</a:t>
            </a:r>
            <a:r>
              <a:rPr lang="hu-HU" sz="6000" dirty="0"/>
              <a:t>  Pt elektródra rögzítve, α-amiláz oldatban</a:t>
            </a:r>
          </a:p>
          <a:p>
            <a:pPr marL="292608" lvl="1" indent="0">
              <a:buNone/>
            </a:pPr>
            <a:endParaRPr lang="hu-HU" sz="6000" dirty="0"/>
          </a:p>
          <a:p>
            <a:pPr marL="635508" lvl="1" indent="-342900"/>
            <a:r>
              <a:rPr lang="hu-HU" sz="6000" dirty="0"/>
              <a:t> </a:t>
            </a:r>
            <a:r>
              <a:rPr lang="hu-HU" sz="6000" dirty="0" err="1"/>
              <a:t>Glükozinolátok</a:t>
            </a:r>
            <a:r>
              <a:rPr lang="hu-HU" sz="6000" dirty="0"/>
              <a:t>: </a:t>
            </a:r>
            <a:r>
              <a:rPr lang="hu-HU" sz="6000" dirty="0" err="1"/>
              <a:t>Mirozináz</a:t>
            </a:r>
            <a:r>
              <a:rPr lang="hu-HU" sz="6000" dirty="0"/>
              <a:t> és </a:t>
            </a:r>
            <a:r>
              <a:rPr lang="hu-HU" sz="6000" dirty="0" err="1"/>
              <a:t>GOx</a:t>
            </a:r>
            <a:r>
              <a:rPr lang="hu-HU" sz="6000" dirty="0"/>
              <a:t>  DO elektródon</a:t>
            </a:r>
            <a:br>
              <a:rPr lang="hu-HU" sz="6000" dirty="0"/>
            </a:br>
            <a:endParaRPr lang="hu-HU" sz="6000" dirty="0"/>
          </a:p>
          <a:p>
            <a:br>
              <a:rPr lang="hu-HU" dirty="0"/>
            </a:br>
            <a:br>
              <a:rPr lang="hu-HU" dirty="0"/>
            </a:b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880924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ív">
  <a:themeElements>
    <a:clrScheme name="Retrospektív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ktív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ív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202</TotalTime>
  <Words>869</Words>
  <Application>Microsoft Macintosh PowerPoint</Application>
  <PresentationFormat>Szélesvásznú</PresentationFormat>
  <Paragraphs>204</Paragraphs>
  <Slides>34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Cambria Math</vt:lpstr>
      <vt:lpstr>Times New Roman</vt:lpstr>
      <vt:lpstr>Retrospektív</vt:lpstr>
      <vt:lpstr>H2O2 termelő és bontó enzimek alkalmazása bioszenzorokban</vt:lpstr>
      <vt:lpstr>Bevezetés</vt:lpstr>
      <vt:lpstr>Glükóz-oxidáz</vt:lpstr>
      <vt:lpstr>Termelése fermentációval</vt:lpstr>
      <vt:lpstr>Felépítése</vt:lpstr>
      <vt:lpstr>Katalizált reakció</vt:lpstr>
      <vt:lpstr>Katalizált reakció, mechanizmus</vt:lpstr>
      <vt:lpstr>GOx-alapú bioszenzorok</vt:lpstr>
      <vt:lpstr>Multienzim GOx bioszenzorok</vt:lpstr>
      <vt:lpstr>Glükóz-oxidázok felhasználása</vt:lpstr>
      <vt:lpstr>Galaktóz-oxidáz</vt:lpstr>
      <vt:lpstr>Jellemzői</vt:lpstr>
      <vt:lpstr>Termelése</vt:lpstr>
      <vt:lpstr>Felépítése</vt:lpstr>
      <vt:lpstr>Katalizált reakció, mechanizmus</vt:lpstr>
      <vt:lpstr>Alkalmazásai bioszenzorként</vt:lpstr>
      <vt:lpstr>Egyéb felhasználása</vt:lpstr>
      <vt:lpstr>Koleszterin-oxidáz</vt:lpstr>
      <vt:lpstr>Bevezetés</vt:lpstr>
      <vt:lpstr>Katalizált enzimreakció</vt:lpstr>
      <vt:lpstr>Termelés</vt:lpstr>
      <vt:lpstr>Szenzorok</vt:lpstr>
      <vt:lpstr>Szenzorok</vt:lpstr>
      <vt:lpstr>Kataláz</vt:lpstr>
      <vt:lpstr>Mit hívunk kataláznak?</vt:lpstr>
      <vt:lpstr>Előfordulása, termeltetése</vt:lpstr>
      <vt:lpstr>Osztályozásuk és szerkezetük</vt:lpstr>
      <vt:lpstr>Mechanizmus az I. osztályra vonatkozóan</vt:lpstr>
      <vt:lpstr>Mechanizmus szemléltető példa</vt:lpstr>
      <vt:lpstr>Kinetika kisalegységes CAT</vt:lpstr>
      <vt:lpstr>Kinetika nagyalegységes CAT</vt:lpstr>
      <vt:lpstr>Kataláz bioszenzorok</vt:lpstr>
      <vt:lpstr>Felhasználásuk</vt:lpstr>
      <vt:lpstr>Köszönjük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H2O2 termelő és bontó enzimek alkalmazása bioszenzorokban</dc:title>
  <dc:creator>Kömüves János</dc:creator>
  <cp:lastModifiedBy>Sipos_rebi222@sulid.hu</cp:lastModifiedBy>
  <cp:revision>26</cp:revision>
  <dcterms:created xsi:type="dcterms:W3CDTF">2020-11-11T20:00:25Z</dcterms:created>
  <dcterms:modified xsi:type="dcterms:W3CDTF">2020-11-12T09:15:24Z</dcterms:modified>
</cp:coreProperties>
</file>