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56" r:id="rId11"/>
    <p:sldId id="258" r:id="rId12"/>
    <p:sldId id="268" r:id="rId13"/>
    <p:sldId id="269" r:id="rId14"/>
    <p:sldId id="259" r:id="rId15"/>
    <p:sldId id="261" r:id="rId16"/>
    <p:sldId id="262" r:id="rId17"/>
    <p:sldId id="263" r:id="rId18"/>
    <p:sldId id="264" r:id="rId19"/>
    <p:sldId id="271" r:id="rId20"/>
    <p:sldId id="272" r:id="rId21"/>
    <p:sldId id="273" r:id="rId22"/>
    <p:sldId id="274" r:id="rId23"/>
    <p:sldId id="275" r:id="rId24"/>
    <p:sldId id="276" r:id="rId25"/>
    <p:sldId id="266" r:id="rId26"/>
    <p:sldId id="267" r:id="rId27"/>
    <p:sldId id="285" r:id="rId28"/>
    <p:sldId id="287" r:id="rId29"/>
    <p:sldId id="288" r:id="rId30"/>
    <p:sldId id="289" r:id="rId31"/>
    <p:sldId id="290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109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379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2685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771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653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649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663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78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613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41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4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058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62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910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52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307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03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1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568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724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121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582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1FAAD-B934-4F4D-B358-B34EA5A250C3}" type="datetimeFigureOut">
              <a:rPr lang="hu-HU" smtClean="0"/>
              <a:t>2020. 11. 05.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FB61-248B-45A3-9AA9-5E468880D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959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A59F-C5E1-4088-8014-D72219870CA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9FD6F-58DA-4CCF-A1F8-309C41FEB4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7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522515"/>
            <a:ext cx="9144000" cy="1843314"/>
          </a:xfrm>
        </p:spPr>
        <p:txBody>
          <a:bodyPr>
            <a:normAutofit/>
          </a:bodyPr>
          <a:lstStyle/>
          <a:p>
            <a:pPr algn="ctr"/>
            <a:r>
              <a:rPr lang="hu-HU" sz="4800" b="1" dirty="0" err="1">
                <a:cs typeface="Times New Roman" panose="02020603050405020304" pitchFamily="18" charset="0"/>
              </a:rPr>
              <a:t>Lipázok</a:t>
            </a:r>
            <a:r>
              <a:rPr lang="hu-HU" sz="4800" b="1" dirty="0">
                <a:cs typeface="Times New Roman" panose="02020603050405020304" pitchFamily="18" charset="0"/>
              </a:rPr>
              <a:t> a biodízelgyártásban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AEF6DE2A-A2F2-4382-97C7-94A9085EE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2500" dirty="0">
                <a:latin typeface="+mj-lt"/>
                <a:cs typeface="Times New Roman" panose="02020603050405020304" pitchFamily="18" charset="0"/>
              </a:rPr>
              <a:t>Csányi Boglárka</a:t>
            </a:r>
          </a:p>
          <a:p>
            <a:pPr>
              <a:lnSpc>
                <a:spcPct val="150000"/>
              </a:lnSpc>
            </a:pPr>
            <a:r>
              <a:rPr lang="hu-HU" sz="2500" dirty="0" err="1">
                <a:latin typeface="+mj-lt"/>
                <a:cs typeface="Times New Roman" panose="02020603050405020304" pitchFamily="18" charset="0"/>
              </a:rPr>
              <a:t>Matin</a:t>
            </a:r>
            <a:r>
              <a:rPr lang="hu-HU" sz="2500" dirty="0">
                <a:latin typeface="+mj-lt"/>
                <a:cs typeface="Times New Roman" panose="02020603050405020304" pitchFamily="18" charset="0"/>
              </a:rPr>
              <a:t> Zsófia</a:t>
            </a:r>
          </a:p>
          <a:p>
            <a:pPr>
              <a:lnSpc>
                <a:spcPct val="150000"/>
              </a:lnSpc>
            </a:pPr>
            <a:r>
              <a:rPr lang="hu-HU" sz="2500" dirty="0">
                <a:latin typeface="+mj-lt"/>
                <a:cs typeface="Times New Roman" panose="02020603050405020304" pitchFamily="18" charset="0"/>
              </a:rPr>
              <a:t>Varga Franciska</a:t>
            </a:r>
          </a:p>
        </p:txBody>
      </p:sp>
    </p:spTree>
    <p:extLst>
      <p:ext uri="{BB962C8B-B14F-4D97-AF65-F5344CB8AC3E}">
        <p14:creationId xmlns:p14="http://schemas.microsoft.com/office/powerpoint/2010/main" val="2680960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01343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b="1" dirty="0"/>
              <a:t>Növényi olajok és állati zsírok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4657" y="1026329"/>
            <a:ext cx="10916478" cy="4744140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Szójabab</a:t>
            </a:r>
          </a:p>
          <a:p>
            <a:r>
              <a:rPr lang="hu-HU" dirty="0"/>
              <a:t>Napraforgó</a:t>
            </a:r>
          </a:p>
          <a:p>
            <a:r>
              <a:rPr lang="hu-HU" dirty="0"/>
              <a:t>Repce</a:t>
            </a:r>
          </a:p>
          <a:p>
            <a:r>
              <a:rPr lang="hu-HU" dirty="0"/>
              <a:t>Kukorica</a:t>
            </a:r>
          </a:p>
          <a:p>
            <a:r>
              <a:rPr lang="hu-HU" dirty="0"/>
              <a:t>Gyapotmag</a:t>
            </a:r>
          </a:p>
          <a:p>
            <a:r>
              <a:rPr lang="hu-HU" dirty="0"/>
              <a:t>Napraforgómag</a:t>
            </a:r>
          </a:p>
          <a:p>
            <a:r>
              <a:rPr lang="hu-HU" dirty="0" err="1"/>
              <a:t>Jatropha</a:t>
            </a:r>
            <a:endParaRPr lang="hu-HU" dirty="0"/>
          </a:p>
          <a:p>
            <a:r>
              <a:rPr lang="hu-HU" dirty="0"/>
              <a:t>Pálmaolaj</a:t>
            </a:r>
          </a:p>
          <a:p>
            <a:r>
              <a:rPr lang="hu-HU" dirty="0"/>
              <a:t>Marha faggyú</a:t>
            </a:r>
          </a:p>
          <a:p>
            <a:r>
              <a:rPr lang="hu-HU" dirty="0"/>
              <a:t>Disznózsír</a:t>
            </a:r>
          </a:p>
          <a:p>
            <a:r>
              <a:rPr lang="hu-HU" dirty="0"/>
              <a:t>Használt sütőolaj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461" y="-130225"/>
            <a:ext cx="2501348" cy="25013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495" y="-523270"/>
            <a:ext cx="3184197" cy="21227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333" y="1765596"/>
            <a:ext cx="3889148" cy="223626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486001" y="5841587"/>
            <a:ext cx="11303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Magyarország mezőgazdasági helyzetére való tekintettel, itt főként a kukoricából és repcéből származó növényi olajokat tudjuk hasznosítani a biodízelgyártásban.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864" y="1191567"/>
            <a:ext cx="4219555" cy="281028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425" y="3741753"/>
            <a:ext cx="2111348" cy="21113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833" y="3482095"/>
            <a:ext cx="3570455" cy="23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06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6814" y="0"/>
            <a:ext cx="10515600" cy="1325563"/>
          </a:xfrm>
        </p:spPr>
        <p:txBody>
          <a:bodyPr/>
          <a:lstStyle/>
          <a:p>
            <a:pPr algn="ctr"/>
            <a:r>
              <a:rPr lang="hu-HU" b="1" dirty="0">
                <a:solidFill>
                  <a:prstClr val="black"/>
                </a:solidFill>
              </a:rPr>
              <a:t>Növényi olajok és állati zsírok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5428" y="1275172"/>
            <a:ext cx="11339477" cy="5242560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hu-HU" dirty="0"/>
              <a:t>A növényi olajokat általában a magokból nyerik ki, sajtolással vagy oldószeres </a:t>
            </a:r>
            <a:r>
              <a:rPr lang="hu-HU" dirty="0" err="1"/>
              <a:t>extrakcióval</a:t>
            </a:r>
            <a:r>
              <a:rPr lang="hu-HU" dirty="0"/>
              <a:t>, a visszamaradt melléktermék, a magpogácsa állati takarmányozásra felhasználható.</a:t>
            </a:r>
          </a:p>
          <a:p>
            <a:pPr algn="just">
              <a:spcAft>
                <a:spcPts val="600"/>
              </a:spcAft>
            </a:pPr>
            <a:r>
              <a:rPr lang="hu-HU" dirty="0" err="1"/>
              <a:t>Jatropha</a:t>
            </a:r>
            <a:r>
              <a:rPr lang="hu-HU" dirty="0"/>
              <a:t>: az ember számára ehetetlen magas </a:t>
            </a:r>
            <a:r>
              <a:rPr lang="hu-HU" dirty="0" err="1"/>
              <a:t>olajtartalmú</a:t>
            </a:r>
            <a:r>
              <a:rPr lang="hu-HU" dirty="0"/>
              <a:t> növény, melynek magja 40-60% </a:t>
            </a:r>
            <a:r>
              <a:rPr lang="hu-HU" dirty="0" err="1"/>
              <a:t>olajat</a:t>
            </a:r>
            <a:r>
              <a:rPr lang="hu-HU" dirty="0"/>
              <a:t> tartalmaz, emellett viszont mérgező </a:t>
            </a:r>
            <a:r>
              <a:rPr lang="hu-HU" dirty="0" err="1"/>
              <a:t>phorbol</a:t>
            </a:r>
            <a:r>
              <a:rPr lang="hu-HU" dirty="0"/>
              <a:t>- észtereket is tartalmaz. </a:t>
            </a:r>
          </a:p>
          <a:p>
            <a:pPr algn="just"/>
            <a:r>
              <a:rPr lang="hu-HU" dirty="0"/>
              <a:t>A megfelelő minőségű biodízel gyártásához elengedhetetlen az olajnövények </a:t>
            </a:r>
            <a:r>
              <a:rPr lang="hu-HU" b="1" dirty="0"/>
              <a:t>megfelelő zsírsav összetétele és aránya</a:t>
            </a:r>
            <a:r>
              <a:rPr lang="hu-HU" dirty="0"/>
              <a:t>. Ebből a szempontból a repce az egyik legjobb alapanyag, hiszen nagy mennyiségben tartalmaz telítetlen zsírsavakat, mint például az olajsav, a </a:t>
            </a:r>
            <a:r>
              <a:rPr lang="hu-HU" dirty="0" err="1"/>
              <a:t>linolsav</a:t>
            </a:r>
            <a:r>
              <a:rPr lang="hu-HU" dirty="0"/>
              <a:t> vagy a </a:t>
            </a:r>
            <a:r>
              <a:rPr lang="hu-HU" dirty="0" err="1"/>
              <a:t>linolnsav</a:t>
            </a:r>
            <a:r>
              <a:rPr lang="hu-HU" dirty="0"/>
              <a:t> és a telített zsírsavak (palmitinsav, sztearinsav) aránya alacsony.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034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885" y="192591"/>
            <a:ext cx="10515600" cy="942109"/>
          </a:xfrm>
        </p:spPr>
        <p:txBody>
          <a:bodyPr/>
          <a:lstStyle/>
          <a:p>
            <a:pPr algn="ctr"/>
            <a:r>
              <a:rPr lang="hu-HU" b="1" dirty="0"/>
              <a:t>Alacsony értékű triglicerid alapanyagok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4128" y="1318780"/>
            <a:ext cx="11561618" cy="542838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hu-HU" sz="3200" dirty="0"/>
              <a:t>PROBLÉMA: A biodízel értékesítésének fő akadálya a nyersanyag magas költsége és ebből következően a késztermék drágasága.</a:t>
            </a:r>
          </a:p>
          <a:p>
            <a:r>
              <a:rPr lang="hu-HU" sz="3200" dirty="0"/>
              <a:t>MEGOLDÁS: alacsony értékű triglicerid alapanyagok</a:t>
            </a:r>
          </a:p>
          <a:p>
            <a:pPr lvl="1"/>
            <a:r>
              <a:rPr lang="hu-HU" sz="3200" dirty="0"/>
              <a:t>Olcsó nyersanyagok</a:t>
            </a:r>
          </a:p>
          <a:p>
            <a:pPr lvl="1"/>
            <a:r>
              <a:rPr lang="hu-HU" sz="3200" dirty="0"/>
              <a:t>Esetükben fontos a </a:t>
            </a:r>
            <a:r>
              <a:rPr lang="hu-HU" sz="3200" b="1" dirty="0"/>
              <a:t>megfelelő előkezelés az </a:t>
            </a:r>
            <a:r>
              <a:rPr lang="hu-HU" sz="3200" b="1" dirty="0" err="1"/>
              <a:t>átészterezés</a:t>
            </a:r>
            <a:r>
              <a:rPr lang="hu-HU" sz="3200" b="1" dirty="0"/>
              <a:t> előtt</a:t>
            </a:r>
            <a:r>
              <a:rPr lang="hu-HU" sz="3200" dirty="0"/>
              <a:t>, mely </a:t>
            </a:r>
            <a:r>
              <a:rPr lang="hu-HU" sz="3200" b="1" dirty="0" err="1"/>
              <a:t>lipázokkal</a:t>
            </a:r>
            <a:r>
              <a:rPr lang="hu-HU" sz="3200" dirty="0"/>
              <a:t> történhet</a:t>
            </a:r>
            <a:r>
              <a:rPr lang="hu-HU" sz="3200" b="1" dirty="0"/>
              <a:t> </a:t>
            </a:r>
          </a:p>
          <a:p>
            <a:pPr lvl="1"/>
            <a:r>
              <a:rPr lang="hu-HU" sz="3200" dirty="0"/>
              <a:t>Éttermi zsírokból, használt étolajból, állati zsírokból (faggyú) nyerhetők ki</a:t>
            </a:r>
          </a:p>
        </p:txBody>
      </p:sp>
    </p:spTree>
    <p:extLst>
      <p:ext uri="{BB962C8B-B14F-4D97-AF65-F5344CB8AC3E}">
        <p14:creationId xmlns:p14="http://schemas.microsoft.com/office/powerpoint/2010/main" val="309022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4120" y="2032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4800" b="1" dirty="0"/>
              <a:t>Alga </a:t>
            </a:r>
            <a:r>
              <a:rPr lang="hu-HU" sz="4800" b="1" dirty="0" err="1"/>
              <a:t>bioüzemanyag</a:t>
            </a:r>
            <a:endParaRPr lang="hu-HU" sz="4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2338" y="2484783"/>
            <a:ext cx="4478935" cy="4027281"/>
          </a:xfrm>
        </p:spPr>
        <p:txBody>
          <a:bodyPr>
            <a:normAutofit/>
          </a:bodyPr>
          <a:lstStyle/>
          <a:p>
            <a:r>
              <a:rPr lang="hu-HU" sz="3600" dirty="0"/>
              <a:t>Magas olajtartalom</a:t>
            </a:r>
          </a:p>
          <a:p>
            <a:r>
              <a:rPr lang="hu-HU" sz="3600" dirty="0"/>
              <a:t>Gyors növekedés</a:t>
            </a:r>
          </a:p>
          <a:p>
            <a:r>
              <a:rPr lang="hu-HU" sz="3600" dirty="0"/>
              <a:t>Igénytelen</a:t>
            </a:r>
          </a:p>
          <a:p>
            <a:r>
              <a:rPr lang="hu-HU" sz="3600" dirty="0"/>
              <a:t>Kis helyigény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63" y="1847474"/>
            <a:ext cx="7704437" cy="50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3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7274" y="-113846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Alkoholok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7274" y="1211717"/>
            <a:ext cx="10946789" cy="5493883"/>
          </a:xfrm>
        </p:spPr>
        <p:txBody>
          <a:bodyPr>
            <a:normAutofit/>
          </a:bodyPr>
          <a:lstStyle/>
          <a:p>
            <a:r>
              <a:rPr lang="hu-HU" sz="3200" dirty="0"/>
              <a:t>Főként </a:t>
            </a:r>
            <a:r>
              <a:rPr lang="hu-HU" sz="3200" b="1" dirty="0"/>
              <a:t>metanol </a:t>
            </a:r>
            <a:r>
              <a:rPr lang="hu-HU" sz="3200" dirty="0"/>
              <a:t>az </a:t>
            </a:r>
            <a:r>
              <a:rPr lang="hu-HU" sz="3200" dirty="0" err="1"/>
              <a:t>átészterezéshez</a:t>
            </a:r>
            <a:r>
              <a:rPr lang="hu-HU" sz="3200" b="1" dirty="0"/>
              <a:t> </a:t>
            </a:r>
            <a:r>
              <a:rPr lang="hu-HU" sz="3200" dirty="0"/>
              <a:t>(Braziliában az olcsó cukornádból származó etanolt alkalmazzák) </a:t>
            </a:r>
          </a:p>
          <a:p>
            <a:r>
              <a:rPr lang="hu-HU" sz="3200" dirty="0"/>
              <a:t>A különböző alkoholok alkalmazása más és más eredményeket hoz. </a:t>
            </a:r>
          </a:p>
          <a:p>
            <a:r>
              <a:rPr lang="hu-HU" sz="3200" dirty="0"/>
              <a:t>A </a:t>
            </a:r>
            <a:r>
              <a:rPr lang="hu-HU" sz="3200" b="1" dirty="0"/>
              <a:t>faggyú </a:t>
            </a:r>
            <a:r>
              <a:rPr lang="hu-HU" sz="3200" b="1" dirty="0" err="1"/>
              <a:t>átészterezése</a:t>
            </a:r>
            <a:r>
              <a:rPr lang="hu-HU" sz="3200" b="1" dirty="0"/>
              <a:t> </a:t>
            </a:r>
            <a:r>
              <a:rPr lang="hu-HU" sz="3200" dirty="0"/>
              <a:t>során, abban az esetben, ha alkoholokat használunk (hexán oldószer mellett)  primer alkoholok esetében a </a:t>
            </a:r>
            <a:r>
              <a:rPr lang="hu-HU" sz="3200" i="1" dirty="0"/>
              <a:t>Mucor </a:t>
            </a:r>
            <a:r>
              <a:rPr lang="hu-HU" sz="3200" i="1" dirty="0" err="1"/>
              <a:t>miehei</a:t>
            </a:r>
            <a:r>
              <a:rPr lang="hu-HU" sz="3200" i="1" dirty="0"/>
              <a:t> </a:t>
            </a:r>
            <a:r>
              <a:rPr lang="hu-HU" sz="3200" dirty="0"/>
              <a:t>járomspórás gomba </a:t>
            </a:r>
            <a:r>
              <a:rPr lang="hu-HU" sz="3200" dirty="0" err="1"/>
              <a:t>lipázai</a:t>
            </a:r>
            <a:r>
              <a:rPr lang="hu-HU" sz="3200" dirty="0"/>
              <a:t> a hatékonyabbak, míg szekunder alkoholok esetében pedig a </a:t>
            </a:r>
            <a:r>
              <a:rPr lang="hu-HU" sz="3200" i="1" dirty="0"/>
              <a:t>Candida </a:t>
            </a:r>
            <a:r>
              <a:rPr lang="hu-HU" sz="3200" i="1" dirty="0" err="1"/>
              <a:t>antarctica</a:t>
            </a:r>
            <a:r>
              <a:rPr lang="hu-HU" sz="3200" dirty="0"/>
              <a:t> </a:t>
            </a:r>
            <a:r>
              <a:rPr lang="hu-HU" sz="3200" dirty="0" err="1"/>
              <a:t>lipázai</a:t>
            </a:r>
            <a:r>
              <a:rPr lang="hu-HU" sz="3200" dirty="0"/>
              <a:t> a hatékonyabbak az </a:t>
            </a:r>
            <a:r>
              <a:rPr lang="hu-HU" sz="3200" dirty="0" err="1"/>
              <a:t>átészterezés</a:t>
            </a:r>
            <a:r>
              <a:rPr lang="hu-HU" sz="3200" dirty="0"/>
              <a:t> során.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00942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A metanol alternatívája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5432" y="1825624"/>
            <a:ext cx="10808368" cy="4511007"/>
          </a:xfrm>
        </p:spPr>
        <p:txBody>
          <a:bodyPr>
            <a:normAutofit/>
          </a:bodyPr>
          <a:lstStyle/>
          <a:p>
            <a:r>
              <a:rPr lang="hu-HU" sz="3200" dirty="0"/>
              <a:t>A C3-C5 egyenes vagy elágazó láncú alkoholok, amelyek az etanol desztillációja során visszamaradt termékben vannak jelen, olcsó alternatívája lehet a metanolnak. </a:t>
            </a:r>
          </a:p>
          <a:p>
            <a:r>
              <a:rPr lang="hu-HU" sz="3200" dirty="0"/>
              <a:t>Ezeknek az alkoholoknak nincsen enzimdenaturáló hatásuk és észtereik, főleg az elágazók, javítják az alacsony hőmérsékletű tulajdonságait a biodízelkeverékeknek. A metanol hiánya környezetkímélőbbé teszi az egész folyamatot.</a:t>
            </a:r>
          </a:p>
        </p:txBody>
      </p:sp>
    </p:spTree>
    <p:extLst>
      <p:ext uri="{BB962C8B-B14F-4D97-AF65-F5344CB8AC3E}">
        <p14:creationId xmlns:p14="http://schemas.microsoft.com/office/powerpoint/2010/main" val="2141791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075" y="24813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/>
              <a:t>Reakciókörülmények</a:t>
            </a:r>
          </a:p>
        </p:txBody>
      </p:sp>
    </p:spTree>
    <p:extLst>
      <p:ext uri="{BB962C8B-B14F-4D97-AF65-F5344CB8AC3E}">
        <p14:creationId xmlns:p14="http://schemas.microsoft.com/office/powerpoint/2010/main" val="1639701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777" y="-174807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A közeg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1" y="969818"/>
            <a:ext cx="11720944" cy="5888182"/>
          </a:xfrm>
        </p:spPr>
        <p:txBody>
          <a:bodyPr>
            <a:normAutofit/>
          </a:bodyPr>
          <a:lstStyle/>
          <a:p>
            <a:r>
              <a:rPr lang="hu-HU" dirty="0"/>
              <a:t>PROBLÉMA: A metanol és a trigliceridek rosszul elegyednek egymással</a:t>
            </a:r>
          </a:p>
          <a:p>
            <a:r>
              <a:rPr lang="hu-HU" dirty="0"/>
              <a:t>MEGOLDÁS: </a:t>
            </a:r>
            <a:r>
              <a:rPr lang="hu-HU" b="1" dirty="0"/>
              <a:t>oldószer</a:t>
            </a:r>
            <a:r>
              <a:rPr lang="hu-HU" dirty="0"/>
              <a:t>, mely segíti az egyfázisú rendszer kialakulását</a:t>
            </a:r>
          </a:p>
          <a:p>
            <a:pPr lvl="1"/>
            <a:r>
              <a:rPr lang="hu-HU" dirty="0"/>
              <a:t>Oldószerhasználattal több probléma</a:t>
            </a:r>
          </a:p>
          <a:p>
            <a:pPr lvl="2"/>
            <a:r>
              <a:rPr lang="hu-HU" dirty="0"/>
              <a:t>Tárolás</a:t>
            </a:r>
          </a:p>
          <a:p>
            <a:pPr lvl="2"/>
            <a:r>
              <a:rPr lang="hu-HU" dirty="0"/>
              <a:t>Eltávolítás</a:t>
            </a:r>
          </a:p>
          <a:p>
            <a:pPr lvl="2"/>
            <a:r>
              <a:rPr lang="hu-HU" dirty="0"/>
              <a:t>Ártalmatlanítás</a:t>
            </a:r>
          </a:p>
          <a:p>
            <a:r>
              <a:rPr lang="hu-HU" dirty="0"/>
              <a:t>A metil-észter kihozatal növelése lehetséges DMSO, N-hexán, vagy </a:t>
            </a:r>
            <a:r>
              <a:rPr lang="hu-HU" dirty="0" err="1"/>
              <a:t>petroléter</a:t>
            </a:r>
            <a:r>
              <a:rPr lang="hu-HU" dirty="0"/>
              <a:t> adagolásával, illetve </a:t>
            </a:r>
            <a:r>
              <a:rPr lang="hu-HU" dirty="0" err="1"/>
              <a:t>dietil</a:t>
            </a:r>
            <a:r>
              <a:rPr lang="hu-HU" dirty="0"/>
              <a:t>-éterrel csökkenthető.</a:t>
            </a:r>
          </a:p>
          <a:p>
            <a:r>
              <a:rPr lang="hu-HU" dirty="0"/>
              <a:t>Bizonyos növényi olajok esetében szükséges n-hexán hozzáadása a </a:t>
            </a:r>
            <a:r>
              <a:rPr lang="hu-HU" dirty="0" err="1"/>
              <a:t>metanolízis</a:t>
            </a:r>
            <a:r>
              <a:rPr lang="hu-HU" dirty="0"/>
              <a:t> folyamatának lezajlásához. </a:t>
            </a:r>
          </a:p>
          <a:p>
            <a:r>
              <a:rPr lang="hu-HU" dirty="0"/>
              <a:t>A </a:t>
            </a:r>
            <a:r>
              <a:rPr lang="hu-HU" b="1" dirty="0"/>
              <a:t>dízelolaj </a:t>
            </a:r>
            <a:r>
              <a:rPr lang="hu-HU" dirty="0"/>
              <a:t>használata, mint oldószer is megoldás lehet a metil-észter kihozatal növelésére, hiszen magas konverziót lehet segítségével elérni és a folyamat végén nem kell elkülöníteni a biodízeltől.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6493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5400" b="1" dirty="0"/>
              <a:t>Víztartalom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nzimatikus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aktivitást befolyásolja</a:t>
            </a:r>
          </a:p>
          <a:p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víz hatása függ: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Enzim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Hordozó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Táptalaj</a:t>
            </a:r>
          </a:p>
          <a:p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magas víztartalmat csökkenteni kell az észterhozam érdekében a nemkívánatos triglicerid-hidrolízis bekövetkezése miatt. 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893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80661"/>
            <a:ext cx="10515600" cy="71002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6000" b="1" dirty="0" err="1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Biokatalizátor</a:t>
            </a:r>
            <a:r>
              <a:rPr lang="hu-HU" sz="6000" b="1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-újrafeldolgozás</a:t>
            </a:r>
            <a:r>
              <a:rPr lang="hu-HU" sz="6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és folytonos folyamatok</a:t>
            </a:r>
            <a:b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Fő hátrány: a költséges enzimhasználat</a:t>
            </a:r>
          </a:p>
          <a:p>
            <a:r>
              <a:rPr lang="hu-HU" dirty="0"/>
              <a:t>Megoldás: </a:t>
            </a:r>
            <a:r>
              <a:rPr lang="hu-HU" dirty="0" err="1"/>
              <a:t>immobilizált</a:t>
            </a:r>
            <a:r>
              <a:rPr lang="hu-HU" dirty="0"/>
              <a:t> enzimek használata</a:t>
            </a:r>
          </a:p>
          <a:p>
            <a:r>
              <a:rPr lang="hu-HU" dirty="0"/>
              <a:t>Az enzimaktivitás csökken: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hu-HU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szilárd hordozón történő deszorpció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Metanollal szembeni érzékenység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Inaktiválódás az olajfázisban</a:t>
            </a:r>
          </a:p>
          <a:p>
            <a:r>
              <a:rPr lang="hu-HU" dirty="0"/>
              <a:t>Egyéb enzimaktivitást befolyásoló tényezők: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Hőmérséklet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Olaj/alkohol mólarány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Glicerin, mint melléktermék jelenléte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35639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cs typeface="Times New Roman" panose="02020603050405020304" pitchFamily="18" charset="0"/>
              </a:rPr>
              <a:t>Mi is az a biodízel?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dirty="0"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hu-H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sírsav-</a:t>
            </a:r>
            <a:r>
              <a:rPr lang="hu-H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alkilészterek</a:t>
            </a:r>
            <a:r>
              <a:rPr lang="hu-H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keveréke</a:t>
            </a:r>
          </a:p>
          <a:p>
            <a:pPr>
              <a:lnSpc>
                <a:spcPct val="150000"/>
              </a:lnSpc>
            </a:pPr>
            <a:r>
              <a:rPr lang="hu-HU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ermészetes helyettesítője a petróleumból származó dízel üzemanyagnak</a:t>
            </a:r>
          </a:p>
          <a:p>
            <a:pPr>
              <a:lnSpc>
                <a:spcPct val="150000"/>
              </a:lnSpc>
            </a:pPr>
            <a:r>
              <a:rPr lang="hu-H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Növényi olajokból, vagy állati zsírok rövidláncú alkoholokkal való transzészterezésével állítják elő</a:t>
            </a:r>
          </a:p>
          <a:p>
            <a:endParaRPr lang="hu-H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artalom helye 6" descr="A képen személy, férfi, asztal, viselés látható&#10;&#10;Automatikusan generált leírás">
            <a:extLst>
              <a:ext uri="{FF2B5EF4-FFF2-40B4-BE49-F238E27FC236}">
                <a16:creationId xmlns:a16="http://schemas.microsoft.com/office/drawing/2014/main" id="{74D6F448-4586-4691-BD5E-3B609EA126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61455"/>
            <a:ext cx="5347250" cy="3565947"/>
          </a:xfrm>
        </p:spPr>
      </p:pic>
    </p:spTree>
    <p:extLst>
      <p:ext uri="{BB962C8B-B14F-4D97-AF65-F5344CB8AC3E}">
        <p14:creationId xmlns:p14="http://schemas.microsoft.com/office/powerpoint/2010/main" val="2234209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5400" b="1" dirty="0" err="1">
                <a:cs typeface="Times New Roman" panose="02020603050405020304" pitchFamily="18" charset="0"/>
              </a:rPr>
              <a:t>Lipáz</a:t>
            </a:r>
            <a:r>
              <a:rPr lang="hu-HU" sz="5400" b="1" dirty="0">
                <a:cs typeface="Times New Roman" panose="02020603050405020304" pitchFamily="18" charset="0"/>
              </a:rPr>
              <a:t> inhibíció és regeneráció</a:t>
            </a:r>
            <a:endParaRPr lang="hu-HU" sz="5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Mind az alkoholos reakciók reagensei és termékei, valamint az alapanyagban található egyes anyagok gátolhatják a </a:t>
            </a:r>
            <a:r>
              <a:rPr lang="hu-HU" sz="24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lipázokat</a:t>
            </a:r>
            <a:r>
              <a:rPr lang="hu-HU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hu-H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b="1" dirty="0"/>
              <a:t>Metanol inhibíció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Nehezen elegyedik olajokkal és zsírokkal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 err="1"/>
              <a:t>Inaktiválja</a:t>
            </a:r>
            <a:r>
              <a:rPr lang="hu-HU" dirty="0"/>
              <a:t> az enzimeket, ezért több lépésben kell a metanolt hozzáadni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10%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szilika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gél hozzáadása → </a:t>
            </a:r>
            <a:r>
              <a:rPr lang="hu-H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metanolraktárként működhet, megakadályozva ezzel a </a:t>
            </a:r>
            <a:r>
              <a:rPr lang="hu-HU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lipáz</a:t>
            </a:r>
            <a:r>
              <a:rPr lang="hu-H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közvetlen kitettségét a magas metanol koncentrációnak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 három vagy több szénatomos alkohol, előnyösen 2-butanol vagy terc-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butanol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képes regenerálni a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dezaktivált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immobilizált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enzimet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metanol-gátlásának legyőzésének módja: a metil-acetát új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acil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-akceptorként történő alkalmazása a biodízel előállításnál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  <a:sym typeface="Symbol"/>
              </a:rPr>
              <a:t>Metanolrezisztens </a:t>
            </a:r>
            <a:r>
              <a:rPr lang="hu-HU" dirty="0" err="1">
                <a:cs typeface="Times New Roman" panose="02020603050405020304" pitchFamily="18" charset="0"/>
                <a:sym typeface="Symbol"/>
              </a:rPr>
              <a:t>lipázok</a:t>
            </a:r>
            <a:r>
              <a:rPr lang="hu-HU" dirty="0">
                <a:cs typeface="Times New Roman" panose="02020603050405020304" pitchFamily="18" charset="0"/>
                <a:sym typeface="Symbol"/>
              </a:rPr>
              <a:t> (</a:t>
            </a:r>
            <a:r>
              <a:rPr lang="hu-HU" dirty="0" err="1">
                <a:cs typeface="Times New Roman" panose="02020603050405020304" pitchFamily="18" charset="0"/>
              </a:rPr>
              <a:t>Pseudomonas</a:t>
            </a:r>
            <a:r>
              <a:rPr lang="hu-HU" dirty="0">
                <a:cs typeface="Times New Roman" panose="02020603050405020304" pitchFamily="18" charset="0"/>
              </a:rPr>
              <a:t> </a:t>
            </a:r>
            <a:r>
              <a:rPr lang="hu-HU" dirty="0" err="1">
                <a:cs typeface="Times New Roman" panose="02020603050405020304" pitchFamily="18" charset="0"/>
              </a:rPr>
              <a:t>cepacia</a:t>
            </a:r>
            <a:r>
              <a:rPr lang="hu-HU" dirty="0">
                <a:cs typeface="Times New Roman" panose="02020603050405020304" pitchFamily="18" charset="0"/>
              </a:rPr>
              <a:t>, </a:t>
            </a:r>
            <a:r>
              <a:rPr lang="hu-HU" dirty="0" err="1">
                <a:cs typeface="Times New Roman" panose="02020603050405020304" pitchFamily="18" charset="0"/>
              </a:rPr>
              <a:t>Rhizopus</a:t>
            </a:r>
            <a:r>
              <a:rPr lang="hu-HU" dirty="0">
                <a:cs typeface="Times New Roman" panose="02020603050405020304" pitchFamily="18" charset="0"/>
              </a:rPr>
              <a:t> </a:t>
            </a:r>
            <a:r>
              <a:rPr lang="hu-HU" dirty="0" err="1">
                <a:cs typeface="Times New Roman" panose="02020603050405020304" pitchFamily="18" charset="0"/>
              </a:rPr>
              <a:t>oryzae</a:t>
            </a:r>
            <a:r>
              <a:rPr lang="hu-HU" dirty="0">
                <a:cs typeface="Times New Roman" panose="02020603050405020304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858436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5861" y="344557"/>
            <a:ext cx="10677939" cy="66260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hu-HU" sz="5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Glicerin inhibíció</a:t>
            </a:r>
            <a:br>
              <a:rPr lang="hu-HU" sz="5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5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5861" y="1007165"/>
            <a:ext cx="10677939" cy="51697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glicerin negatív hatással van a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Thermomyces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lanuginosa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lipáz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FAME-termelésére </a:t>
            </a: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enzimek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izopropanollal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történő mosása hatékonyan távolítja el a glicerint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hu-HU" sz="2800" b="1" dirty="0" err="1">
                <a:cs typeface="Times New Roman" panose="02020603050405020304" pitchFamily="18" charset="0"/>
              </a:rPr>
              <a:t>Foszfolipid</a:t>
            </a:r>
            <a:r>
              <a:rPr lang="hu-HU" sz="2800" b="1" dirty="0">
                <a:cs typeface="Times New Roman" panose="02020603050405020304" pitchFamily="18" charset="0"/>
              </a:rPr>
              <a:t> inhibíció</a:t>
            </a: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átolják a </a:t>
            </a:r>
            <a:r>
              <a:rPr lang="hu-H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lipáz-szubsztrát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kötés kialakulását</a:t>
            </a: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2400" dirty="0">
                <a:cs typeface="Times New Roman" panose="02020603050405020304" pitchFamily="18" charset="0"/>
              </a:rPr>
              <a:t>Minél magasabb az olaj </a:t>
            </a:r>
            <a:r>
              <a:rPr lang="hu-HU" sz="2400" dirty="0" err="1">
                <a:cs typeface="Times New Roman" panose="02020603050405020304" pitchFamily="18" charset="0"/>
              </a:rPr>
              <a:t>foszfolipidtartalma</a:t>
            </a:r>
            <a:r>
              <a:rPr lang="hu-HU" sz="2400" dirty="0">
                <a:cs typeface="Times New Roman" panose="02020603050405020304" pitchFamily="18" charset="0"/>
              </a:rPr>
              <a:t>, annál alacsonyabb a hozam</a:t>
            </a: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2400" dirty="0" err="1">
                <a:cs typeface="Times New Roman" panose="02020603050405020304" pitchFamily="18" charset="0"/>
              </a:rPr>
              <a:t>Nyálkátlanítás</a:t>
            </a:r>
            <a:r>
              <a:rPr lang="hu-HU" sz="2400" dirty="0">
                <a:cs typeface="Times New Roman" panose="02020603050405020304" pitchFamily="18" charset="0"/>
              </a:rPr>
              <a:t>, olajfinomítás növeli a konverziót</a:t>
            </a: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4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43339"/>
            <a:ext cx="10515600" cy="1147349"/>
          </a:xfrm>
        </p:spPr>
        <p:txBody>
          <a:bodyPr>
            <a:normAutofit fontScale="90000"/>
          </a:bodyPr>
          <a:lstStyle/>
          <a:p>
            <a:pPr algn="ctr"/>
            <a:r>
              <a:rPr lang="hu-HU" sz="5400" b="1" dirty="0">
                <a:cs typeface="Times New Roman" panose="02020603050405020304" pitchFamily="18" charset="0"/>
              </a:rPr>
              <a:t>Folyamatos technológiáknál fellépő inhibíciók</a:t>
            </a:r>
            <a:br>
              <a:rPr lang="hu-HU" sz="4400" b="1" dirty="0">
                <a:latin typeface="Times New Roman" pitchFamily="18" charset="0"/>
                <a:cs typeface="Times New Roman" pitchFamily="18" charset="0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Folyamatos üzemű töltött ágyas reaktorban</a:t>
            </a:r>
          </a:p>
          <a:p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Szubsztrát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(metanol), illetve termékinhibíció (glicerin) következik be</a:t>
            </a:r>
          </a:p>
          <a:p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szubsztrátinhibíció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kivédéséhez 3 lépcsős metanoladagolás</a:t>
            </a:r>
          </a:p>
          <a:p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termékgátlás megszüntetéséhez pedig folyamatos üzemű membrán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bioreaktor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alkamazása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05097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4C3B4E-8C0C-4FDF-A3B3-87974E02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09" y="1093905"/>
            <a:ext cx="10515600" cy="816459"/>
          </a:xfrm>
        </p:spPr>
        <p:txBody>
          <a:bodyPr>
            <a:normAutofit fontScale="90000"/>
          </a:bodyPr>
          <a:lstStyle/>
          <a:p>
            <a:r>
              <a:rPr lang="hu-HU" sz="6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biodízel </a:t>
            </a:r>
            <a:r>
              <a:rPr lang="hu-HU" sz="6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lipázok</a:t>
            </a:r>
            <a:r>
              <a:rPr lang="hu-HU" sz="6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segítségével történő gyártásának folyamatábrája</a:t>
            </a:r>
            <a:b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dirty="0"/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61FC844A-3C7B-4CAA-AF1D-045B74819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184" y="2062764"/>
            <a:ext cx="9063868" cy="46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9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5400" b="1" dirty="0"/>
              <a:t>Kérdések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 algn="ctr">
              <a:buFont typeface="+mj-lt"/>
              <a:buAutoNum type="arabicPeriod"/>
            </a:pPr>
            <a:r>
              <a:rPr lang="hu-HU" sz="3600" b="1" dirty="0"/>
              <a:t>Mi az a biodízel?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hu-HU" dirty="0"/>
              <a:t>Zsírsav </a:t>
            </a:r>
            <a:r>
              <a:rPr lang="hu-HU" dirty="0" err="1"/>
              <a:t>alkil</a:t>
            </a:r>
            <a:r>
              <a:rPr lang="hu-HU" dirty="0"/>
              <a:t>-észterek keveréke amit növényi olajokból, vagy állati zsírokból rövidláncú alkoholokkal való </a:t>
            </a:r>
            <a:r>
              <a:rPr lang="hu-HU" dirty="0" err="1"/>
              <a:t>transzészterifikációval</a:t>
            </a:r>
            <a:r>
              <a:rPr lang="hu-HU" dirty="0"/>
              <a:t> állítanak elő.</a:t>
            </a:r>
          </a:p>
          <a:p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5583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b="1" dirty="0"/>
              <a:t>Kérdések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hu-HU" b="1" dirty="0"/>
              <a:t>Hasonlítsa össze az enzimes biodízel előállítást a hagyományos módszerrel! Miért jobb a biodízel enzimmel történő előállítása?</a:t>
            </a:r>
          </a:p>
          <a:p>
            <a:r>
              <a:rPr lang="hu-HU" u="sng" dirty="0" err="1"/>
              <a:t>Lipáz</a:t>
            </a:r>
            <a:r>
              <a:rPr lang="hu-HU" u="sng" dirty="0"/>
              <a:t> enzimmel:</a:t>
            </a:r>
            <a:r>
              <a:rPr lang="hu-HU" dirty="0"/>
              <a:t> Enyhe körülmények között, veszélyes melléktermékek képződése nélkül megoldható a gyártás. Ehhez szükséges olyan nem-specifikus </a:t>
            </a:r>
            <a:r>
              <a:rPr lang="hu-HU" dirty="0" err="1"/>
              <a:t>lipáz</a:t>
            </a:r>
            <a:r>
              <a:rPr lang="hu-HU" dirty="0"/>
              <a:t>, amely mindhárom észterkötést azonos sebességgel bontja.</a:t>
            </a:r>
          </a:p>
          <a:p>
            <a:r>
              <a:rPr lang="hu-HU" u="sng" dirty="0"/>
              <a:t>Hagyományos módszerrel: </a:t>
            </a:r>
            <a:r>
              <a:rPr lang="hu-HU" dirty="0"/>
              <a:t>A klasszikus kémiai eljárás olcsóbb, azonban kálium-hidroxidos kezeléssel melléktermékként lúgos gyanta (iszap) keletkezik, ami veszélyes hulladék </a:t>
            </a:r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hu-HU" dirty="0"/>
              <a:t> ártalmatlanítása külön költségekkel jár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7240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8C42E3-3D4C-4C82-9727-893DC697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b="1" dirty="0"/>
              <a:t>Kérdések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90A5D5-9F9F-4185-B9E1-13872A8FF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/>
              <a:t>3. Főként milyen célra és miért alkalmazhatunk </a:t>
            </a:r>
            <a:r>
              <a:rPr lang="hu-HU" b="1" dirty="0" err="1"/>
              <a:t>lipázokat</a:t>
            </a:r>
            <a:r>
              <a:rPr lang="hu-HU" b="1" dirty="0"/>
              <a:t> a biodízel előállítás során?</a:t>
            </a:r>
          </a:p>
          <a:p>
            <a:pPr marL="0" indent="0">
              <a:buNone/>
            </a:pPr>
            <a:endParaRPr lang="hu-HU" b="1" dirty="0"/>
          </a:p>
          <a:p>
            <a:r>
              <a:rPr lang="hu-HU" dirty="0"/>
              <a:t>Alacsony értékű triglicerid alapanyagok esetében fontos a megfelelő előkezelés az </a:t>
            </a:r>
            <a:r>
              <a:rPr lang="hu-HU" dirty="0" err="1"/>
              <a:t>átészterezés</a:t>
            </a:r>
            <a:r>
              <a:rPr lang="hu-HU" dirty="0"/>
              <a:t> előtt, mely </a:t>
            </a:r>
            <a:r>
              <a:rPr lang="hu-HU" dirty="0" err="1"/>
              <a:t>lipázokkal</a:t>
            </a:r>
            <a:r>
              <a:rPr lang="hu-HU" dirty="0"/>
              <a:t> történhet, melyek zsírsav metilészterekké alakítják a </a:t>
            </a:r>
            <a:r>
              <a:rPr lang="hu-HU"/>
              <a:t>nagy méretű triglicerid </a:t>
            </a:r>
            <a:r>
              <a:rPr lang="hu-HU" dirty="0"/>
              <a:t>molekulákat</a:t>
            </a:r>
          </a:p>
          <a:p>
            <a:r>
              <a:rPr lang="hu-HU" dirty="0" err="1"/>
              <a:t>Lipáz</a:t>
            </a:r>
            <a:r>
              <a:rPr lang="hu-HU" dirty="0"/>
              <a:t> enzimekkel történő </a:t>
            </a:r>
            <a:r>
              <a:rPr lang="hu-HU" dirty="0" err="1"/>
              <a:t>átészterezés</a:t>
            </a:r>
            <a:r>
              <a:rPr lang="hu-HU" dirty="0"/>
              <a:t> alacsonyabb hőmérsékletet igényel, és a reakció során kevesebb melléktermék keletkezik</a:t>
            </a:r>
          </a:p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71931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D41F40-FBEB-417F-994A-8767B52C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b="1" dirty="0"/>
              <a:t>Kérdések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5DC76D-0AB5-4362-91DD-2651BE41E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b="1" dirty="0"/>
              <a:t>4. Milyen tényezők befolyásolják az enzimaktivitást? </a:t>
            </a:r>
          </a:p>
          <a:p>
            <a:pPr marL="0" indent="0">
              <a:buNone/>
            </a:pPr>
            <a:endParaRPr lang="hu-HU" b="1" dirty="0"/>
          </a:p>
          <a:p>
            <a:r>
              <a:rPr lang="hu-HU" dirty="0"/>
              <a:t>Az enzimaktivitás csökken: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hu-HU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szilárd hordozón történő deszorpció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Metanollal szembeni érzékenység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Inaktiválódás az olajfázisban</a:t>
            </a:r>
          </a:p>
          <a:p>
            <a:r>
              <a:rPr lang="hu-HU" dirty="0"/>
              <a:t>Egyéb enzimaktivitást befolyásoló tényezők: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Hőmérséklet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Olaj/alkohol mólarány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Glicerin, mint melléktermék jelenléte 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192670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FBE1BA-BB4E-4773-B88B-1E912886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400" b="1" dirty="0"/>
              <a:t>Kérdések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1EC8F2-865D-4B92-BF3D-0A6462348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b="1" dirty="0"/>
              <a:t>5</a:t>
            </a:r>
            <a:r>
              <a:rPr lang="hu-HU" b="1"/>
              <a:t>. </a:t>
            </a:r>
            <a:r>
              <a:rPr lang="hu-HU" b="1" dirty="0"/>
              <a:t>Mit tehetünk a metanol inhibíció elkerülése, illetve hatásának csökkentése érdekében? </a:t>
            </a:r>
          </a:p>
          <a:p>
            <a:pPr marL="0" indent="0" algn="ctr">
              <a:buNone/>
            </a:pPr>
            <a:endParaRPr lang="hu-HU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 err="1"/>
              <a:t>Inaktiválja</a:t>
            </a:r>
            <a:r>
              <a:rPr lang="hu-HU" dirty="0"/>
              <a:t> az enzimeket, ezért több lépésben kell a metanolt hozzáadni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10%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szilika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gél hozzáadása → </a:t>
            </a:r>
            <a:r>
              <a:rPr lang="hu-H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metanolraktárként működhet, megakadályozva ezzel a </a:t>
            </a:r>
            <a:r>
              <a:rPr lang="hu-HU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lipáz</a:t>
            </a:r>
            <a:r>
              <a:rPr lang="hu-HU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közvetlen kitettségét a magas metanol koncentrációnak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 három vagy több szénatomos alkohol, előnyösen 2-butanol vagy terc-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butanol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képes regenerálni a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dezaktivált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immobilizált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enzimet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metanol-gátlásának legyőzésének módja: a metil-acetát új </a:t>
            </a:r>
            <a:r>
              <a:rPr lang="hu-H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acil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-akceptorként történő alkalmazása a biodízel előállításnál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  <a:sym typeface="Symbol"/>
              </a:rPr>
              <a:t>Metanolrezisztens </a:t>
            </a:r>
            <a:r>
              <a:rPr lang="hu-HU" dirty="0" err="1">
                <a:cs typeface="Times New Roman" panose="02020603050405020304" pitchFamily="18" charset="0"/>
                <a:sym typeface="Symbol"/>
              </a:rPr>
              <a:t>lipázok</a:t>
            </a:r>
            <a:r>
              <a:rPr lang="hu-HU" dirty="0">
                <a:cs typeface="Times New Roman" panose="02020603050405020304" pitchFamily="18" charset="0"/>
                <a:sym typeface="Symbol"/>
              </a:rPr>
              <a:t> (</a:t>
            </a:r>
            <a:r>
              <a:rPr lang="hu-HU" dirty="0" err="1">
                <a:cs typeface="Times New Roman" panose="02020603050405020304" pitchFamily="18" charset="0"/>
              </a:rPr>
              <a:t>Pseudomonas</a:t>
            </a:r>
            <a:r>
              <a:rPr lang="hu-HU" dirty="0">
                <a:cs typeface="Times New Roman" panose="02020603050405020304" pitchFamily="18" charset="0"/>
              </a:rPr>
              <a:t> </a:t>
            </a:r>
            <a:r>
              <a:rPr lang="hu-HU" dirty="0" err="1">
                <a:cs typeface="Times New Roman" panose="02020603050405020304" pitchFamily="18" charset="0"/>
              </a:rPr>
              <a:t>cepacia</a:t>
            </a:r>
            <a:r>
              <a:rPr lang="hu-HU" dirty="0">
                <a:cs typeface="Times New Roman" panose="02020603050405020304" pitchFamily="18" charset="0"/>
              </a:rPr>
              <a:t>, </a:t>
            </a:r>
            <a:r>
              <a:rPr lang="hu-HU" dirty="0" err="1">
                <a:cs typeface="Times New Roman" panose="02020603050405020304" pitchFamily="18" charset="0"/>
              </a:rPr>
              <a:t>Rhizopus</a:t>
            </a:r>
            <a:r>
              <a:rPr lang="hu-HU" dirty="0">
                <a:cs typeface="Times New Roman" panose="02020603050405020304" pitchFamily="18" charset="0"/>
              </a:rPr>
              <a:t> </a:t>
            </a:r>
            <a:r>
              <a:rPr lang="hu-HU" dirty="0" err="1">
                <a:cs typeface="Times New Roman" panose="02020603050405020304" pitchFamily="18" charset="0"/>
              </a:rPr>
              <a:t>oryzae</a:t>
            </a:r>
            <a:r>
              <a:rPr lang="hu-HU" dirty="0">
                <a:cs typeface="Times New Roman" panose="02020603050405020304" pitchFamily="18" charset="0"/>
              </a:rPr>
              <a:t>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440563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>
            <a:extLst>
              <a:ext uri="{FF2B5EF4-FFF2-40B4-BE49-F238E27FC236}">
                <a16:creationId xmlns:a16="http://schemas.microsoft.com/office/drawing/2014/main" id="{CA05F079-246A-45FD-905A-20FD631D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Felhasznált irodalom</a:t>
            </a: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5CBD8931-7A5C-4612-9DAB-DF4CB6258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Abhishek Sharma, et al. (2019) „Biodiesel and the Potential Role of Microbial Lipases in Its Production” </a:t>
            </a:r>
            <a:r>
              <a:rPr lang="en-US" i="1" dirty="0"/>
              <a:t>Microbial Technology for the Welfare of Society</a:t>
            </a:r>
            <a:r>
              <a:rPr lang="en-US" dirty="0"/>
              <a:t> (pp.83-99)</a:t>
            </a:r>
            <a:endParaRPr lang="hu-HU" dirty="0"/>
          </a:p>
          <a:p>
            <a:r>
              <a:rPr lang="en-US" dirty="0"/>
              <a:t>Julio </a:t>
            </a:r>
            <a:r>
              <a:rPr lang="en-US" dirty="0" err="1"/>
              <a:t>Polaina</a:t>
            </a:r>
            <a:r>
              <a:rPr lang="en-US" dirty="0"/>
              <a:t>, Andrew P. </a:t>
            </a:r>
            <a:r>
              <a:rPr lang="en-US" dirty="0" err="1"/>
              <a:t>MacCabe</a:t>
            </a:r>
            <a:r>
              <a:rPr lang="en-US" dirty="0"/>
              <a:t> Industrial Enzymes: Structure, Function and Applications 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58662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114299"/>
            <a:ext cx="10515600" cy="1171574"/>
          </a:xfrm>
        </p:spPr>
        <p:txBody>
          <a:bodyPr/>
          <a:lstStyle/>
          <a:p>
            <a:pPr algn="ctr"/>
            <a:r>
              <a:rPr lang="hu-HU" b="1" dirty="0">
                <a:cs typeface="Times New Roman" panose="02020603050405020304" pitchFamily="18" charset="0"/>
              </a:rPr>
              <a:t>Miért a biodízel</a:t>
            </a:r>
            <a:r>
              <a:rPr lang="hu-HU" dirty="0"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Tartalom helye 13" descr="A képen zöld, ülő, asztal, hordó látható&#10;&#10;Automatikusan generált leírás">
            <a:extLst>
              <a:ext uri="{FF2B5EF4-FFF2-40B4-BE49-F238E27FC236}">
                <a16:creationId xmlns:a16="http://schemas.microsoft.com/office/drawing/2014/main" id="{AF3813DC-CD22-4C67-BB46-DBFD8C1434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1822758"/>
            <a:ext cx="5395686" cy="3598248"/>
          </a:xfrm>
        </p:spPr>
      </p:pic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6096000" y="1228726"/>
            <a:ext cx="5257800" cy="4786312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hu-HU" sz="2000" dirty="0">
                <a:cs typeface="Times New Roman" panose="02020603050405020304" pitchFamily="18" charset="0"/>
              </a:rPr>
              <a:t>Megújuló forrásokból származik</a:t>
            </a:r>
          </a:p>
          <a:p>
            <a:pPr>
              <a:lnSpc>
                <a:spcPct val="170000"/>
              </a:lnSpc>
            </a:pPr>
            <a:r>
              <a:rPr lang="hu-HU" sz="2000" dirty="0">
                <a:cs typeface="Times New Roman" panose="02020603050405020304" pitchFamily="18" charset="0"/>
              </a:rPr>
              <a:t>Hasonló </a:t>
            </a:r>
            <a:r>
              <a:rPr lang="en-US" sz="2000" dirty="0" err="1">
                <a:cs typeface="Times New Roman" panose="02020603050405020304" pitchFamily="18" charset="0"/>
              </a:rPr>
              <a:t>tulajdonság</a:t>
            </a:r>
            <a:r>
              <a:rPr lang="hu-HU" sz="2000" dirty="0">
                <a:cs typeface="Times New Roman" panose="02020603050405020304" pitchFamily="18" charset="0"/>
              </a:rPr>
              <a:t>okkal rendelkezik a </a:t>
            </a:r>
            <a:r>
              <a:rPr lang="hu-HU" sz="2000" dirty="0" err="1">
                <a:cs typeface="Times New Roman" panose="02020603050405020304" pitchFamily="18" charset="0"/>
              </a:rPr>
              <a:t>petrol</a:t>
            </a:r>
            <a:r>
              <a:rPr lang="hu-HU" sz="2000" dirty="0">
                <a:cs typeface="Times New Roman" panose="02020603050405020304" pitchFamily="18" charset="0"/>
              </a:rPr>
              <a:t> alapú üzemanyagnál</a:t>
            </a:r>
          </a:p>
          <a:p>
            <a:pPr>
              <a:lnSpc>
                <a:spcPct val="170000"/>
              </a:lnSpc>
            </a:pPr>
            <a:r>
              <a:rPr lang="hu-HU" sz="2000" dirty="0">
                <a:cs typeface="Times New Roman" panose="02020603050405020304" pitchFamily="18" charset="0"/>
              </a:rPr>
              <a:t>F</a:t>
            </a:r>
            <a:r>
              <a:rPr lang="en-US" sz="2000" dirty="0" err="1">
                <a:cs typeface="Times New Roman" panose="02020603050405020304" pitchFamily="18" charset="0"/>
              </a:rPr>
              <a:t>osszilis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erőforrás</a:t>
            </a:r>
            <a:r>
              <a:rPr lang="hu-HU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nem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szükséges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hu-HU" sz="2000" dirty="0">
                <a:cs typeface="Times New Roman" panose="02020603050405020304" pitchFamily="18" charset="0"/>
              </a:rPr>
              <a:t>e</a:t>
            </a:r>
            <a:r>
              <a:rPr lang="en-US" sz="2000" dirty="0" err="1">
                <a:cs typeface="Times New Roman" panose="02020603050405020304" pitchFamily="18" charset="0"/>
              </a:rPr>
              <a:t>lőállításához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endParaRPr lang="hu-HU" sz="2000" dirty="0"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hu-HU" sz="2000" dirty="0">
                <a:cs typeface="Times New Roman" panose="02020603050405020304" pitchFamily="18" charset="0"/>
              </a:rPr>
              <a:t>Karbonsemleges, </a:t>
            </a:r>
            <a:r>
              <a:rPr lang="hu-HU" sz="2000" dirty="0" err="1">
                <a:cs typeface="Times New Roman" panose="02020603050405020304" pitchFamily="18" charset="0"/>
              </a:rPr>
              <a:t>biodegradálható</a:t>
            </a:r>
            <a:endParaRPr lang="hu-HU" sz="2000" dirty="0"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hu-HU" sz="2000" dirty="0">
                <a:cs typeface="Times New Roman" panose="02020603050405020304" pitchFamily="18" charset="0"/>
              </a:rPr>
              <a:t>Kevésbé környezetszennyező</a:t>
            </a:r>
          </a:p>
          <a:p>
            <a:pPr>
              <a:lnSpc>
                <a:spcPct val="170000"/>
              </a:lnSpc>
            </a:pPr>
            <a:r>
              <a:rPr lang="hu-HU" sz="2000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u-H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agasabb (121°C) lobbanáspont</a:t>
            </a:r>
            <a:r>
              <a:rPr lang="hu-H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kevésbé veszélyes</a:t>
            </a:r>
            <a:endParaRPr lang="hu-HU" sz="2000" dirty="0">
              <a:cs typeface="Times New Roman" panose="02020603050405020304" pitchFamily="18" charset="0"/>
            </a:endParaRP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89105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B7485222-B77E-4040-8FB4-599E5C86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4243"/>
            <a:ext cx="10515600" cy="3419061"/>
          </a:xfrm>
        </p:spPr>
        <p:txBody>
          <a:bodyPr/>
          <a:lstStyle/>
          <a:p>
            <a:pPr algn="ctr"/>
            <a:r>
              <a:rPr lang="hu-HU" b="1"/>
              <a:t>Köszönjük </a:t>
            </a:r>
            <a:r>
              <a:rPr lang="hu-HU" b="1" dirty="0"/>
              <a:t>szépen a figyelmet!</a:t>
            </a:r>
          </a:p>
        </p:txBody>
      </p:sp>
    </p:spTree>
    <p:extLst>
      <p:ext uri="{BB962C8B-B14F-4D97-AF65-F5344CB8AC3E}">
        <p14:creationId xmlns:p14="http://schemas.microsoft.com/office/powerpoint/2010/main" val="298251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>
                <a:cs typeface="Times New Roman" panose="02020603050405020304" pitchFamily="18" charset="0"/>
              </a:rPr>
              <a:t>Jelenlegi előállítási módszerek hátrányai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>
                <a:cs typeface="Times New Roman" panose="02020603050405020304" pitchFamily="18" charset="0"/>
              </a:rPr>
              <a:t>Tradícionálisan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bázikus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vagy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savkatalizált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reakcióval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állítják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elő</a:t>
            </a:r>
            <a:r>
              <a:rPr lang="hu-HU" dirty="0">
                <a:cs typeface="Times New Roman" panose="02020603050405020304" pitchFamily="18" charset="0"/>
              </a:rPr>
              <a:t> </a:t>
            </a:r>
            <a:r>
              <a:rPr lang="hu-HU" dirty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u-HU" dirty="0">
                <a:cs typeface="Times New Roman" panose="02020603050405020304" pitchFamily="18" charset="0"/>
              </a:rPr>
              <a:t>ellenálló reaktorok alkalmazása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Times New Roman" panose="02020603050405020304" pitchFamily="18" charset="0"/>
              </a:rPr>
              <a:t>60-70°C </a:t>
            </a:r>
            <a:r>
              <a:rPr lang="en-US" dirty="0" err="1">
                <a:cs typeface="Times New Roman" panose="02020603050405020304" pitchFamily="18" charset="0"/>
              </a:rPr>
              <a:t>szükséges</a:t>
            </a:r>
            <a:r>
              <a:rPr lang="en-US" dirty="0">
                <a:cs typeface="Times New Roman" panose="02020603050405020304" pitchFamily="18" charset="0"/>
              </a:rPr>
              <a:t> a </a:t>
            </a:r>
            <a:r>
              <a:rPr lang="en-US" dirty="0" err="1">
                <a:cs typeface="Times New Roman" panose="02020603050405020304" pitchFamily="18" charset="0"/>
              </a:rPr>
              <a:t>gyors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reakcióhoz</a:t>
            </a:r>
            <a:r>
              <a:rPr lang="hu-HU" dirty="0">
                <a:cs typeface="Times New Roman" panose="02020603050405020304" pitchFamily="18" charset="0"/>
              </a:rPr>
              <a:t> </a:t>
            </a:r>
            <a:r>
              <a:rPr lang="hu-HU" dirty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cs typeface="Times New Roman" panose="02020603050405020304" pitchFamily="18" charset="0"/>
              </a:rPr>
              <a:t>nagy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az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energiaigény</a:t>
            </a:r>
            <a:endParaRPr lang="hu-HU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hu-HU" dirty="0">
                <a:cs typeface="Times New Roman" panose="02020603050405020304" pitchFamily="18" charset="0"/>
              </a:rPr>
              <a:t>Sok melléktermék képződik </a:t>
            </a:r>
            <a:r>
              <a:rPr lang="hu-HU" dirty="0">
                <a:cs typeface="Times New Roman" panose="02020603050405020304" pitchFamily="18" charset="0"/>
                <a:sym typeface="Wingdings" panose="05000000000000000000" pitchFamily="2" charset="2"/>
              </a:rPr>
              <a:t> bonyolult tisztítási lépések</a:t>
            </a:r>
            <a:endParaRPr lang="hu-HU" dirty="0"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9560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4000" b="1" dirty="0">
                <a:effectLst/>
                <a:ea typeface="Calibri" panose="020F0502020204030204" pitchFamily="34" charset="0"/>
              </a:rPr>
              <a:t>Biodízel ipari előállítása homogén lúgos katalízissel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1" name="Tartalom helye 20" descr="A képen asztal látható&#10;&#10;Automatikusan generált leírás">
            <a:extLst>
              <a:ext uri="{FF2B5EF4-FFF2-40B4-BE49-F238E27FC236}">
                <a16:creationId xmlns:a16="http://schemas.microsoft.com/office/drawing/2014/main" id="{98EBDBCE-2D25-4574-9891-C7A077B75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93" y="2241213"/>
            <a:ext cx="6274706" cy="3970108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4315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C3220D-EB1A-4359-BBE9-E425259BF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cs typeface="Times New Roman" panose="02020603050405020304" pitchFamily="18" charset="0"/>
              </a:rPr>
              <a:t>Lipázokkal</a:t>
            </a:r>
            <a:r>
              <a:rPr lang="hu-HU" sz="4000" b="1" dirty="0">
                <a:cs typeface="Times New Roman" panose="02020603050405020304" pitchFamily="18" charset="0"/>
              </a:rPr>
              <a:t> biodízel előállítás</a:t>
            </a:r>
            <a:br>
              <a:rPr lang="hu-HU" b="1" dirty="0">
                <a:cs typeface="Times New Roman" panose="02020603050405020304" pitchFamily="18" charset="0"/>
              </a:rPr>
            </a:br>
            <a:r>
              <a:rPr lang="hu-HU" sz="3100" dirty="0">
                <a:cs typeface="Times New Roman" panose="02020603050405020304" pitchFamily="18" charset="0"/>
              </a:rPr>
              <a:t>Vizes és vízmentes közegben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2BEDC1-8A02-4DD6-BCC1-0A45F3FE2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hu-HU" i="1" dirty="0" err="1">
                <a:effectLst/>
                <a:ea typeface="Calibri" panose="020F0502020204030204" pitchFamily="34" charset="0"/>
              </a:rPr>
              <a:t>Pseudomonas</a:t>
            </a:r>
            <a:r>
              <a:rPr lang="hu-HU" i="1" dirty="0">
                <a:effectLst/>
                <a:ea typeface="Calibri" panose="020F0502020204030204" pitchFamily="34" charset="0"/>
              </a:rPr>
              <a:t> </a:t>
            </a:r>
            <a:r>
              <a:rPr lang="hu-HU" i="1" dirty="0" err="1">
                <a:effectLst/>
                <a:ea typeface="Calibri" panose="020F0502020204030204" pitchFamily="34" charset="0"/>
              </a:rPr>
              <a:t>fluorescens</a:t>
            </a:r>
            <a:r>
              <a:rPr lang="hu-HU" i="1" dirty="0">
                <a:effectLst/>
                <a:ea typeface="Calibri" panose="020F0502020204030204" pitchFamily="34" charset="0"/>
              </a:rPr>
              <a:t> </a:t>
            </a:r>
            <a:r>
              <a:rPr lang="hu-HU" dirty="0" err="1">
                <a:effectLst/>
                <a:ea typeface="Calibri" panose="020F0502020204030204" pitchFamily="34" charset="0"/>
              </a:rPr>
              <a:t>lipáz</a:t>
            </a:r>
            <a:r>
              <a:rPr lang="hu-HU" dirty="0">
                <a:effectLst/>
                <a:ea typeface="Calibri" panose="020F0502020204030204" pitchFamily="34" charset="0"/>
              </a:rPr>
              <a:t> hatásos volt napraforgóolaj-</a:t>
            </a:r>
            <a:r>
              <a:rPr lang="hu-HU" dirty="0" err="1">
                <a:effectLst/>
                <a:ea typeface="Calibri" panose="020F0502020204030204" pitchFamily="34" charset="0"/>
              </a:rPr>
              <a:t>alkoholízisre</a:t>
            </a:r>
            <a:r>
              <a:rPr lang="hu-HU" dirty="0">
                <a:effectLst/>
                <a:ea typeface="Calibri" panose="020F0502020204030204" pitchFamily="34" charset="0"/>
              </a:rPr>
              <a:t> (oldószeres, </a:t>
            </a:r>
            <a:r>
              <a:rPr lang="hu-HU" dirty="0">
                <a:ea typeface="Calibri" panose="020F0502020204030204" pitchFamily="34" charset="0"/>
              </a:rPr>
              <a:t>oldószermentes környezetben, 5 homológ alkohollal vízzel és víz nélkül)</a:t>
            </a:r>
          </a:p>
          <a:p>
            <a:pPr>
              <a:lnSpc>
                <a:spcPct val="160000"/>
              </a:lnSpc>
            </a:pPr>
            <a:r>
              <a:rPr lang="hu-HU" dirty="0">
                <a:ea typeface="Calibri" panose="020F0502020204030204" pitchFamily="34" charset="0"/>
              </a:rPr>
              <a:t>E</a:t>
            </a:r>
            <a:r>
              <a:rPr lang="hu-HU" dirty="0">
                <a:effectLst/>
                <a:ea typeface="Calibri" panose="020F0502020204030204" pitchFamily="34" charset="0"/>
              </a:rPr>
              <a:t>nzimek nagy aktivitással működnek vízhiányos közegben</a:t>
            </a:r>
          </a:p>
          <a:p>
            <a:pPr lvl="3">
              <a:lnSpc>
                <a:spcPct val="160000"/>
              </a:lnSpc>
            </a:pPr>
            <a:r>
              <a:rPr lang="hu-HU" sz="1800" dirty="0">
                <a:effectLst/>
                <a:ea typeface="Calibri" panose="020F0502020204030204" pitchFamily="34" charset="0"/>
              </a:rPr>
              <a:t>vízszegény, nem konvencionális oldószerek a szerves oldószerek, szuperkritikus állapotú folyadékok és az ionos folyadékok</a:t>
            </a:r>
          </a:p>
          <a:p>
            <a:pPr>
              <a:lnSpc>
                <a:spcPct val="160000"/>
              </a:lnSpc>
            </a:pPr>
            <a:r>
              <a:rPr lang="hu-HU" b="1" dirty="0">
                <a:ea typeface="Calibri" panose="020F0502020204030204" pitchFamily="34" charset="0"/>
              </a:rPr>
              <a:t>Vizes közeg</a:t>
            </a:r>
            <a:r>
              <a:rPr lang="hu-HU" dirty="0">
                <a:ea typeface="Calibri" panose="020F0502020204030204" pitchFamily="34" charset="0"/>
              </a:rPr>
              <a:t>: </a:t>
            </a:r>
            <a:r>
              <a:rPr lang="hu-HU" dirty="0">
                <a:effectLst/>
                <a:ea typeface="Calibri" panose="020F0502020204030204" pitchFamily="34" charset="0"/>
              </a:rPr>
              <a:t>triglicerid hidrolízis (észter-kötésének hidrolízisét katalizálják)</a:t>
            </a:r>
          </a:p>
          <a:p>
            <a:pPr>
              <a:lnSpc>
                <a:spcPct val="160000"/>
              </a:lnSpc>
            </a:pPr>
            <a:r>
              <a:rPr lang="hu-HU" b="1" dirty="0">
                <a:ea typeface="Calibri" panose="020F0502020204030204" pitchFamily="34" charset="0"/>
              </a:rPr>
              <a:t>Vízmentes közeg: </a:t>
            </a:r>
            <a:r>
              <a:rPr lang="hu-HU" dirty="0">
                <a:ea typeface="Calibri" panose="020F0502020204030204" pitchFamily="34" charset="0"/>
              </a:rPr>
              <a:t>a</a:t>
            </a:r>
            <a:r>
              <a:rPr lang="hu-HU" dirty="0">
                <a:cs typeface="Times New Roman" panose="02020603050405020304" pitchFamily="18" charset="0"/>
              </a:rPr>
              <a:t>lkoholok és savak észterképzését, </a:t>
            </a:r>
            <a:r>
              <a:rPr lang="hu-HU" dirty="0" err="1">
                <a:cs typeface="Times New Roman" panose="02020603050405020304" pitchFamily="18" charset="0"/>
              </a:rPr>
              <a:t>átésztereződését</a:t>
            </a:r>
            <a:r>
              <a:rPr lang="hu-HU" dirty="0">
                <a:cs typeface="Times New Roman" panose="02020603050405020304" pitchFamily="18" charset="0"/>
              </a:rPr>
              <a:t> </a:t>
            </a:r>
            <a:r>
              <a:rPr lang="hu-HU" dirty="0" err="1">
                <a:cs typeface="Times New Roman" panose="02020603050405020304" pitchFamily="18" charset="0"/>
              </a:rPr>
              <a:t>katalizállják</a:t>
            </a:r>
            <a:r>
              <a:rPr lang="hu-HU" dirty="0">
                <a:cs typeface="Times New Roman" panose="02020603050405020304" pitchFamily="18" charset="0"/>
              </a:rPr>
              <a:t> (</a:t>
            </a:r>
            <a:r>
              <a:rPr lang="hu-HU" dirty="0" err="1">
                <a:cs typeface="Times New Roman" panose="02020603050405020304" pitchFamily="18" charset="0"/>
              </a:rPr>
              <a:t>lipid</a:t>
            </a:r>
            <a:r>
              <a:rPr lang="hu-HU" dirty="0">
                <a:cs typeface="Times New Roman" panose="02020603050405020304" pitchFamily="18" charset="0"/>
              </a:rPr>
              <a:t> szintézis) </a:t>
            </a:r>
            <a:r>
              <a:rPr lang="hu-HU" dirty="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u="sng" dirty="0" err="1">
                <a:cs typeface="Times New Roman" panose="02020603050405020304" pitchFamily="18" charset="0"/>
              </a:rPr>
              <a:t>Biodízel</a:t>
            </a:r>
            <a:r>
              <a:rPr lang="en-US" u="sng" dirty="0">
                <a:cs typeface="Times New Roman" panose="02020603050405020304" pitchFamily="18" charset="0"/>
              </a:rPr>
              <a:t> </a:t>
            </a:r>
            <a:r>
              <a:rPr lang="en-US" u="sng" dirty="0" err="1">
                <a:cs typeface="Times New Roman" panose="02020603050405020304" pitchFamily="18" charset="0"/>
              </a:rPr>
              <a:t>előállításakor</a:t>
            </a:r>
            <a:r>
              <a:rPr lang="hu-HU" u="sng" dirty="0">
                <a:cs typeface="Times New Roman" panose="02020603050405020304" pitchFamily="18" charset="0"/>
              </a:rPr>
              <a:t> </a:t>
            </a:r>
            <a:r>
              <a:rPr lang="en-US" u="sng" dirty="0" err="1">
                <a:cs typeface="Times New Roman" panose="02020603050405020304" pitchFamily="18" charset="0"/>
              </a:rPr>
              <a:t>transzészterifikációs</a:t>
            </a:r>
            <a:r>
              <a:rPr lang="en-US" u="sng" dirty="0">
                <a:cs typeface="Times New Roman" panose="02020603050405020304" pitchFamily="18" charset="0"/>
              </a:rPr>
              <a:t> </a:t>
            </a:r>
            <a:r>
              <a:rPr lang="en-US" u="sng" dirty="0" err="1">
                <a:cs typeface="Times New Roman" panose="02020603050405020304" pitchFamily="18" charset="0"/>
              </a:rPr>
              <a:t>reakció</a:t>
            </a:r>
            <a:r>
              <a:rPr lang="en-US" u="sng" dirty="0">
                <a:cs typeface="Times New Roman" panose="02020603050405020304" pitchFamily="18" charset="0"/>
              </a:rPr>
              <a:t> </a:t>
            </a:r>
            <a:r>
              <a:rPr lang="en-US" u="sng" dirty="0" err="1">
                <a:cs typeface="Times New Roman" panose="02020603050405020304" pitchFamily="18" charset="0"/>
              </a:rPr>
              <a:t>zajlik</a:t>
            </a:r>
            <a:endParaRPr lang="hu-HU" u="sng" dirty="0">
              <a:cs typeface="Times New Roman" panose="02020603050405020304" pitchFamily="18" charset="0"/>
            </a:endParaRPr>
          </a:p>
          <a:p>
            <a:endParaRPr lang="hu-HU" dirty="0">
              <a:latin typeface="+mj-lt"/>
            </a:endParaRPr>
          </a:p>
          <a:p>
            <a:endParaRPr lang="hu-H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77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F28C42-256C-4FC3-902C-1096D9E8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b="1" dirty="0" err="1">
                <a:cs typeface="Times New Roman" panose="02020603050405020304" pitchFamily="18" charset="0"/>
              </a:rPr>
              <a:t>Lipázokkal</a:t>
            </a:r>
            <a:r>
              <a:rPr lang="hu-HU" sz="4000" b="1" dirty="0">
                <a:cs typeface="Times New Roman" panose="02020603050405020304" pitchFamily="18" charset="0"/>
              </a:rPr>
              <a:t> biodízel előállítás</a:t>
            </a:r>
            <a:br>
              <a:rPr lang="hu-HU" dirty="0">
                <a:cs typeface="Times New Roman" panose="02020603050405020304" pitchFamily="18" charset="0"/>
              </a:rPr>
            </a:br>
            <a:r>
              <a:rPr lang="hu-HU" sz="3100" dirty="0">
                <a:cs typeface="Times New Roman" panose="02020603050405020304" pitchFamily="18" charset="0"/>
              </a:rPr>
              <a:t>Alkalmazott </a:t>
            </a:r>
            <a:r>
              <a:rPr lang="hu-HU" sz="3100" dirty="0" err="1">
                <a:cs typeface="Times New Roman" panose="02020603050405020304" pitchFamily="18" charset="0"/>
              </a:rPr>
              <a:t>lipázok</a:t>
            </a:r>
            <a:endParaRPr lang="hu-HU" sz="3100" dirty="0"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ABE0B3-4E29-4CC0-83F7-672CB3666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 rtl="0">
              <a:lnSpc>
                <a:spcPct val="150000"/>
              </a:lnSpc>
            </a:pPr>
            <a:r>
              <a:rPr lang="hu-HU" sz="2400" dirty="0">
                <a:cs typeface="Times New Roman" panose="02020603050405020304" pitchFamily="18" charset="0"/>
              </a:rPr>
              <a:t>Általában </a:t>
            </a:r>
            <a:r>
              <a:rPr lang="en-US" sz="2400" dirty="0" err="1">
                <a:cs typeface="Times New Roman" panose="02020603050405020304" pitchFamily="18" charset="0"/>
              </a:rPr>
              <a:t>mikrobi</a:t>
            </a:r>
            <a:r>
              <a:rPr lang="hu-HU" sz="2400" dirty="0" err="1">
                <a:cs typeface="Times New Roman" panose="02020603050405020304" pitchFamily="18" charset="0"/>
              </a:rPr>
              <a:t>ális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eredetűek</a:t>
            </a:r>
            <a:endParaRPr lang="hu-HU" sz="2400" dirty="0">
              <a:cs typeface="Times New Roman" panose="02020603050405020304" pitchFamily="18" charset="0"/>
            </a:endParaRPr>
          </a:p>
          <a:p>
            <a:pPr lvl="0" algn="just" rtl="0">
              <a:lnSpc>
                <a:spcPct val="150000"/>
              </a:lnSpc>
            </a:pPr>
            <a:r>
              <a:rPr lang="hu-HU" sz="2400" dirty="0">
                <a:cs typeface="Times New Roman" panose="02020603050405020304" pitchFamily="18" charset="0"/>
              </a:rPr>
              <a:t>Előállításuk </a:t>
            </a:r>
            <a:r>
              <a:rPr lang="hu-HU" sz="2400" dirty="0" err="1">
                <a:cs typeface="Times New Roman" panose="02020603050405020304" pitchFamily="18" charset="0"/>
              </a:rPr>
              <a:t>fermentatív</a:t>
            </a:r>
            <a:r>
              <a:rPr lang="hu-HU" sz="2400" dirty="0">
                <a:cs typeface="Times New Roman" panose="02020603050405020304" pitchFamily="18" charset="0"/>
              </a:rPr>
              <a:t> módszerrel</a:t>
            </a:r>
          </a:p>
          <a:p>
            <a:pPr lvl="0" algn="just" rtl="0">
              <a:lnSpc>
                <a:spcPct val="150000"/>
              </a:lnSpc>
            </a:pPr>
            <a:r>
              <a:rPr lang="hu-HU" sz="2400" dirty="0">
                <a:cs typeface="Times New Roman" panose="02020603050405020304" pitchFamily="18" charset="0"/>
              </a:rPr>
              <a:t>Felhasználásuk </a:t>
            </a:r>
            <a:r>
              <a:rPr lang="hu-HU" sz="2400" dirty="0" err="1">
                <a:cs typeface="Times New Roman" panose="02020603050405020304" pitchFamily="18" charset="0"/>
              </a:rPr>
              <a:t>immobilizált</a:t>
            </a:r>
            <a:r>
              <a:rPr lang="hu-HU" sz="2400" dirty="0">
                <a:cs typeface="Times New Roman" panose="02020603050405020304" pitchFamily="18" charset="0"/>
              </a:rPr>
              <a:t> formában</a:t>
            </a:r>
          </a:p>
          <a:p>
            <a:pPr lvl="2" algn="just">
              <a:lnSpc>
                <a:spcPct val="150000"/>
              </a:lnSpc>
            </a:pPr>
            <a:r>
              <a:rPr lang="hu-HU" sz="1800" dirty="0">
                <a:cs typeface="Times New Roman" panose="02020603050405020304" pitchFamily="18" charset="0"/>
              </a:rPr>
              <a:t>Előnye, hogy az enzim újra felhasználható, folyamatos technológiákban alkalmazható</a:t>
            </a:r>
          </a:p>
          <a:p>
            <a:pPr lvl="1" algn="just">
              <a:lnSpc>
                <a:spcPct val="150000"/>
              </a:lnSpc>
            </a:pPr>
            <a:r>
              <a:rPr lang="hu-HU" dirty="0">
                <a:cs typeface="Times New Roman" panose="02020603050405020304" pitchFamily="18" charset="0"/>
              </a:rPr>
              <a:t>Hatékony enzim rögzítési formák: hidrofób szól-gél mátrixba zárás, hidrofób hordozón történő adszorbeálás</a:t>
            </a:r>
          </a:p>
          <a:p>
            <a:pPr algn="just">
              <a:lnSpc>
                <a:spcPct val="150000"/>
              </a:lnSpc>
            </a:pPr>
            <a:r>
              <a:rPr lang="hu-HU" sz="2400" dirty="0">
                <a:cs typeface="Times New Roman" panose="02020603050405020304" pitchFamily="18" charset="0"/>
              </a:rPr>
              <a:t>Az immobilizáció típusától függően változhat az enzimaktivitás</a:t>
            </a:r>
          </a:p>
          <a:p>
            <a:pPr lvl="2" algn="just">
              <a:lnSpc>
                <a:spcPct val="150000"/>
              </a:lnSpc>
            </a:pPr>
            <a:r>
              <a:rPr lang="hu-HU" sz="1800" dirty="0">
                <a:cs typeface="Times New Roman" panose="02020603050405020304" pitchFamily="18" charset="0"/>
              </a:rPr>
              <a:t>Pl. szól-gél mátrixba zárt enzim aktivitása magasabb lehet, mint szilikáton adszorbeált enzimé, mert a burok megvédi az enzimet a metanol miatti inaktiválódástól</a:t>
            </a:r>
          </a:p>
          <a:p>
            <a:pPr algn="just">
              <a:lnSpc>
                <a:spcPct val="100000"/>
              </a:lnSpc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1303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7F87BA-48A5-49EF-B87E-976E7373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499"/>
            <a:ext cx="10515600" cy="1586189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</a:pPr>
            <a:r>
              <a:rPr lang="hu-HU" sz="4000" b="1">
                <a:cs typeface="Times New Roman" panose="02020603050405020304" pitchFamily="18" charset="0"/>
              </a:rPr>
              <a:t>Átészterezés alkoholokkal – biodízel üzemanyag enzimes előállítása</a:t>
            </a:r>
            <a:endParaRPr lang="hu-HU" sz="4000" b="1" dirty="0">
              <a:cs typeface="Times New Roman" panose="02020603050405020304" pitchFamily="18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305E0D8-9BA7-4A3B-8A8E-95F3A4C8F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32" y="1524001"/>
            <a:ext cx="6681771" cy="5447215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001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-703483"/>
            <a:ext cx="12404035" cy="1948828"/>
          </a:xfrm>
        </p:spPr>
        <p:txBody>
          <a:bodyPr>
            <a:normAutofit/>
          </a:bodyPr>
          <a:lstStyle/>
          <a:p>
            <a:r>
              <a:rPr lang="hu-HU" sz="5000" b="1" dirty="0"/>
              <a:t>A biodízel előállításához használt alapanyagok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105" y="1345338"/>
            <a:ext cx="6842678" cy="502727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15957" y="1830727"/>
            <a:ext cx="6241774" cy="202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prstClr val="black"/>
                </a:solidFill>
              </a:rPr>
              <a:t>Növényi olajok és állati zsírok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prstClr val="black"/>
                </a:solidFill>
              </a:rPr>
              <a:t>Egyéb alapanyagok, az algák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prstClr val="black"/>
                </a:solidFill>
              </a:rPr>
              <a:t>Alacsony értékű triglicerid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800" dirty="0">
                <a:solidFill>
                  <a:prstClr val="black"/>
                </a:solidFill>
              </a:rPr>
              <a:t>   alapanyagok</a:t>
            </a:r>
          </a:p>
        </p:txBody>
      </p:sp>
    </p:spTree>
    <p:extLst>
      <p:ext uri="{BB962C8B-B14F-4D97-AF65-F5344CB8AC3E}">
        <p14:creationId xmlns:p14="http://schemas.microsoft.com/office/powerpoint/2010/main" val="3745605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1308</Words>
  <Application>Microsoft Office PowerPoint</Application>
  <PresentationFormat>Szélesvásznú</PresentationFormat>
  <Paragraphs>163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Office-téma</vt:lpstr>
      <vt:lpstr>1_Office-téma</vt:lpstr>
      <vt:lpstr>Lipázok a biodízelgyártásban</vt:lpstr>
      <vt:lpstr>Mi is az a biodízel?</vt:lpstr>
      <vt:lpstr>Miért a biodízel?</vt:lpstr>
      <vt:lpstr>Jelenlegi előállítási módszerek hátrányai</vt:lpstr>
      <vt:lpstr>Biodízel ipari előállítása homogén lúgos katalízissel</vt:lpstr>
      <vt:lpstr>Lipázokkal biodízel előállítás Vizes és vízmentes közegben</vt:lpstr>
      <vt:lpstr>Lipázokkal biodízel előállítás Alkalmazott lipázok</vt:lpstr>
      <vt:lpstr>Átészterezés alkoholokkal – biodízel üzemanyag enzimes előállítása</vt:lpstr>
      <vt:lpstr>A biodízel előállításához használt alapanyagok</vt:lpstr>
      <vt:lpstr>Növényi olajok és állati zsírok</vt:lpstr>
      <vt:lpstr>Növényi olajok és állati zsírok</vt:lpstr>
      <vt:lpstr>Alacsony értékű triglicerid alapanyagok</vt:lpstr>
      <vt:lpstr>Alga bioüzemanyag</vt:lpstr>
      <vt:lpstr>Alkoholok</vt:lpstr>
      <vt:lpstr>A metanol alternatívája</vt:lpstr>
      <vt:lpstr>Reakciókörülmények</vt:lpstr>
      <vt:lpstr>A közeg</vt:lpstr>
      <vt:lpstr>Víztartalom</vt:lpstr>
      <vt:lpstr>Biokatalizátor-újrafeldolgozás és folytonos folyamatok </vt:lpstr>
      <vt:lpstr>Lipáz inhibíció és regeneráció</vt:lpstr>
      <vt:lpstr> Glicerin inhibíció </vt:lpstr>
      <vt:lpstr>Folyamatos technológiáknál fellépő inhibíciók </vt:lpstr>
      <vt:lpstr>A biodízel lipázok segítségével történő gyártásának folyamatábrája </vt:lpstr>
      <vt:lpstr>Kérdések</vt:lpstr>
      <vt:lpstr>Kérdések</vt:lpstr>
      <vt:lpstr>Kérdések</vt:lpstr>
      <vt:lpstr>Kérdések</vt:lpstr>
      <vt:lpstr>Kérdések</vt:lpstr>
      <vt:lpstr>Felhasznált irodalom</vt:lpstr>
      <vt:lpstr>Köszönjük szépen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Zsófi</dc:creator>
  <cp:lastModifiedBy>User</cp:lastModifiedBy>
  <cp:revision>39</cp:revision>
  <dcterms:created xsi:type="dcterms:W3CDTF">2020-11-02T17:30:42Z</dcterms:created>
  <dcterms:modified xsi:type="dcterms:W3CDTF">2020-11-05T19:25:57Z</dcterms:modified>
</cp:coreProperties>
</file>