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313" r:id="rId9"/>
    <p:sldId id="265" r:id="rId10"/>
    <p:sldId id="266" r:id="rId11"/>
    <p:sldId id="268" r:id="rId12"/>
    <p:sldId id="269" r:id="rId13"/>
    <p:sldId id="270" r:id="rId14"/>
    <p:sldId id="272" r:id="rId15"/>
    <p:sldId id="274" r:id="rId16"/>
    <p:sldId id="275" r:id="rId17"/>
    <p:sldId id="277" r:id="rId18"/>
    <p:sldId id="278" r:id="rId19"/>
    <p:sldId id="280" r:id="rId20"/>
    <p:sldId id="282" r:id="rId21"/>
    <p:sldId id="349" r:id="rId22"/>
    <p:sldId id="314" r:id="rId23"/>
    <p:sldId id="315" r:id="rId24"/>
    <p:sldId id="316" r:id="rId25"/>
    <p:sldId id="318" r:id="rId26"/>
    <p:sldId id="320" r:id="rId27"/>
    <p:sldId id="322" r:id="rId28"/>
    <p:sldId id="324" r:id="rId29"/>
    <p:sldId id="326" r:id="rId30"/>
    <p:sldId id="328" r:id="rId31"/>
    <p:sldId id="330" r:id="rId32"/>
    <p:sldId id="334" r:id="rId33"/>
    <p:sldId id="336" r:id="rId34"/>
    <p:sldId id="338" r:id="rId35"/>
    <p:sldId id="340" r:id="rId36"/>
    <p:sldId id="342" r:id="rId37"/>
    <p:sldId id="344" r:id="rId38"/>
    <p:sldId id="346" r:id="rId39"/>
    <p:sldId id="348" r:id="rId40"/>
    <p:sldId id="298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9" r:id="rId4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21" autoAdjust="0"/>
    <p:restoredTop sz="86482" autoAdjust="0"/>
  </p:normalViewPr>
  <p:slideViewPr>
    <p:cSldViewPr>
      <p:cViewPr varScale="1">
        <p:scale>
          <a:sx n="74" d="100"/>
          <a:sy n="74" d="100"/>
        </p:scale>
        <p:origin x="-1380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Munka1!$G$9:$G$14</c:f>
              <c:numCache>
                <c:formatCode>General</c:formatCode>
                <c:ptCount val="6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0.8</c:v>
                </c:pt>
                <c:pt idx="5">
                  <c:v>0.86000000000000065</c:v>
                </c:pt>
              </c:numCache>
            </c:numRef>
          </c:xVal>
          <c:yVal>
            <c:numRef>
              <c:f>Munka1!$H$9:$H$14</c:f>
              <c:numCache>
                <c:formatCode>General</c:formatCode>
                <c:ptCount val="6"/>
                <c:pt idx="0">
                  <c:v>0</c:v>
                </c:pt>
                <c:pt idx="1">
                  <c:v>0.2</c:v>
                </c:pt>
                <c:pt idx="2">
                  <c:v>0.60000000000000064</c:v>
                </c:pt>
                <c:pt idx="3">
                  <c:v>1.6</c:v>
                </c:pt>
                <c:pt idx="4">
                  <c:v>4</c:v>
                </c:pt>
                <c:pt idx="5">
                  <c:v>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972800"/>
        <c:axId val="78974336"/>
      </c:scatterChart>
      <c:valAx>
        <c:axId val="78972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Franklin Gothic Book" pitchFamily="34" charset="0"/>
              </a:defRPr>
            </a:pPr>
            <a:endParaRPr lang="hu-HU"/>
          </a:p>
        </c:txPr>
        <c:crossAx val="78974336"/>
        <c:crosses val="autoZero"/>
        <c:crossBetween val="midCat"/>
      </c:valAx>
      <c:valAx>
        <c:axId val="78974336"/>
        <c:scaling>
          <c:orientation val="minMax"/>
          <c:max val="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Franklin Gothic Book" pitchFamily="34" charset="0"/>
              </a:defRPr>
            </a:pPr>
            <a:endParaRPr lang="hu-HU"/>
          </a:p>
        </c:txPr>
        <c:crossAx val="78972800"/>
        <c:crosses val="autoZero"/>
        <c:crossBetween val="midCat"/>
        <c:majorUnit val="1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864129483814541"/>
          <c:y val="8.3807961504812414E-2"/>
          <c:w val="0.76095603674540879"/>
          <c:h val="0.70563247302420562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Munka1!$G$24:$G$29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Munka1!$H$24:$H$29</c:f>
              <c:numCache>
                <c:formatCode>General</c:formatCode>
                <c:ptCount val="6"/>
                <c:pt idx="0">
                  <c:v>0</c:v>
                </c:pt>
                <c:pt idx="1">
                  <c:v>0.37000000000000038</c:v>
                </c:pt>
                <c:pt idx="2">
                  <c:v>0.60000000000000064</c:v>
                </c:pt>
                <c:pt idx="3">
                  <c:v>0.70000000000000062</c:v>
                </c:pt>
                <c:pt idx="4">
                  <c:v>0.75000000000000167</c:v>
                </c:pt>
                <c:pt idx="5">
                  <c:v>0.77000000000000179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674752"/>
        <c:axId val="100548992"/>
      </c:scatterChart>
      <c:valAx>
        <c:axId val="99674752"/>
        <c:scaling>
          <c:orientation val="minMax"/>
          <c:max val="5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Franklin Gothic Book" pitchFamily="34" charset="0"/>
              </a:defRPr>
            </a:pPr>
            <a:endParaRPr lang="hu-HU"/>
          </a:p>
        </c:txPr>
        <c:crossAx val="100548992"/>
        <c:crosses val="autoZero"/>
        <c:crossBetween val="midCat"/>
        <c:majorUnit val="1"/>
        <c:minorUnit val="0.2"/>
      </c:valAx>
      <c:valAx>
        <c:axId val="100548992"/>
        <c:scaling>
          <c:orientation val="minMax"/>
          <c:max val="1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Franklin Gothic Book" pitchFamily="34" charset="0"/>
              </a:defRPr>
            </a:pPr>
            <a:endParaRPr lang="hu-HU"/>
          </a:p>
        </c:txPr>
        <c:crossAx val="99674752"/>
        <c:crosses val="autoZero"/>
        <c:crossBetween val="midCat"/>
        <c:majorUnit val="0.5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51F83-5185-4803-B206-AB66C5BD174B}" type="datetimeFigureOut">
              <a:rPr lang="hu-HU" smtClean="0"/>
              <a:t>2014.05.06.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DDA5C-B05D-4AFE-9C94-8E43742534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9360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dirty="0" smtClean="0"/>
              <a:t>V-nek az A által kiváltott hatását, hanem hogyan fog v megváltozni ha fellép egy kis változás az A-ban ;)</a:t>
            </a:r>
          </a:p>
          <a:p>
            <a:pPr eaLnBrk="1" hangingPunct="1">
              <a:spcBef>
                <a:spcPct val="0"/>
              </a:spcBef>
            </a:pPr>
            <a:endParaRPr lang="hu-HU" dirty="0" smtClean="0"/>
          </a:p>
          <a:p>
            <a:pPr eaLnBrk="1" hangingPunct="1">
              <a:spcBef>
                <a:spcPct val="0"/>
              </a:spcBef>
            </a:pPr>
            <a:endParaRPr lang="hu-HU" dirty="0" smtClean="0"/>
          </a:p>
          <a:p>
            <a:pPr eaLnBrk="1" hangingPunct="1">
              <a:spcBef>
                <a:spcPct val="0"/>
              </a:spcBef>
            </a:pPr>
            <a:endParaRPr lang="hu-HU" dirty="0" smtClean="0"/>
          </a:p>
          <a:p>
            <a:pPr eaLnBrk="1" hangingPunct="1">
              <a:spcBef>
                <a:spcPct val="0"/>
              </a:spcBef>
            </a:pPr>
            <a:endParaRPr lang="hu-HU" dirty="0" smtClean="0"/>
          </a:p>
        </p:txBody>
      </p:sp>
      <p:sp>
        <p:nvSpPr>
          <p:cNvPr id="20483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3A22529-C897-4164-9226-089F9ADD4D79}" type="slidenum">
              <a:rPr lang="hu-HU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hu-H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smtClean="0"/>
              <a:t>MCA nem az algebrai formájával, hanem a numerikus megoldásával foglalkozik: ha 0: nem függ v az a-tól</a:t>
            </a:r>
            <a:br>
              <a:rPr lang="hu-HU" smtClean="0"/>
            </a:br>
            <a:r>
              <a:rPr lang="hu-HU" smtClean="0"/>
              <a:t>					                  ha pozitív: akkor v nő</a:t>
            </a:r>
          </a:p>
          <a:p>
            <a:pPr eaLnBrk="1" hangingPunct="1">
              <a:spcBef>
                <a:spcPct val="0"/>
              </a:spcBef>
            </a:pPr>
            <a:r>
              <a:rPr lang="hu-HU" smtClean="0"/>
              <a:t>					                  ha negatív: akkor csökken az a növekedtével</a:t>
            </a:r>
          </a:p>
        </p:txBody>
      </p:sp>
      <p:sp>
        <p:nvSpPr>
          <p:cNvPr id="22531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4EE7953A-E7FB-4669-AC23-399A3E59CCF9}" type="slidenum">
              <a:rPr lang="hu-HU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DDA5C-B05D-4AFE-9C94-8E437425344B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3959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71AE-0132-4845-8C26-7948D9B6A3AE}" type="datetimeFigureOut">
              <a:rPr lang="hu-HU" smtClean="0"/>
              <a:t>2014.05.06.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D09B-8147-4F4F-8910-3B62650B24F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71AE-0132-4845-8C26-7948D9B6A3AE}" type="datetimeFigureOut">
              <a:rPr lang="hu-HU" smtClean="0"/>
              <a:t>2014.05.06.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D09B-8147-4F4F-8910-3B62650B24F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71AE-0132-4845-8C26-7948D9B6A3AE}" type="datetimeFigureOut">
              <a:rPr lang="hu-HU" smtClean="0"/>
              <a:t>2014.05.06.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D09B-8147-4F4F-8910-3B62650B24F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71AE-0132-4845-8C26-7948D9B6A3AE}" type="datetimeFigureOut">
              <a:rPr lang="hu-HU" smtClean="0"/>
              <a:t>2014.05.06.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D09B-8147-4F4F-8910-3B62650B24F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71AE-0132-4845-8C26-7948D9B6A3AE}" type="datetimeFigureOut">
              <a:rPr lang="hu-HU" smtClean="0"/>
              <a:t>2014.05.06.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D09B-8147-4F4F-8910-3B62650B24F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71AE-0132-4845-8C26-7948D9B6A3AE}" type="datetimeFigureOut">
              <a:rPr lang="hu-HU" smtClean="0"/>
              <a:t>2014.05.06.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D09B-8147-4F4F-8910-3B62650B24F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71AE-0132-4845-8C26-7948D9B6A3AE}" type="datetimeFigureOut">
              <a:rPr lang="hu-HU" smtClean="0"/>
              <a:t>2014.05.06.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D09B-8147-4F4F-8910-3B62650B24F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71AE-0132-4845-8C26-7948D9B6A3AE}" type="datetimeFigureOut">
              <a:rPr lang="hu-HU" smtClean="0"/>
              <a:t>2014.05.06.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D09B-8147-4F4F-8910-3B62650B24F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71AE-0132-4845-8C26-7948D9B6A3AE}" type="datetimeFigureOut">
              <a:rPr lang="hu-HU" smtClean="0"/>
              <a:t>2014.05.06.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D09B-8147-4F4F-8910-3B62650B24F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71AE-0132-4845-8C26-7948D9B6A3AE}" type="datetimeFigureOut">
              <a:rPr lang="hu-HU" smtClean="0"/>
              <a:t>2014.05.06.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D09B-8147-4F4F-8910-3B62650B24F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71AE-0132-4845-8C26-7948D9B6A3AE}" type="datetimeFigureOut">
              <a:rPr lang="hu-HU" smtClean="0"/>
              <a:t>2014.05.06.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D09B-8147-4F4F-8910-3B62650B24FA}" type="slidenum">
              <a:rPr lang="hu-HU" smtClean="0"/>
              <a:t>‹#›</a:t>
            </a:fld>
            <a:endParaRPr lang="hu-H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hu-HU" smtClean="0"/>
              <a:t>Kép beszúrásához kattintson az ikonra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F71AE-0132-4845-8C26-7948D9B6A3AE}" type="datetimeFigureOut">
              <a:rPr lang="hu-HU" smtClean="0"/>
              <a:t>2014.05.06.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FD09B-8147-4F4F-8910-3B62650B24FA}" type="slidenum">
              <a:rPr lang="hu-HU" smtClean="0"/>
              <a:t>‹#›</a:t>
            </a:fld>
            <a:endParaRPr lang="hu-H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bip.cnrs-mrs.fr/bip10/mcar.htm#refhei75" TargetMode="External"/><Relationship Id="rId3" Type="http://schemas.openxmlformats.org/officeDocument/2006/relationships/oleObject" Target="../embeddings/oleObject3.bin"/><Relationship Id="rId7" Type="http://schemas.openxmlformats.org/officeDocument/2006/relationships/hyperlink" Target="http://bip.cnrs-mrs.fr/bip10/mcar.htm#refkb73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4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1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30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MCA</a:t>
            </a:r>
            <a:br>
              <a:rPr lang="hu-HU" dirty="0" smtClean="0"/>
            </a:br>
            <a:r>
              <a:rPr lang="hu-HU" dirty="0" err="1" smtClean="0"/>
              <a:t>Metabolic</a:t>
            </a:r>
            <a:r>
              <a:rPr lang="hu-HU" dirty="0" smtClean="0"/>
              <a:t> </a:t>
            </a:r>
            <a:r>
              <a:rPr lang="hu-HU" dirty="0" err="1" smtClean="0"/>
              <a:t>Control</a:t>
            </a:r>
            <a:r>
              <a:rPr lang="hu-HU" dirty="0" smtClean="0"/>
              <a:t> </a:t>
            </a:r>
            <a:r>
              <a:rPr lang="hu-HU" dirty="0" err="1" smtClean="0"/>
              <a:t>Analysis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Peltzer</a:t>
            </a:r>
            <a:r>
              <a:rPr lang="hu-HU" dirty="0" smtClean="0"/>
              <a:t> Dóra</a:t>
            </a:r>
          </a:p>
          <a:p>
            <a:r>
              <a:rPr lang="hu-HU" dirty="0" err="1" smtClean="0"/>
              <a:t>Dulácska</a:t>
            </a:r>
            <a:r>
              <a:rPr lang="hu-HU" dirty="0" smtClean="0"/>
              <a:t> Árpád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5714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3240360" cy="792088"/>
          </a:xfrm>
        </p:spPr>
        <p:txBody>
          <a:bodyPr numCol="1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3200" dirty="0" smtClean="0"/>
              <a:t>Elaszticitás</a:t>
            </a:r>
            <a:endParaRPr lang="hu-HU" sz="3200" dirty="0"/>
          </a:p>
        </p:txBody>
      </p:sp>
      <p:sp>
        <p:nvSpPr>
          <p:cNvPr id="38" name="Dia számának helye 3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673E6025-5EDC-4CE8-85AC-40A04FB13390}" type="slidenum">
              <a:rPr lang="hu-HU"/>
              <a:pPr>
                <a:defRPr/>
              </a:pPr>
              <a:t>10</a:t>
            </a:fld>
            <a:endParaRPr lang="hu-HU"/>
          </a:p>
        </p:txBody>
      </p:sp>
      <p:sp>
        <p:nvSpPr>
          <p:cNvPr id="5" name="Lekerekített téglalap 4"/>
          <p:cNvSpPr/>
          <p:nvPr/>
        </p:nvSpPr>
        <p:spPr>
          <a:xfrm>
            <a:off x="395288" y="1125538"/>
            <a:ext cx="2592387" cy="93503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pic>
        <p:nvPicPr>
          <p:cNvPr id="23556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1196975"/>
            <a:ext cx="214471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Szövegdoboz 7"/>
          <p:cNvSpPr txBox="1">
            <a:spLocks noChangeArrowheads="1"/>
          </p:cNvSpPr>
          <p:nvPr/>
        </p:nvSpPr>
        <p:spPr bwMode="auto">
          <a:xfrm>
            <a:off x="3419475" y="1412875"/>
            <a:ext cx="55451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 smtClean="0"/>
              <a:t>REAKCIÓREND</a:t>
            </a:r>
            <a:endParaRPr lang="hu-HU" dirty="0"/>
          </a:p>
          <a:p>
            <a:r>
              <a:rPr lang="hu-HU" dirty="0" err="1" smtClean="0"/>
              <a:t>-különbség</a:t>
            </a:r>
            <a:r>
              <a:rPr lang="hu-HU" dirty="0"/>
              <a:t>: itt lehet használni tört szám értéket</a:t>
            </a:r>
          </a:p>
        </p:txBody>
      </p:sp>
      <p:cxnSp>
        <p:nvCxnSpPr>
          <p:cNvPr id="10" name="Egyenes összekötő 9"/>
          <p:cNvCxnSpPr>
            <a:stCxn id="5" idx="2"/>
            <a:endCxn id="23559" idx="0"/>
          </p:cNvCxnSpPr>
          <p:nvPr/>
        </p:nvCxnSpPr>
        <p:spPr>
          <a:xfrm>
            <a:off x="1691482" y="2060575"/>
            <a:ext cx="107950" cy="5762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9" name="Szövegdoboz 12"/>
          <p:cNvSpPr txBox="1">
            <a:spLocks noChangeArrowheads="1"/>
          </p:cNvSpPr>
          <p:nvPr/>
        </p:nvSpPr>
        <p:spPr bwMode="auto">
          <a:xfrm>
            <a:off x="611188" y="2636838"/>
            <a:ext cx="2376487" cy="6463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/>
              <a:t>Elaszticitás koefficiens</a:t>
            </a:r>
          </a:p>
        </p:txBody>
      </p:sp>
      <p:sp>
        <p:nvSpPr>
          <p:cNvPr id="235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pSp>
        <p:nvGrpSpPr>
          <p:cNvPr id="23562" name="Csoportba foglalás 26"/>
          <p:cNvGrpSpPr>
            <a:grpSpLocks/>
          </p:cNvGrpSpPr>
          <p:nvPr/>
        </p:nvGrpSpPr>
        <p:grpSpPr bwMode="auto">
          <a:xfrm>
            <a:off x="323850" y="3860800"/>
            <a:ext cx="2735263" cy="504825"/>
            <a:chOff x="323528" y="3717032"/>
            <a:chExt cx="2376264" cy="432048"/>
          </a:xfrm>
        </p:grpSpPr>
        <p:sp>
          <p:nvSpPr>
            <p:cNvPr id="24" name="Lekerekített téglalap 23"/>
            <p:cNvSpPr/>
            <p:nvPr/>
          </p:nvSpPr>
          <p:spPr>
            <a:xfrm>
              <a:off x="323528" y="3717032"/>
              <a:ext cx="2376264" cy="432048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  <p:pic>
          <p:nvPicPr>
            <p:cNvPr id="23589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3717032"/>
              <a:ext cx="2191980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Lekerekített téglalap 27"/>
          <p:cNvSpPr/>
          <p:nvPr/>
        </p:nvSpPr>
        <p:spPr>
          <a:xfrm>
            <a:off x="323850" y="4508500"/>
            <a:ext cx="2592388" cy="50482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35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pic>
        <p:nvPicPr>
          <p:cNvPr id="23565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4508500"/>
            <a:ext cx="237648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pSp>
        <p:nvGrpSpPr>
          <p:cNvPr id="23567" name="Csoportba foglalás 36"/>
          <p:cNvGrpSpPr>
            <a:grpSpLocks/>
          </p:cNvGrpSpPr>
          <p:nvPr/>
        </p:nvGrpSpPr>
        <p:grpSpPr bwMode="auto">
          <a:xfrm>
            <a:off x="323850" y="5157788"/>
            <a:ext cx="3095625" cy="792162"/>
            <a:chOff x="323528" y="5157192"/>
            <a:chExt cx="3096344" cy="792088"/>
          </a:xfrm>
        </p:grpSpPr>
        <p:sp>
          <p:nvSpPr>
            <p:cNvPr id="29" name="Lekerekített téglalap 28"/>
            <p:cNvSpPr/>
            <p:nvPr/>
          </p:nvSpPr>
          <p:spPr>
            <a:xfrm>
              <a:off x="323528" y="5157192"/>
              <a:ext cx="2951848" cy="792088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  <p:pic>
          <p:nvPicPr>
            <p:cNvPr id="23584" name="Picture 9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5445224"/>
              <a:ext cx="360040" cy="242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Bal oldali kapcsos zárójel 33"/>
            <p:cNvSpPr/>
            <p:nvPr/>
          </p:nvSpPr>
          <p:spPr>
            <a:xfrm>
              <a:off x="755428" y="5301641"/>
              <a:ext cx="144497" cy="503191"/>
            </a:xfrm>
            <a:prstGeom prst="leftBrac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  <p:sp>
          <p:nvSpPr>
            <p:cNvPr id="23586" name="Szövegdoboz 34"/>
            <p:cNvSpPr txBox="1">
              <a:spLocks noChangeArrowheads="1"/>
            </p:cNvSpPr>
            <p:nvPr/>
          </p:nvSpPr>
          <p:spPr bwMode="auto">
            <a:xfrm>
              <a:off x="899592" y="5229200"/>
              <a:ext cx="216024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1200">
                  <a:solidFill>
                    <a:schemeClr val="bg1"/>
                  </a:solidFill>
                </a:rPr>
                <a:t>1 ha E katalizálja a reakciót</a:t>
              </a:r>
            </a:p>
          </p:txBody>
        </p:sp>
        <p:sp>
          <p:nvSpPr>
            <p:cNvPr id="23587" name="Szövegdoboz 35"/>
            <p:cNvSpPr txBox="1">
              <a:spLocks noChangeArrowheads="1"/>
            </p:cNvSpPr>
            <p:nvPr/>
          </p:nvSpPr>
          <p:spPr bwMode="auto">
            <a:xfrm>
              <a:off x="899592" y="5589240"/>
              <a:ext cx="252028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1200">
                  <a:solidFill>
                    <a:schemeClr val="bg1"/>
                  </a:solidFill>
                </a:rPr>
                <a:t>0 ha E nem katalizálja a reakciót</a:t>
              </a:r>
            </a:p>
          </p:txBody>
        </p:sp>
      </p:grpSp>
      <p:sp>
        <p:nvSpPr>
          <p:cNvPr id="41" name="Lekerekített téglalap 40"/>
          <p:cNvSpPr/>
          <p:nvPr/>
        </p:nvSpPr>
        <p:spPr>
          <a:xfrm>
            <a:off x="323850" y="6165850"/>
            <a:ext cx="1655763" cy="50323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357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pic>
        <p:nvPicPr>
          <p:cNvPr id="23571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6237288"/>
            <a:ext cx="14097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72" name="Csoportba foglalás 46"/>
          <p:cNvGrpSpPr>
            <a:grpSpLocks/>
          </p:cNvGrpSpPr>
          <p:nvPr/>
        </p:nvGrpSpPr>
        <p:grpSpPr bwMode="auto">
          <a:xfrm>
            <a:off x="3779838" y="2565400"/>
            <a:ext cx="3024187" cy="1079500"/>
            <a:chOff x="4932040" y="1844824"/>
            <a:chExt cx="3240360" cy="1152128"/>
          </a:xfrm>
        </p:grpSpPr>
        <p:sp>
          <p:nvSpPr>
            <p:cNvPr id="48" name="Lekerekített téglalap 47"/>
            <p:cNvSpPr/>
            <p:nvPr/>
          </p:nvSpPr>
          <p:spPr>
            <a:xfrm>
              <a:off x="4932040" y="1844824"/>
              <a:ext cx="3240360" cy="1152128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  <p:pic>
          <p:nvPicPr>
            <p:cNvPr id="23582" name="Picture 1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20072" y="1988840"/>
              <a:ext cx="2598102" cy="854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73" name="Csoportba foglalás 61"/>
          <p:cNvGrpSpPr>
            <a:grpSpLocks/>
          </p:cNvGrpSpPr>
          <p:nvPr/>
        </p:nvGrpSpPr>
        <p:grpSpPr bwMode="auto">
          <a:xfrm>
            <a:off x="1979613" y="3644900"/>
            <a:ext cx="3313112" cy="2771775"/>
            <a:chOff x="1979712" y="3645024"/>
            <a:chExt cx="3312368" cy="2772308"/>
          </a:xfrm>
        </p:grpSpPr>
        <p:cxnSp>
          <p:nvCxnSpPr>
            <p:cNvPr id="51" name="Alak 50"/>
            <p:cNvCxnSpPr>
              <a:stCxn id="48" idx="2"/>
              <a:endCxn id="41" idx="3"/>
            </p:cNvCxnSpPr>
            <p:nvPr/>
          </p:nvCxnSpPr>
          <p:spPr>
            <a:xfrm rot="5400000">
              <a:off x="2249742" y="3374995"/>
              <a:ext cx="2772308" cy="3312368"/>
            </a:xfrm>
            <a:prstGeom prst="bentConnector2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gyenes összekötő nyíllal 52"/>
            <p:cNvCxnSpPr>
              <a:endCxn id="29" idx="3"/>
            </p:cNvCxnSpPr>
            <p:nvPr/>
          </p:nvCxnSpPr>
          <p:spPr>
            <a:xfrm rot="10800000">
              <a:off x="3276408" y="5553566"/>
              <a:ext cx="2015672" cy="34932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gyenes összekötő nyíllal 56"/>
            <p:cNvCxnSpPr>
              <a:endCxn id="28" idx="3"/>
            </p:cNvCxnSpPr>
            <p:nvPr/>
          </p:nvCxnSpPr>
          <p:spPr>
            <a:xfrm rot="10800000">
              <a:off x="2916127" y="4761252"/>
              <a:ext cx="2375953" cy="36519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Egyenes összekötő nyíllal 58"/>
            <p:cNvCxnSpPr>
              <a:endCxn id="24" idx="3"/>
            </p:cNvCxnSpPr>
            <p:nvPr/>
          </p:nvCxnSpPr>
          <p:spPr>
            <a:xfrm rot="10800000">
              <a:off x="2916127" y="4113427"/>
              <a:ext cx="2375953" cy="34932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74" name="Szövegdoboz 70"/>
          <p:cNvSpPr txBox="1">
            <a:spLocks noChangeArrowheads="1"/>
          </p:cNvSpPr>
          <p:nvPr/>
        </p:nvSpPr>
        <p:spPr bwMode="auto">
          <a:xfrm>
            <a:off x="5399088" y="5229225"/>
            <a:ext cx="37449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dirty="0"/>
              <a:t>Az enzimnek zérus (0) az elaszticitása ha azt a reakciót nem katalizálja</a:t>
            </a:r>
          </a:p>
        </p:txBody>
      </p:sp>
    </p:spTree>
    <p:extLst>
      <p:ext uri="{BB962C8B-B14F-4D97-AF65-F5344CB8AC3E}">
        <p14:creationId xmlns:p14="http://schemas.microsoft.com/office/powerpoint/2010/main" val="110172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ím 1"/>
          <p:cNvSpPr>
            <a:spLocks noGrp="1"/>
          </p:cNvSpPr>
          <p:nvPr>
            <p:ph type="title"/>
          </p:nvPr>
        </p:nvSpPr>
        <p:spPr>
          <a:xfrm>
            <a:off x="0" y="260350"/>
            <a:ext cx="8459788" cy="792163"/>
          </a:xfrm>
        </p:spPr>
        <p:txBody>
          <a:bodyPr>
            <a:normAutofit fontScale="90000"/>
          </a:bodyPr>
          <a:lstStyle/>
          <a:p>
            <a:pPr defTabSz="912813" eaLnBrk="1" hangingPunct="1"/>
            <a:r>
              <a:rPr lang="hu-HU" sz="3200" smtClean="0"/>
              <a:t>Elaszticitás alapvető tulajdonságai</a:t>
            </a:r>
            <a:br>
              <a:rPr lang="hu-HU" sz="3200" smtClean="0"/>
            </a:br>
            <a:endParaRPr lang="hu-HU" sz="320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613176B2-CC4B-489F-AE3C-2D68A947D5EC}" type="slidenum">
              <a:rPr lang="hu-HU"/>
              <a:pPr>
                <a:defRPr/>
              </a:pPr>
              <a:t>11</a:t>
            </a:fld>
            <a:endParaRPr lang="hu-HU"/>
          </a:p>
        </p:txBody>
      </p:sp>
      <p:sp>
        <p:nvSpPr>
          <p:cNvPr id="24578" name="Szövegdoboz 4"/>
          <p:cNvSpPr txBox="1">
            <a:spLocks noChangeArrowheads="1"/>
          </p:cNvSpPr>
          <p:nvPr/>
        </p:nvSpPr>
        <p:spPr bwMode="auto">
          <a:xfrm>
            <a:off x="0" y="1268413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hu-HU" dirty="0" err="1" smtClean="0"/>
              <a:t>Reaktánsok</a:t>
            </a:r>
            <a:r>
              <a:rPr lang="hu-HU" dirty="0"/>
              <a:t>: </a:t>
            </a:r>
            <a:endParaRPr lang="hu-HU" dirty="0" smtClean="0"/>
          </a:p>
          <a:p>
            <a:pPr marL="342900" indent="-342900">
              <a:buAutoNum type="arabicPeriod"/>
            </a:pPr>
            <a:endParaRPr lang="hu-HU" dirty="0"/>
          </a:p>
          <a:p>
            <a:r>
              <a:rPr lang="hu-HU" dirty="0" err="1" smtClean="0"/>
              <a:t>-elaszticitása</a:t>
            </a:r>
            <a:r>
              <a:rPr lang="hu-HU" dirty="0" smtClean="0"/>
              <a:t> </a:t>
            </a:r>
            <a:r>
              <a:rPr lang="hu-HU" dirty="0"/>
              <a:t>pozitív (+): nem egyensúlyi helyzet olyan, hogy a </a:t>
            </a:r>
            <a:r>
              <a:rPr lang="hu-HU" dirty="0" smtClean="0"/>
              <a:t>	</a:t>
            </a:r>
            <a:r>
              <a:rPr lang="hu-HU" dirty="0" err="1" smtClean="0"/>
              <a:t>reaktáns</a:t>
            </a:r>
            <a:r>
              <a:rPr lang="hu-HU" dirty="0" smtClean="0"/>
              <a:t> </a:t>
            </a:r>
            <a:r>
              <a:rPr lang="hu-HU" dirty="0"/>
              <a:t>egy </a:t>
            </a:r>
            <a:r>
              <a:rPr lang="hu-HU" dirty="0" err="1" smtClean="0"/>
              <a:t>szubsztrát</a:t>
            </a:r>
            <a:r>
              <a:rPr lang="hu-HU" dirty="0" smtClean="0"/>
              <a:t> (normális körülmények között)</a:t>
            </a:r>
            <a:endParaRPr lang="hu-HU" dirty="0"/>
          </a:p>
          <a:p>
            <a:pPr marL="341313" indent="-341313"/>
            <a:r>
              <a:rPr lang="hu-HU" dirty="0" err="1" smtClean="0"/>
              <a:t>-elaszticitás</a:t>
            </a:r>
            <a:r>
              <a:rPr lang="hu-HU" dirty="0" smtClean="0"/>
              <a:t> </a:t>
            </a:r>
            <a:r>
              <a:rPr lang="hu-HU" dirty="0"/>
              <a:t>negatív (-): ha az egy termék</a:t>
            </a:r>
          </a:p>
          <a:p>
            <a:pPr marL="341313" indent="-341313"/>
            <a:r>
              <a:rPr lang="hu-HU" dirty="0"/>
              <a:t>	</a:t>
            </a:r>
            <a:r>
              <a:rPr lang="hu-HU" dirty="0" smtClean="0"/>
              <a:t>	Megjegyzés</a:t>
            </a:r>
            <a:r>
              <a:rPr lang="hu-HU" dirty="0"/>
              <a:t>: az egyensúly az egyik oldalról a másikba billen át, nem a </a:t>
            </a:r>
            <a:r>
              <a:rPr lang="hu-HU" dirty="0" smtClean="0"/>
              <a:t>nullán keresztül </a:t>
            </a:r>
            <a:r>
              <a:rPr lang="hu-HU" dirty="0"/>
              <a:t>vezet, hanem a végtelenen (∞) </a:t>
            </a:r>
            <a:r>
              <a:rPr lang="hu-HU" dirty="0" smtClean="0"/>
              <a:t>át: </a:t>
            </a:r>
            <a:r>
              <a:rPr lang="hu-HU" u="sng" dirty="0" smtClean="0"/>
              <a:t>a </a:t>
            </a:r>
            <a:r>
              <a:rPr lang="hu-HU" u="sng" dirty="0" err="1" smtClean="0"/>
              <a:t>reaktánsok</a:t>
            </a:r>
            <a:r>
              <a:rPr lang="hu-HU" u="sng" dirty="0" smtClean="0"/>
              <a:t> elaszticitása egyensúlyban végtelen!</a:t>
            </a:r>
            <a:endParaRPr lang="hu-HU" u="sng" dirty="0"/>
          </a:p>
          <a:p>
            <a:pPr marL="341313" indent="-341313"/>
            <a:r>
              <a:rPr lang="hu-HU" dirty="0"/>
              <a:t>					</a:t>
            </a:r>
          </a:p>
          <a:p>
            <a:pPr marL="341313" indent="-341313" algn="ctr"/>
            <a:r>
              <a:rPr lang="hu-HU" dirty="0"/>
              <a:t>			  Irreverzibilis sebességi egyenletek használatának veszélyes 		       voltát jelentik a szimulációkban</a:t>
            </a:r>
          </a:p>
          <a:p>
            <a:pPr marL="341313" indent="-341313"/>
            <a:endParaRPr lang="hu-HU" dirty="0"/>
          </a:p>
          <a:p>
            <a:pPr marL="341313" indent="-341313"/>
            <a:r>
              <a:rPr lang="hu-HU" dirty="0"/>
              <a:t>2. Enzimek:</a:t>
            </a:r>
          </a:p>
          <a:p>
            <a:pPr marL="341313" indent="-341313"/>
            <a:r>
              <a:rPr lang="hu-HU" dirty="0"/>
              <a:t> 		elaszticitása a saját reakcióikban 1 (és más reakciókban: 0)</a:t>
            </a:r>
          </a:p>
          <a:p>
            <a:pPr marL="341313" indent="-341313"/>
            <a:r>
              <a:rPr lang="hu-HU" dirty="0"/>
              <a:t>		</a:t>
            </a:r>
          </a:p>
          <a:p>
            <a:pPr marL="341313" indent="-341313"/>
            <a:r>
              <a:rPr lang="hu-HU" dirty="0"/>
              <a:t>3. </a:t>
            </a:r>
            <a:r>
              <a:rPr lang="hu-HU" dirty="0" err="1"/>
              <a:t>Nemreaktáns</a:t>
            </a:r>
            <a:r>
              <a:rPr lang="hu-HU" dirty="0"/>
              <a:t> </a:t>
            </a:r>
            <a:r>
              <a:rPr lang="hu-HU" dirty="0" smtClean="0"/>
              <a:t>inhibitorok elaszticitása </a:t>
            </a:r>
            <a:r>
              <a:rPr lang="hu-HU" dirty="0"/>
              <a:t>mindig negatív (-) és fordítva a </a:t>
            </a:r>
            <a:r>
              <a:rPr lang="hu-HU" dirty="0" err="1" smtClean="0"/>
              <a:t>nemreagáló</a:t>
            </a:r>
            <a:r>
              <a:rPr lang="hu-HU" dirty="0" smtClean="0"/>
              <a:t> </a:t>
            </a:r>
            <a:r>
              <a:rPr lang="hu-HU" dirty="0" err="1" smtClean="0"/>
              <a:t>aktivátoroké</a:t>
            </a:r>
            <a:r>
              <a:rPr lang="hu-HU" dirty="0" smtClean="0"/>
              <a:t> mindig pozitív </a:t>
            </a:r>
            <a:r>
              <a:rPr lang="hu-HU" dirty="0"/>
              <a:t>(+).</a:t>
            </a:r>
          </a:p>
          <a:p>
            <a:pPr marL="341313" indent="-341313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617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22995"/>
            <a:ext cx="7125113" cy="924475"/>
          </a:xfrm>
        </p:spPr>
        <p:txBody>
          <a:bodyPr>
            <a:normAutofit fontScale="90000"/>
          </a:bodyPr>
          <a:lstStyle/>
          <a:p>
            <a:r>
              <a:rPr lang="hu-HU" dirty="0" err="1" smtClean="0"/>
              <a:t>Enzimkinetika</a:t>
            </a:r>
            <a:r>
              <a:rPr lang="hu-HU" dirty="0" smtClean="0"/>
              <a:t> a kontroll analízis felől nézve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476672"/>
            <a:ext cx="9143999" cy="6381329"/>
          </a:xfrm>
        </p:spPr>
        <p:txBody>
          <a:bodyPr>
            <a:normAutofit/>
          </a:bodyPr>
          <a:lstStyle/>
          <a:p>
            <a:r>
              <a:rPr lang="hu-HU" dirty="0" smtClean="0"/>
              <a:t>Azok a mérések, amelyeket a hagyományos kísérleteknél végeznek, az </a:t>
            </a:r>
            <a:r>
              <a:rPr lang="hu-HU" dirty="0" err="1" smtClean="0"/>
              <a:t>MCA-ra</a:t>
            </a:r>
            <a:r>
              <a:rPr lang="hu-HU" dirty="0" smtClean="0"/>
              <a:t> nem túl használhatóak.</a:t>
            </a:r>
          </a:p>
          <a:p>
            <a:r>
              <a:rPr lang="hu-HU" dirty="0" smtClean="0"/>
              <a:t>Az MCA szintén az E kinetikai viselkedésére kíváncsi, de a cél nem a mechanizmus megértése, hanem </a:t>
            </a:r>
            <a:r>
              <a:rPr lang="hu-HU" u="sng" dirty="0" smtClean="0"/>
              <a:t>a kinetikai leírás integrálása a rendszer kinetikai viselkedésének leírásába.</a:t>
            </a:r>
          </a:p>
          <a:p>
            <a:pPr lvl="1"/>
            <a:r>
              <a:rPr lang="hu-HU" dirty="0"/>
              <a:t>A legegyszerűbb esetben néhány E-ből felépülő anyagcsereút, de végső soron egy egész sejt, szerv vagy szervezet leírása. </a:t>
            </a:r>
          </a:p>
          <a:p>
            <a:r>
              <a:rPr lang="hu-HU" dirty="0" smtClean="0"/>
              <a:t>Nem elhanyagolhatók azok a </a:t>
            </a:r>
            <a:r>
              <a:rPr lang="hu-HU" dirty="0" err="1" smtClean="0"/>
              <a:t>metabolitok</a:t>
            </a:r>
            <a:r>
              <a:rPr lang="hu-HU" dirty="0" smtClean="0"/>
              <a:t>, amelyek befolyásolják a kinetikát</a:t>
            </a:r>
            <a:r>
              <a:rPr lang="hu-HU" dirty="0" smtClean="0">
                <a:sym typeface="Wingdings" panose="05000000000000000000" pitchFamily="2" charset="2"/>
              </a:rPr>
              <a:t>minden </a:t>
            </a:r>
            <a:r>
              <a:rPr lang="hu-HU" dirty="0" err="1" smtClean="0">
                <a:sym typeface="Wingdings" panose="05000000000000000000" pitchFamily="2" charset="2"/>
              </a:rPr>
              <a:t>reaktánsnak</a:t>
            </a:r>
            <a:r>
              <a:rPr lang="hu-HU" dirty="0" smtClean="0">
                <a:sym typeface="Wingdings" panose="05000000000000000000" pitchFamily="2" charset="2"/>
              </a:rPr>
              <a:t> és </a:t>
            </a:r>
            <a:r>
              <a:rPr lang="hu-HU" dirty="0" err="1" smtClean="0">
                <a:sym typeface="Wingdings" panose="05000000000000000000" pitchFamily="2" charset="2"/>
              </a:rPr>
              <a:t>effektornak</a:t>
            </a:r>
            <a:r>
              <a:rPr lang="hu-HU" dirty="0" smtClean="0">
                <a:sym typeface="Wingdings" panose="05000000000000000000" pitchFamily="2" charset="2"/>
              </a:rPr>
              <a:t> a sejtekben lévőkhöz a lehető legközelebbi koncentrációban kell jelen lenniük (termékeknek is).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Reverzibilis feltételeket kell biztosítani!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E teljes rendszerre vonatkozó hangsúlyok ellenére az elaszticitás mérések természetellenesek maradnak legalább 1 szempontból: olyan E-re vonatkoznak, amelyet kiragadtunk a </a:t>
            </a:r>
            <a:r>
              <a:rPr lang="hu-HU" dirty="0" err="1" smtClean="0">
                <a:sym typeface="Wingdings" panose="05000000000000000000" pitchFamily="2" charset="2"/>
              </a:rPr>
              <a:t>metabolitútjából</a:t>
            </a:r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smtClean="0">
                <a:sym typeface="Wingdings" panose="05000000000000000000" pitchFamily="2" charset="2"/>
              </a:rPr>
              <a:t></a:t>
            </a:r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smtClean="0">
                <a:sym typeface="Wingdings" panose="05000000000000000000" pitchFamily="2" charset="2"/>
              </a:rPr>
              <a:t>úgy kezeljük a </a:t>
            </a:r>
            <a:r>
              <a:rPr lang="hu-HU" dirty="0" err="1" smtClean="0">
                <a:sym typeface="Wingdings" panose="05000000000000000000" pitchFamily="2" charset="2"/>
              </a:rPr>
              <a:t>metabolitokat</a:t>
            </a:r>
            <a:r>
              <a:rPr lang="hu-HU" dirty="0" smtClean="0">
                <a:sym typeface="Wingdings" panose="05000000000000000000" pitchFamily="2" charset="2"/>
              </a:rPr>
              <a:t>, amelyek rá hatnak, mintha konstansok lennének (pedig a </a:t>
            </a:r>
            <a:r>
              <a:rPr lang="hu-HU" dirty="0" err="1" smtClean="0">
                <a:sym typeface="Wingdings" panose="05000000000000000000" pitchFamily="2" charset="2"/>
              </a:rPr>
              <a:t>metabolitút</a:t>
            </a:r>
            <a:r>
              <a:rPr lang="hu-HU" dirty="0" smtClean="0">
                <a:sym typeface="Wingdings" panose="05000000000000000000" pitchFamily="2" charset="2"/>
              </a:rPr>
              <a:t> többi E-e is hathat ezen </a:t>
            </a:r>
            <a:r>
              <a:rPr lang="hu-HU" dirty="0" err="1" smtClean="0">
                <a:sym typeface="Wingdings" panose="05000000000000000000" pitchFamily="2" charset="2"/>
              </a:rPr>
              <a:t>metabolitok</a:t>
            </a:r>
            <a:r>
              <a:rPr lang="hu-HU" dirty="0" smtClean="0">
                <a:sym typeface="Wingdings" panose="05000000000000000000" pitchFamily="2" charset="2"/>
              </a:rPr>
              <a:t> koncentrációjára).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874B087E-4542-4AC4-8288-CAD0FFDDDF51}" type="slidenum">
              <a:rPr lang="hu-HU" smtClean="0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12</a:t>
            </a:fld>
            <a:endParaRPr lang="hu-H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11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/>
          </p:nvPr>
        </p:nvSpPr>
        <p:spPr>
          <a:xfrm>
            <a:off x="0" y="260350"/>
            <a:ext cx="9612313" cy="792163"/>
          </a:xfrm>
        </p:spPr>
        <p:txBody>
          <a:bodyPr>
            <a:normAutofit fontScale="90000"/>
          </a:bodyPr>
          <a:lstStyle/>
          <a:p>
            <a:pPr algn="ctr" defTabSz="912813" eaLnBrk="1" hangingPunct="1"/>
            <a:r>
              <a:rPr lang="hu-HU" sz="3200" dirty="0" smtClean="0"/>
              <a:t>Sebességek és koncentrációk: hatások és nem okok</a:t>
            </a:r>
            <a:br>
              <a:rPr lang="hu-HU" sz="3200" dirty="0" smtClean="0"/>
            </a:br>
            <a:endParaRPr lang="hu-HU" sz="3200" dirty="0" smtClean="0"/>
          </a:p>
        </p:txBody>
      </p:sp>
      <p:sp>
        <p:nvSpPr>
          <p:cNvPr id="24" name="Dia számának helye 2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55C947E9-B9A0-4BE5-A6A5-16322915B623}" type="slidenum">
              <a:rPr lang="hu-HU"/>
              <a:pPr>
                <a:defRPr/>
              </a:pPr>
              <a:t>13</a:t>
            </a:fld>
            <a:endParaRPr lang="hu-HU"/>
          </a:p>
        </p:txBody>
      </p:sp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pSp>
        <p:nvGrpSpPr>
          <p:cNvPr id="26627" name="Csoportba foglalás 11"/>
          <p:cNvGrpSpPr>
            <a:grpSpLocks/>
          </p:cNvGrpSpPr>
          <p:nvPr/>
        </p:nvGrpSpPr>
        <p:grpSpPr bwMode="auto">
          <a:xfrm>
            <a:off x="1547813" y="4941888"/>
            <a:ext cx="1295400" cy="935037"/>
            <a:chOff x="4139952" y="2708920"/>
            <a:chExt cx="1296144" cy="936104"/>
          </a:xfrm>
        </p:grpSpPr>
        <p:sp>
          <p:nvSpPr>
            <p:cNvPr id="8" name="Lekerekített téglalap 7"/>
            <p:cNvSpPr/>
            <p:nvPr/>
          </p:nvSpPr>
          <p:spPr>
            <a:xfrm>
              <a:off x="4139952" y="2708920"/>
              <a:ext cx="1296144" cy="936104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  <p:pic>
          <p:nvPicPr>
            <p:cNvPr id="26639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1959" y="2780928"/>
              <a:ext cx="1144127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28" name="Szövegdoboz 13"/>
          <p:cNvSpPr txBox="1">
            <a:spLocks noChangeArrowheads="1"/>
          </p:cNvSpPr>
          <p:nvPr/>
        </p:nvSpPr>
        <p:spPr bwMode="auto">
          <a:xfrm>
            <a:off x="539750" y="981075"/>
            <a:ext cx="820896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/>
              <a:t>Sebességek és az intermedier koncentrációk a teljes metabolikus rendszer tulajdonságai és egyikük sem tekinthető független változónak, csak ha explicit módon így vannak definiálva. </a:t>
            </a:r>
          </a:p>
        </p:txBody>
      </p:sp>
      <p:sp>
        <p:nvSpPr>
          <p:cNvPr id="26629" name="Szövegdoboz 8"/>
          <p:cNvSpPr txBox="1">
            <a:spLocks noChangeArrowheads="1"/>
          </p:cNvSpPr>
          <p:nvPr/>
        </p:nvSpPr>
        <p:spPr bwMode="auto">
          <a:xfrm>
            <a:off x="971550" y="2565400"/>
            <a:ext cx="7561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Spektrofotométerben alkalmazottnak éppen az ellenkezőjét vegyük fel</a:t>
            </a:r>
          </a:p>
        </p:txBody>
      </p:sp>
      <p:sp>
        <p:nvSpPr>
          <p:cNvPr id="26630" name="Szövegdoboz 9"/>
          <p:cNvSpPr txBox="1">
            <a:spLocks noChangeArrowheads="1"/>
          </p:cNvSpPr>
          <p:nvPr/>
        </p:nvSpPr>
        <p:spPr bwMode="auto">
          <a:xfrm>
            <a:off x="1042988" y="3644900"/>
            <a:ext cx="7705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 smtClean="0"/>
              <a:t>Gondolatkísérlet: E </a:t>
            </a:r>
            <a:r>
              <a:rPr lang="hu-HU" dirty="0"/>
              <a:t>követi a </a:t>
            </a:r>
            <a:r>
              <a:rPr lang="hu-HU" dirty="0" err="1"/>
              <a:t>Michaelis-Menten</a:t>
            </a:r>
            <a:r>
              <a:rPr lang="hu-HU" dirty="0"/>
              <a:t> </a:t>
            </a:r>
            <a:r>
              <a:rPr lang="hu-HU" dirty="0" smtClean="0"/>
              <a:t>kinetikát</a:t>
            </a:r>
            <a:br>
              <a:rPr lang="hu-HU" dirty="0" smtClean="0"/>
            </a:br>
            <a:r>
              <a:rPr lang="hu-HU" dirty="0" smtClean="0"/>
              <a:t>sebességet mi állítjuk be</a:t>
            </a:r>
            <a:r>
              <a:rPr lang="hu-HU" dirty="0"/>
              <a:t>	</a:t>
            </a:r>
            <a:r>
              <a:rPr lang="hu-HU" dirty="0" err="1" smtClean="0"/>
              <a:t>szubsztrátkoncentráció</a:t>
            </a:r>
            <a:r>
              <a:rPr lang="hu-HU" dirty="0" smtClean="0"/>
              <a:t> 	mérése</a:t>
            </a:r>
            <a:endParaRPr lang="hu-HU" dirty="0"/>
          </a:p>
        </p:txBody>
      </p:sp>
      <p:cxnSp>
        <p:nvCxnSpPr>
          <p:cNvPr id="11" name="Egyenes összekötő nyíllal 10"/>
          <p:cNvCxnSpPr/>
          <p:nvPr/>
        </p:nvCxnSpPr>
        <p:spPr>
          <a:xfrm rot="5400000">
            <a:off x="4248150" y="2239963"/>
            <a:ext cx="649287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 rot="5400000">
            <a:off x="4213225" y="3284538"/>
            <a:ext cx="719137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>
            <a:off x="4040981" y="4135807"/>
            <a:ext cx="7112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4" name="Szövegdoboz 18"/>
          <p:cNvSpPr txBox="1">
            <a:spLocks noChangeArrowheads="1"/>
          </p:cNvSpPr>
          <p:nvPr/>
        </p:nvSpPr>
        <p:spPr bwMode="auto">
          <a:xfrm>
            <a:off x="3851275" y="5229225"/>
            <a:ext cx="4392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Szubsztrát hogyan függ a sebességtől!?</a:t>
            </a:r>
          </a:p>
        </p:txBody>
      </p:sp>
      <p:cxnSp>
        <p:nvCxnSpPr>
          <p:cNvPr id="20" name="Egyenes összekötő nyíllal 19"/>
          <p:cNvCxnSpPr/>
          <p:nvPr/>
        </p:nvCxnSpPr>
        <p:spPr>
          <a:xfrm>
            <a:off x="3132138" y="5373688"/>
            <a:ext cx="503237" cy="47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96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ím 1"/>
          <p:cNvSpPr>
            <a:spLocks noGrp="1"/>
          </p:cNvSpPr>
          <p:nvPr>
            <p:ph type="title"/>
          </p:nvPr>
        </p:nvSpPr>
        <p:spPr>
          <a:xfrm>
            <a:off x="0" y="260350"/>
            <a:ext cx="9612313" cy="792163"/>
          </a:xfrm>
        </p:spPr>
        <p:txBody>
          <a:bodyPr>
            <a:normAutofit fontScale="90000"/>
          </a:bodyPr>
          <a:lstStyle/>
          <a:p>
            <a:pPr algn="ctr" defTabSz="912813" eaLnBrk="1" hangingPunct="1"/>
            <a:r>
              <a:rPr lang="hu-HU" sz="3200" dirty="0" smtClean="0"/>
              <a:t>Sebességek és koncentrációk: hatások és nem okok</a:t>
            </a:r>
            <a:br>
              <a:rPr lang="hu-HU" sz="3200" dirty="0" smtClean="0"/>
            </a:br>
            <a:endParaRPr lang="hu-HU" sz="3200" dirty="0" smtClean="0"/>
          </a:p>
        </p:txBody>
      </p:sp>
      <p:sp>
        <p:nvSpPr>
          <p:cNvPr id="50" name="Dia számának helye 4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F8CE5BE8-8F99-4563-91E1-9ED126FDA7AA}" type="slidenum">
              <a:rPr lang="hu-HU"/>
              <a:pPr>
                <a:defRPr/>
              </a:pPr>
              <a:t>14</a:t>
            </a:fld>
            <a:endParaRPr lang="hu-HU"/>
          </a:p>
        </p:txBody>
      </p:sp>
      <p:grpSp>
        <p:nvGrpSpPr>
          <p:cNvPr id="27650" name="Csoportba foglalás 11"/>
          <p:cNvGrpSpPr>
            <a:grpSpLocks/>
          </p:cNvGrpSpPr>
          <p:nvPr/>
        </p:nvGrpSpPr>
        <p:grpSpPr bwMode="auto">
          <a:xfrm>
            <a:off x="468313" y="1196975"/>
            <a:ext cx="3382962" cy="2808288"/>
            <a:chOff x="0" y="0"/>
            <a:chExt cx="3337560" cy="2714625"/>
          </a:xfrm>
        </p:grpSpPr>
        <p:grpSp>
          <p:nvGrpSpPr>
            <p:cNvPr id="27674" name="Csoportba foglalás 12"/>
            <p:cNvGrpSpPr>
              <a:grpSpLocks/>
            </p:cNvGrpSpPr>
            <p:nvPr/>
          </p:nvGrpSpPr>
          <p:grpSpPr bwMode="auto">
            <a:xfrm>
              <a:off x="0" y="0"/>
              <a:ext cx="3337560" cy="2714625"/>
              <a:chOff x="0" y="0"/>
              <a:chExt cx="3337560" cy="2714625"/>
            </a:xfrm>
          </p:grpSpPr>
          <p:graphicFrame>
            <p:nvGraphicFramePr>
              <p:cNvPr id="15" name="Diagram 14"/>
              <p:cNvGraphicFramePr/>
              <p:nvPr/>
            </p:nvGraphicFramePr>
            <p:xfrm>
              <a:off x="0" y="0"/>
              <a:ext cx="3337560" cy="271462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16" name="Egyenes összekötő 15"/>
              <p:cNvCxnSpPr/>
              <p:nvPr/>
            </p:nvCxnSpPr>
            <p:spPr>
              <a:xfrm rot="21540000">
                <a:off x="391549" y="348344"/>
                <a:ext cx="2307004" cy="2148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Egyenes összekötő 16"/>
              <p:cNvCxnSpPr/>
              <p:nvPr/>
            </p:nvCxnSpPr>
            <p:spPr>
              <a:xfrm rot="5340000">
                <a:off x="1770947" y="1295899"/>
                <a:ext cx="1858344" cy="313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Egyenes összekötő 17"/>
              <p:cNvCxnSpPr/>
              <p:nvPr/>
            </p:nvCxnSpPr>
            <p:spPr>
              <a:xfrm rot="21540000">
                <a:off x="391549" y="695153"/>
                <a:ext cx="2130025" cy="3989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Egyenes összekötő 18"/>
              <p:cNvCxnSpPr/>
              <p:nvPr/>
            </p:nvCxnSpPr>
            <p:spPr>
              <a:xfrm rot="16260000" flipH="1">
                <a:off x="1797564" y="1468172"/>
                <a:ext cx="1477775" cy="3915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Egyenes összekötő nyíllal 19"/>
              <p:cNvCxnSpPr/>
              <p:nvPr/>
            </p:nvCxnSpPr>
            <p:spPr>
              <a:xfrm rot="5400000">
                <a:off x="660207" y="540147"/>
                <a:ext cx="385172" cy="1566"/>
              </a:xfrm>
              <a:prstGeom prst="straightConnector1">
                <a:avLst/>
              </a:prstGeom>
              <a:ln>
                <a:headEnd type="triangle" w="med" len="sm"/>
                <a:tailEnd type="triangle" w="med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Egyenes összekötő nyíllal 13"/>
            <p:cNvCxnSpPr/>
            <p:nvPr/>
          </p:nvCxnSpPr>
          <p:spPr>
            <a:xfrm rot="10800000">
              <a:off x="2527838" y="1964228"/>
              <a:ext cx="181679" cy="0"/>
            </a:xfrm>
            <a:prstGeom prst="straightConnector1">
              <a:avLst/>
            </a:prstGeom>
            <a:ln>
              <a:headEnd type="triangle" w="med" len="sm"/>
              <a:tailEnd type="triangle" w="med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651" name="Csoportba foglalás 32"/>
          <p:cNvGrpSpPr>
            <a:grpSpLocks/>
          </p:cNvGrpSpPr>
          <p:nvPr/>
        </p:nvGrpSpPr>
        <p:grpSpPr bwMode="auto">
          <a:xfrm>
            <a:off x="4716463" y="1125538"/>
            <a:ext cx="3743325" cy="2959100"/>
            <a:chOff x="3923928" y="1124744"/>
            <a:chExt cx="3744416" cy="2959224"/>
          </a:xfrm>
        </p:grpSpPr>
        <p:graphicFrame>
          <p:nvGraphicFramePr>
            <p:cNvPr id="24" name="Diagram 23"/>
            <p:cNvGraphicFramePr/>
            <p:nvPr/>
          </p:nvGraphicFramePr>
          <p:xfrm>
            <a:off x="3923928" y="1124744"/>
            <a:ext cx="3744416" cy="29592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25" name="Egyenes összekötő 24"/>
            <p:cNvCxnSpPr/>
            <p:nvPr/>
          </p:nvCxnSpPr>
          <p:spPr>
            <a:xfrm rot="5400000" flipH="1" flipV="1">
              <a:off x="5887636" y="2689291"/>
              <a:ext cx="154470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Egyenes összekötő 25"/>
            <p:cNvCxnSpPr/>
            <p:nvPr/>
          </p:nvCxnSpPr>
          <p:spPr>
            <a:xfrm rot="16200000" flipV="1">
              <a:off x="5988484" y="2661508"/>
              <a:ext cx="1635194" cy="31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Egyenes összekötő 26"/>
            <p:cNvCxnSpPr/>
            <p:nvPr/>
          </p:nvCxnSpPr>
          <p:spPr>
            <a:xfrm rot="10800000">
              <a:off x="4427312" y="1901064"/>
              <a:ext cx="2232676" cy="158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Egyenes összekötő 27"/>
            <p:cNvCxnSpPr/>
            <p:nvPr/>
          </p:nvCxnSpPr>
          <p:spPr>
            <a:xfrm rot="10860000" flipV="1">
              <a:off x="4438428" y="1845499"/>
              <a:ext cx="2366064" cy="301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Egyenes összekötő nyíllal 28"/>
            <p:cNvCxnSpPr/>
            <p:nvPr/>
          </p:nvCxnSpPr>
          <p:spPr>
            <a:xfrm rot="10800000" flipV="1">
              <a:off x="6659987" y="3069512"/>
              <a:ext cx="144505" cy="3175"/>
            </a:xfrm>
            <a:prstGeom prst="straightConnector1">
              <a:avLst/>
            </a:prstGeom>
            <a:ln>
              <a:headEnd type="triangle" w="med" len="sm"/>
              <a:tailEnd type="triangle" w="med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652" name="Szövegdoboz 35"/>
          <p:cNvSpPr txBox="1">
            <a:spLocks noChangeArrowheads="1"/>
          </p:cNvSpPr>
          <p:nvPr/>
        </p:nvSpPr>
        <p:spPr bwMode="auto">
          <a:xfrm>
            <a:off x="0" y="865054"/>
            <a:ext cx="865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dirty="0" smtClean="0"/>
              <a:t>a/K</a:t>
            </a:r>
            <a:r>
              <a:rPr lang="hu-HU" baseline="-25000" dirty="0" smtClean="0"/>
              <a:t>m</a:t>
            </a:r>
            <a:endParaRPr lang="hu-HU" baseline="-25000" dirty="0"/>
          </a:p>
        </p:txBody>
      </p:sp>
      <p:sp>
        <p:nvSpPr>
          <p:cNvPr id="27653" name="Szövegdoboz 36"/>
          <p:cNvSpPr txBox="1">
            <a:spLocks noChangeArrowheads="1"/>
          </p:cNvSpPr>
          <p:nvPr/>
        </p:nvSpPr>
        <p:spPr bwMode="auto">
          <a:xfrm>
            <a:off x="6297502" y="3844925"/>
            <a:ext cx="864046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dirty="0"/>
              <a:t>a/K</a:t>
            </a:r>
            <a:r>
              <a:rPr lang="hu-HU" baseline="-25000" dirty="0"/>
              <a:t>m</a:t>
            </a:r>
          </a:p>
        </p:txBody>
      </p:sp>
      <p:sp>
        <p:nvSpPr>
          <p:cNvPr id="27654" name="Szövegdoboz 37"/>
          <p:cNvSpPr txBox="1">
            <a:spLocks noChangeArrowheads="1"/>
          </p:cNvSpPr>
          <p:nvPr/>
        </p:nvSpPr>
        <p:spPr bwMode="auto">
          <a:xfrm>
            <a:off x="1927681" y="3937466"/>
            <a:ext cx="6996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dirty="0" smtClean="0"/>
              <a:t>v/</a:t>
            </a:r>
            <a:r>
              <a:rPr lang="hu-HU" dirty="0" err="1" smtClean="0"/>
              <a:t>V</a:t>
            </a:r>
            <a:endParaRPr lang="hu-HU" baseline="-25000" dirty="0"/>
          </a:p>
        </p:txBody>
      </p:sp>
      <p:sp>
        <p:nvSpPr>
          <p:cNvPr id="27655" name="Szövegdoboz 38"/>
          <p:cNvSpPr txBox="1">
            <a:spLocks noChangeArrowheads="1"/>
          </p:cNvSpPr>
          <p:nvPr/>
        </p:nvSpPr>
        <p:spPr bwMode="auto">
          <a:xfrm>
            <a:off x="4356100" y="1052513"/>
            <a:ext cx="64794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dirty="0"/>
              <a:t>v/</a:t>
            </a:r>
            <a:r>
              <a:rPr lang="hu-HU" dirty="0" err="1"/>
              <a:t>V</a:t>
            </a:r>
            <a:endParaRPr lang="hu-HU" baseline="-25000" dirty="0"/>
          </a:p>
        </p:txBody>
      </p:sp>
      <p:sp>
        <p:nvSpPr>
          <p:cNvPr id="27656" name="Szövegdoboz 22"/>
          <p:cNvSpPr txBox="1">
            <a:spLocks noChangeArrowheads="1"/>
          </p:cNvSpPr>
          <p:nvPr/>
        </p:nvSpPr>
        <p:spPr bwMode="auto">
          <a:xfrm>
            <a:off x="395288" y="3860800"/>
            <a:ext cx="32400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/>
              <a:t> </a:t>
            </a:r>
          </a:p>
        </p:txBody>
      </p:sp>
      <p:sp>
        <p:nvSpPr>
          <p:cNvPr id="27657" name="Szövegdoboz 29"/>
          <p:cNvSpPr txBox="1">
            <a:spLocks noChangeArrowheads="1"/>
          </p:cNvSpPr>
          <p:nvPr/>
        </p:nvSpPr>
        <p:spPr bwMode="auto">
          <a:xfrm>
            <a:off x="3779912" y="2852175"/>
            <a:ext cx="1296788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1400" dirty="0"/>
              <a:t>4</a:t>
            </a:r>
            <a:r>
              <a:rPr lang="hu-HU" sz="1400" dirty="0" smtClean="0"/>
              <a:t> </a:t>
            </a:r>
            <a:r>
              <a:rPr lang="hu-HU" sz="1400" dirty="0" smtClean="0"/>
              <a:t>Km                  </a:t>
            </a:r>
            <a:r>
              <a:rPr lang="hu-HU" sz="1400" dirty="0"/>
              <a:t>0,8V</a:t>
            </a:r>
          </a:p>
        </p:txBody>
      </p:sp>
      <p:cxnSp>
        <p:nvCxnSpPr>
          <p:cNvPr id="42" name="Egyenes összekötő nyíllal 41"/>
          <p:cNvCxnSpPr/>
          <p:nvPr/>
        </p:nvCxnSpPr>
        <p:spPr>
          <a:xfrm>
            <a:off x="4000500" y="2736057"/>
            <a:ext cx="711200" cy="1587"/>
          </a:xfrm>
          <a:prstGeom prst="straightConnector1">
            <a:avLst/>
          </a:prstGeom>
          <a:ln w="38100">
            <a:solidFill>
              <a:schemeClr val="bg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9" name="Szövegdoboz 42"/>
          <p:cNvSpPr txBox="1">
            <a:spLocks noChangeArrowheads="1"/>
          </p:cNvSpPr>
          <p:nvPr/>
        </p:nvSpPr>
        <p:spPr bwMode="auto">
          <a:xfrm>
            <a:off x="1476375" y="1628775"/>
            <a:ext cx="1150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/>
              <a:t>±12,6%</a:t>
            </a:r>
          </a:p>
        </p:txBody>
      </p:sp>
      <p:sp>
        <p:nvSpPr>
          <p:cNvPr id="27660" name="Szövegdoboz 43"/>
          <p:cNvSpPr txBox="1">
            <a:spLocks noChangeArrowheads="1"/>
          </p:cNvSpPr>
          <p:nvPr/>
        </p:nvSpPr>
        <p:spPr bwMode="auto">
          <a:xfrm>
            <a:off x="2339975" y="3141663"/>
            <a:ext cx="71913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/>
              <a:t>±2,5%</a:t>
            </a:r>
          </a:p>
        </p:txBody>
      </p:sp>
      <p:sp>
        <p:nvSpPr>
          <p:cNvPr id="27661" name="Szövegdoboz 44"/>
          <p:cNvSpPr txBox="1">
            <a:spLocks noChangeArrowheads="1"/>
          </p:cNvSpPr>
          <p:nvPr/>
        </p:nvSpPr>
        <p:spPr bwMode="auto">
          <a:xfrm>
            <a:off x="5292725" y="1484313"/>
            <a:ext cx="792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/>
              <a:t>±0,54%</a:t>
            </a:r>
          </a:p>
        </p:txBody>
      </p:sp>
      <p:sp>
        <p:nvSpPr>
          <p:cNvPr id="27662" name="Szövegdoboz 45"/>
          <p:cNvSpPr txBox="1">
            <a:spLocks noChangeArrowheads="1"/>
          </p:cNvSpPr>
          <p:nvPr/>
        </p:nvSpPr>
        <p:spPr bwMode="auto">
          <a:xfrm>
            <a:off x="6804025" y="3068638"/>
            <a:ext cx="720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/>
              <a:t>±2,5%</a:t>
            </a:r>
          </a:p>
        </p:txBody>
      </p:sp>
      <p:sp>
        <p:nvSpPr>
          <p:cNvPr id="27663" name="Szövegdoboz 46"/>
          <p:cNvSpPr txBox="1">
            <a:spLocks noChangeArrowheads="1"/>
          </p:cNvSpPr>
          <p:nvPr/>
        </p:nvSpPr>
        <p:spPr bwMode="auto">
          <a:xfrm>
            <a:off x="5292725" y="4437063"/>
            <a:ext cx="3024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állandósult állapot alakul ki</a:t>
            </a:r>
          </a:p>
        </p:txBody>
      </p:sp>
      <p:sp>
        <p:nvSpPr>
          <p:cNvPr id="27664" name="Szövegdoboz 47"/>
          <p:cNvSpPr txBox="1">
            <a:spLocks noChangeArrowheads="1"/>
          </p:cNvSpPr>
          <p:nvPr/>
        </p:nvSpPr>
        <p:spPr bwMode="auto">
          <a:xfrm>
            <a:off x="395288" y="4437063"/>
            <a:ext cx="3889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nem lehetséges állandósult állapot</a:t>
            </a:r>
          </a:p>
        </p:txBody>
      </p:sp>
      <p:sp>
        <p:nvSpPr>
          <p:cNvPr id="49" name="Szövegdoboz 48"/>
          <p:cNvSpPr txBox="1"/>
          <p:nvPr/>
        </p:nvSpPr>
        <p:spPr>
          <a:xfrm>
            <a:off x="250825" y="5300663"/>
            <a:ext cx="8893175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dirty="0">
                <a:latin typeface="+mn-lt"/>
              </a:rPr>
              <a:t>Valóságban sem </a:t>
            </a:r>
            <a:r>
              <a:rPr lang="hu-H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</a:t>
            </a:r>
            <a:r>
              <a:rPr lang="hu-HU" sz="1600" dirty="0">
                <a:latin typeface="+mn-lt"/>
              </a:rPr>
              <a:t> sem </a:t>
            </a:r>
            <a:r>
              <a:rPr lang="hu-H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</a:t>
            </a:r>
            <a:r>
              <a:rPr lang="hu-HU" sz="1600" dirty="0">
                <a:latin typeface="+mn-lt"/>
              </a:rPr>
              <a:t> nem manipulálhatók </a:t>
            </a:r>
            <a:r>
              <a:rPr lang="hu-HU" sz="1600" dirty="0" smtClean="0">
                <a:latin typeface="+mn-lt"/>
              </a:rPr>
              <a:t>egymástól függetlenül.</a:t>
            </a:r>
            <a:endParaRPr lang="hu-HU" sz="1600" dirty="0">
              <a:latin typeface="+mn-lt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 dirty="0">
              <a:latin typeface="+mn-lt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dirty="0" smtClean="0"/>
              <a:t>Sok, a</a:t>
            </a:r>
            <a:r>
              <a:rPr lang="hu-HU" sz="1600" dirty="0" smtClean="0">
                <a:latin typeface="+mn-lt"/>
              </a:rPr>
              <a:t>nyagcsere </a:t>
            </a:r>
            <a:r>
              <a:rPr lang="hu-HU" sz="1600" dirty="0">
                <a:latin typeface="+mn-lt"/>
              </a:rPr>
              <a:t>út közepén elhelyezkedő enzim úgy alakítja át a </a:t>
            </a:r>
            <a:r>
              <a:rPr lang="hu-HU" sz="1600" dirty="0" err="1">
                <a:latin typeface="+mn-lt"/>
              </a:rPr>
              <a:t>szubsztrátot</a:t>
            </a:r>
            <a:r>
              <a:rPr lang="hu-HU" sz="1600" dirty="0">
                <a:latin typeface="+mn-lt"/>
              </a:rPr>
              <a:t>, ahogy megkapja </a:t>
            </a:r>
            <a:r>
              <a:rPr lang="hu-HU" sz="1600" dirty="0" smtClean="0">
                <a:latin typeface="+mn-lt"/>
                <a:sym typeface="Wingdings" panose="05000000000000000000" pitchFamily="2" charset="2"/>
              </a:rPr>
              <a:t>az ilyen </a:t>
            </a:r>
            <a:r>
              <a:rPr lang="hu-HU" sz="1600" dirty="0" err="1" smtClean="0">
                <a:latin typeface="+mn-lt"/>
                <a:sym typeface="Wingdings" panose="05000000000000000000" pitchFamily="2" charset="2"/>
              </a:rPr>
              <a:t>E-ek</a:t>
            </a:r>
            <a:r>
              <a:rPr lang="hu-HU" sz="1600" dirty="0" smtClean="0">
                <a:latin typeface="+mn-lt"/>
                <a:sym typeface="Wingdings" panose="05000000000000000000" pitchFamily="2" charset="2"/>
              </a:rPr>
              <a:t> olyan sebességgel működnek, ahogy szükséges, a körülöttük lévő S </a:t>
            </a:r>
            <a:r>
              <a:rPr lang="hu-HU" sz="1600" dirty="0" err="1" smtClean="0">
                <a:latin typeface="+mn-lt"/>
                <a:sym typeface="Wingdings" panose="05000000000000000000" pitchFamily="2" charset="2"/>
              </a:rPr>
              <a:t>konc.-t</a:t>
            </a:r>
            <a:r>
              <a:rPr lang="hu-HU" sz="1600" dirty="0" smtClean="0">
                <a:latin typeface="+mn-lt"/>
                <a:sym typeface="Wingdings" panose="05000000000000000000" pitchFamily="2" charset="2"/>
              </a:rPr>
              <a:t> megfelelően módosítva.</a:t>
            </a:r>
            <a:r>
              <a:rPr lang="hu-HU" sz="1600" dirty="0" smtClean="0">
                <a:latin typeface="+mn-lt"/>
              </a:rPr>
              <a:t>                                         </a:t>
            </a:r>
            <a:endParaRPr lang="hu-HU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256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ím 1"/>
          <p:cNvSpPr>
            <a:spLocks noGrp="1"/>
          </p:cNvSpPr>
          <p:nvPr>
            <p:ph type="title"/>
          </p:nvPr>
        </p:nvSpPr>
        <p:spPr>
          <a:xfrm>
            <a:off x="0" y="404664"/>
            <a:ext cx="8964613" cy="503386"/>
          </a:xfrm>
        </p:spPr>
        <p:txBody>
          <a:bodyPr>
            <a:normAutofit fontScale="90000"/>
          </a:bodyPr>
          <a:lstStyle/>
          <a:p>
            <a:pPr algn="ctr" defTabSz="912813" eaLnBrk="1" hangingPunct="1"/>
            <a:r>
              <a:rPr lang="hu-HU" sz="3200" dirty="0" smtClean="0"/>
              <a:t>Sebességek és koncentrációk: hatások és nem okok</a:t>
            </a:r>
            <a:br>
              <a:rPr lang="hu-HU" sz="3200" dirty="0" smtClean="0"/>
            </a:br>
            <a:endParaRPr lang="hu-HU" sz="3200" dirty="0" smtClean="0"/>
          </a:p>
        </p:txBody>
      </p:sp>
      <p:sp>
        <p:nvSpPr>
          <p:cNvPr id="38" name="Dia számának helye 3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650D6C78-1540-4EAB-96AB-7BC8C5EEEBD2}" type="slidenum">
              <a:rPr lang="hu-HU"/>
              <a:pPr>
                <a:defRPr/>
              </a:pPr>
              <a:t>15</a:t>
            </a:fld>
            <a:endParaRPr lang="hu-HU"/>
          </a:p>
        </p:txBody>
      </p:sp>
      <p:grpSp>
        <p:nvGrpSpPr>
          <p:cNvPr id="28674" name="Csoportba foglalás 4"/>
          <p:cNvGrpSpPr>
            <a:grpSpLocks/>
          </p:cNvGrpSpPr>
          <p:nvPr/>
        </p:nvGrpSpPr>
        <p:grpSpPr bwMode="auto">
          <a:xfrm>
            <a:off x="3851275" y="908050"/>
            <a:ext cx="1296988" cy="936625"/>
            <a:chOff x="4139952" y="2708920"/>
            <a:chExt cx="1296144" cy="936104"/>
          </a:xfrm>
        </p:grpSpPr>
        <p:sp>
          <p:nvSpPr>
            <p:cNvPr id="6" name="Lekerekített téglalap 5"/>
            <p:cNvSpPr/>
            <p:nvPr/>
          </p:nvSpPr>
          <p:spPr>
            <a:xfrm>
              <a:off x="4139952" y="2708920"/>
              <a:ext cx="1296144" cy="936104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  <p:pic>
          <p:nvPicPr>
            <p:cNvPr id="28690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1959" y="2780928"/>
              <a:ext cx="1144127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Lekerekített téglalap 7"/>
          <p:cNvSpPr/>
          <p:nvPr/>
        </p:nvSpPr>
        <p:spPr>
          <a:xfrm>
            <a:off x="2051050" y="2565400"/>
            <a:ext cx="1657350" cy="100806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9" name="Lekerekített téglalap 8"/>
          <p:cNvSpPr/>
          <p:nvPr/>
        </p:nvSpPr>
        <p:spPr>
          <a:xfrm>
            <a:off x="5364163" y="2565400"/>
            <a:ext cx="1655762" cy="100806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cxnSp>
        <p:nvCxnSpPr>
          <p:cNvPr id="11" name="Egyenes összekötő nyíllal 10"/>
          <p:cNvCxnSpPr>
            <a:stCxn id="6" idx="2"/>
            <a:endCxn id="8" idx="3"/>
          </p:cNvCxnSpPr>
          <p:nvPr/>
        </p:nvCxnSpPr>
        <p:spPr>
          <a:xfrm rot="5400000">
            <a:off x="3492500" y="2060575"/>
            <a:ext cx="1223963" cy="79216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>
            <a:stCxn id="6" idx="2"/>
            <a:endCxn id="9" idx="1"/>
          </p:cNvCxnSpPr>
          <p:nvPr/>
        </p:nvCxnSpPr>
        <p:spPr>
          <a:xfrm rot="16200000" flipH="1">
            <a:off x="4320381" y="2024857"/>
            <a:ext cx="1223963" cy="863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pic>
        <p:nvPicPr>
          <p:cNvPr id="28680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050" y="2636838"/>
            <a:ext cx="1512888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pic>
        <p:nvPicPr>
          <p:cNvPr id="28682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5600" y="2636838"/>
            <a:ext cx="15128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3" name="Szövegdoboz 31"/>
          <p:cNvSpPr txBox="1">
            <a:spLocks noChangeArrowheads="1"/>
          </p:cNvSpPr>
          <p:nvPr/>
        </p:nvSpPr>
        <p:spPr bwMode="auto">
          <a:xfrm>
            <a:off x="1691680" y="2133600"/>
            <a:ext cx="144045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dirty="0"/>
              <a:t>kompetitív</a:t>
            </a:r>
          </a:p>
        </p:txBody>
      </p:sp>
      <p:sp>
        <p:nvSpPr>
          <p:cNvPr id="28684" name="Szövegdoboz 32"/>
          <p:cNvSpPr txBox="1">
            <a:spLocks noChangeArrowheads="1"/>
          </p:cNvSpPr>
          <p:nvPr/>
        </p:nvSpPr>
        <p:spPr bwMode="auto">
          <a:xfrm>
            <a:off x="5508624" y="2133600"/>
            <a:ext cx="1727671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dirty="0" err="1"/>
              <a:t>unkompetitív</a:t>
            </a:r>
            <a:endParaRPr lang="hu-HU" dirty="0"/>
          </a:p>
        </p:txBody>
      </p:sp>
      <p:sp>
        <p:nvSpPr>
          <p:cNvPr id="28685" name="Szövegdoboz 33"/>
          <p:cNvSpPr txBox="1">
            <a:spLocks noChangeArrowheads="1"/>
          </p:cNvSpPr>
          <p:nvPr/>
        </p:nvSpPr>
        <p:spPr bwMode="auto">
          <a:xfrm>
            <a:off x="107950" y="3716338"/>
            <a:ext cx="410368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 dirty="0"/>
              <a:t>i-nek lineáris hatása van az a-ra, de i nagy változása az a-t csak arányosan kisebb mértékben változtatja meg.</a:t>
            </a:r>
          </a:p>
        </p:txBody>
      </p:sp>
      <p:sp>
        <p:nvSpPr>
          <p:cNvPr id="28686" name="Szövegdoboz 34"/>
          <p:cNvSpPr txBox="1">
            <a:spLocks noChangeArrowheads="1"/>
          </p:cNvSpPr>
          <p:nvPr/>
        </p:nvSpPr>
        <p:spPr bwMode="auto">
          <a:xfrm>
            <a:off x="4427538" y="3716338"/>
            <a:ext cx="45370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 dirty="0"/>
              <a:t>Az i jelenléte negatív nevezői tagban azt jelenti, hogy lehetetlen elérni egy állandósult állapotot.</a:t>
            </a:r>
          </a:p>
          <a:p>
            <a:pPr algn="ctr"/>
            <a:r>
              <a:rPr lang="hu-HU" sz="1400" dirty="0"/>
              <a:t>Ez csekély </a:t>
            </a:r>
            <a:r>
              <a:rPr lang="hu-HU" sz="1400" dirty="0" err="1"/>
              <a:t>inhibítor</a:t>
            </a:r>
            <a:r>
              <a:rPr lang="hu-HU" sz="1400" dirty="0"/>
              <a:t> koncentrációknál előfordulhat már</a:t>
            </a:r>
          </a:p>
        </p:txBody>
      </p:sp>
    </p:spTree>
    <p:extLst>
      <p:ext uri="{BB962C8B-B14F-4D97-AF65-F5344CB8AC3E}">
        <p14:creationId xmlns:p14="http://schemas.microsoft.com/office/powerpoint/2010/main" val="133119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Kontrol koefficiensek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4465" y="876944"/>
            <a:ext cx="7125112" cy="4051437"/>
          </a:xfrm>
        </p:spPr>
        <p:txBody>
          <a:bodyPr/>
          <a:lstStyle/>
          <a:p>
            <a:r>
              <a:rPr lang="hu-HU" dirty="0" smtClean="0"/>
              <a:t>Egy </a:t>
            </a:r>
            <a:r>
              <a:rPr lang="hu-HU" dirty="0" err="1" smtClean="0"/>
              <a:t>metabolitutat</a:t>
            </a:r>
            <a:r>
              <a:rPr lang="hu-HU" dirty="0" smtClean="0"/>
              <a:t> felépítő E sor kinetikai viselkedése hogyan magyarázható az egyes külön </a:t>
            </a:r>
            <a:r>
              <a:rPr lang="hu-HU" dirty="0" err="1" smtClean="0"/>
              <a:t>E-ek</a:t>
            </a:r>
            <a:r>
              <a:rPr lang="hu-HU" dirty="0" smtClean="0"/>
              <a:t> tulajdonságainak fényében?</a:t>
            </a:r>
          </a:p>
          <a:p>
            <a:r>
              <a:rPr lang="hu-HU" dirty="0" smtClean="0"/>
              <a:t>Állandó: rezervoárok (X</a:t>
            </a:r>
            <a:r>
              <a:rPr lang="hu-HU" baseline="-25000" dirty="0" smtClean="0"/>
              <a:t>0</a:t>
            </a:r>
            <a:r>
              <a:rPr lang="hu-HU" dirty="0" smtClean="0"/>
              <a:t> és X</a:t>
            </a:r>
            <a:r>
              <a:rPr lang="hu-HU" baseline="-25000" dirty="0" smtClean="0"/>
              <a:t>5</a:t>
            </a:r>
            <a:r>
              <a:rPr lang="hu-HU" dirty="0" smtClean="0"/>
              <a:t>) konc., </a:t>
            </a:r>
            <a:r>
              <a:rPr lang="hu-HU" dirty="0" err="1" smtClean="0"/>
              <a:t>E-ek</a:t>
            </a:r>
            <a:r>
              <a:rPr lang="hu-HU" dirty="0" smtClean="0"/>
              <a:t> kinetikai </a:t>
            </a:r>
            <a:r>
              <a:rPr lang="hu-HU" dirty="0" err="1" smtClean="0"/>
              <a:t>tul</a:t>
            </a:r>
            <a:r>
              <a:rPr lang="hu-HU" dirty="0" smtClean="0"/>
              <a:t>.</a:t>
            </a:r>
          </a:p>
          <a:p>
            <a:r>
              <a:rPr lang="hu-HU" dirty="0" smtClean="0"/>
              <a:t>Változhat: </a:t>
            </a:r>
            <a:r>
              <a:rPr lang="hu-HU" dirty="0" err="1" smtClean="0"/>
              <a:t>E-ek</a:t>
            </a:r>
            <a:r>
              <a:rPr lang="hu-HU" dirty="0" smtClean="0"/>
              <a:t> meghatározta sebességek (</a:t>
            </a:r>
            <a:r>
              <a:rPr lang="hu-HU" dirty="0" err="1" smtClean="0"/>
              <a:t>v</a:t>
            </a:r>
            <a:r>
              <a:rPr lang="hu-HU" baseline="-25000" dirty="0" err="1" smtClean="0"/>
              <a:t>i</a:t>
            </a:r>
            <a:r>
              <a:rPr lang="hu-HU" dirty="0" err="1" smtClean="0"/>
              <a:t>-k</a:t>
            </a:r>
            <a:r>
              <a:rPr lang="hu-HU" dirty="0" smtClean="0"/>
              <a:t>), az egyes </a:t>
            </a:r>
            <a:r>
              <a:rPr lang="hu-HU" dirty="0" err="1" smtClean="0"/>
              <a:t>internális</a:t>
            </a:r>
            <a:r>
              <a:rPr lang="hu-HU" dirty="0" smtClean="0"/>
              <a:t> koncentrációk</a:t>
            </a:r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solidFill>
                  <a:srgbClr val="C9C2D1">
                    <a:shade val="50000"/>
                  </a:srgbClr>
                </a:solidFill>
              </a:rPr>
              <a:t>Sovány Csongor, Magos Zoltán, Horváth Anna, Kirsch Klára</a:t>
            </a:r>
            <a:endParaRPr lang="hu-H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874B087E-4542-4AC4-8288-CAD0FFDDDF51}" type="slidenum">
              <a:rPr lang="hu-HU" smtClean="0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16</a:t>
            </a:fld>
            <a:endParaRPr lang="hu-HU">
              <a:solidFill>
                <a:srgbClr val="C9C2D1">
                  <a:shade val="50000"/>
                </a:srgb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51969"/>
            <a:ext cx="6631138" cy="264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00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133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927605"/>
              </p:ext>
            </p:extLst>
          </p:nvPr>
        </p:nvGraphicFramePr>
        <p:xfrm>
          <a:off x="179512" y="4399260"/>
          <a:ext cx="352425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" name="Egyenlet" r:id="rId3" imgW="1879600" imgH="444500" progId="Equation.3">
                  <p:embed/>
                </p:oleObj>
              </mc:Choice>
              <mc:Fallback>
                <p:oleObj name="Egyenlet" r:id="rId3" imgW="18796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4399260"/>
                        <a:ext cx="3524250" cy="8366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852488" y="4581128"/>
            <a:ext cx="507809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hu-HU" altLang="hu-HU" dirty="0" err="1" smtClean="0"/>
              <a:t>Externális</a:t>
            </a:r>
            <a:r>
              <a:rPr lang="hu-HU" altLang="hu-HU" dirty="0" smtClean="0"/>
              <a:t> </a:t>
            </a:r>
            <a:r>
              <a:rPr lang="hu-HU" altLang="hu-HU" b="1" dirty="0" smtClean="0"/>
              <a:t>p</a:t>
            </a:r>
            <a:r>
              <a:rPr lang="hu-HU" altLang="hu-HU" dirty="0" smtClean="0"/>
              <a:t> paraméter változása</a:t>
            </a:r>
            <a:r>
              <a:rPr lang="hu-HU" altLang="hu-HU" dirty="0" smtClean="0">
                <a:sym typeface="Wingdings" panose="05000000000000000000" pitchFamily="2" charset="2"/>
              </a:rPr>
              <a:t></a:t>
            </a:r>
            <a:r>
              <a:rPr lang="hu-HU" altLang="hu-HU" dirty="0" smtClean="0"/>
              <a:t> </a:t>
            </a:r>
            <a:r>
              <a:rPr lang="hu-HU" altLang="hu-HU" dirty="0"/>
              <a:t>hat a v-re és így </a:t>
            </a:r>
            <a:r>
              <a:rPr lang="hu-HU" altLang="hu-HU" dirty="0" smtClean="0"/>
              <a:t>J-re</a:t>
            </a:r>
            <a:br>
              <a:rPr lang="hu-HU" altLang="hu-HU" dirty="0" smtClean="0"/>
            </a:br>
            <a:r>
              <a:rPr lang="hu-HU" altLang="hu-HU" dirty="0" smtClean="0"/>
              <a:t/>
            </a:r>
            <a:br>
              <a:rPr lang="hu-HU" altLang="hu-HU" dirty="0" smtClean="0"/>
            </a:br>
            <a:r>
              <a:rPr lang="hu-HU" altLang="hu-HU" dirty="0" smtClean="0"/>
              <a:t>Mi lesz a megfelelő változás a J-ben, amikor az E-et a rendszerben bennlévőnek tekintjük?</a:t>
            </a:r>
            <a:endParaRPr lang="hu-HU" altLang="hu-HU" noProof="1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3190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1332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945867"/>
              </p:ext>
            </p:extLst>
          </p:nvPr>
        </p:nvGraphicFramePr>
        <p:xfrm>
          <a:off x="179512" y="5373216"/>
          <a:ext cx="1871663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" name="Egyenlet" r:id="rId5" imgW="825500" imgH="431800" progId="Equation.3">
                  <p:embed/>
                </p:oleObj>
              </mc:Choice>
              <mc:Fallback>
                <p:oleObj name="Egyenlet" r:id="rId5" imgW="825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5373216"/>
                        <a:ext cx="1871663" cy="98583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-459432"/>
            <a:ext cx="8134555" cy="5858798"/>
          </a:xfrm>
        </p:spPr>
        <p:txBody>
          <a:bodyPr/>
          <a:lstStyle/>
          <a:p>
            <a:r>
              <a:rPr lang="hu-HU" dirty="0" smtClean="0"/>
              <a:t>Állandósult állapot felé tart a </a:t>
            </a:r>
            <a:r>
              <a:rPr lang="hu-HU" dirty="0" err="1" smtClean="0"/>
              <a:t>rsz</a:t>
            </a:r>
            <a:r>
              <a:rPr lang="hu-HU" dirty="0" smtClean="0"/>
              <a:t>. </a:t>
            </a:r>
            <a:r>
              <a:rPr lang="hu-HU" dirty="0" smtClean="0">
                <a:sym typeface="Wingdings" panose="05000000000000000000" pitchFamily="2" charset="2"/>
              </a:rPr>
              <a:t> a koncentrációk értékei úgy fognak változni, hogy </a:t>
            </a:r>
            <a:r>
              <a:rPr lang="hu-HU" dirty="0" err="1" smtClean="0">
                <a:sym typeface="Wingdings" panose="05000000000000000000" pitchFamily="2" charset="2"/>
              </a:rPr>
              <a:t>steady-state-et</a:t>
            </a:r>
            <a:r>
              <a:rPr lang="hu-HU" dirty="0" smtClean="0">
                <a:sym typeface="Wingdings" panose="05000000000000000000" pitchFamily="2" charset="2"/>
              </a:rPr>
              <a:t> érjenek el: pl. S</a:t>
            </a:r>
            <a:r>
              <a:rPr lang="hu-HU" baseline="-25000" dirty="0" smtClean="0">
                <a:sym typeface="Wingdings" panose="05000000000000000000" pitchFamily="2" charset="2"/>
              </a:rPr>
              <a:t>1</a:t>
            </a:r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smtClean="0">
                <a:sym typeface="Wingdings" panose="05000000000000000000" pitchFamily="2" charset="2"/>
              </a:rPr>
              <a:t>ha v1-gyel képződik, ugyanakkor v2-vel fog tovább alakulni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 ha minden </a:t>
            </a:r>
            <a:r>
              <a:rPr lang="hu-HU" dirty="0" err="1" smtClean="0">
                <a:sym typeface="Wingdings" panose="05000000000000000000" pitchFamily="2" charset="2"/>
              </a:rPr>
              <a:t>metabolit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st</a:t>
            </a:r>
            <a:r>
              <a:rPr lang="hu-HU" dirty="0" smtClean="0">
                <a:sym typeface="Wingdings" panose="05000000000000000000" pitchFamily="2" charset="2"/>
              </a:rPr>
              <a:t>. </a:t>
            </a:r>
            <a:r>
              <a:rPr lang="hu-HU" dirty="0" err="1" smtClean="0">
                <a:sym typeface="Wingdings" panose="05000000000000000000" pitchFamily="2" charset="2"/>
              </a:rPr>
              <a:t>state-ben</a:t>
            </a:r>
            <a:r>
              <a:rPr lang="hu-HU" dirty="0" smtClean="0">
                <a:sym typeface="Wingdings" panose="05000000000000000000" pitchFamily="2" charset="2"/>
              </a:rPr>
              <a:t> van, akkor </a:t>
            </a:r>
            <a:r>
              <a:rPr lang="hu-HU" u="sng" dirty="0" smtClean="0">
                <a:sym typeface="Wingdings" panose="05000000000000000000" pitchFamily="2" charset="2"/>
              </a:rPr>
              <a:t>az összes E-es sebességnek azonosnak kell lennie</a:t>
            </a:r>
            <a:r>
              <a:rPr lang="hu-HU" dirty="0" smtClean="0">
                <a:sym typeface="Wingdings" panose="05000000000000000000" pitchFamily="2" charset="2"/>
              </a:rPr>
              <a:t>: </a:t>
            </a:r>
            <a:r>
              <a:rPr lang="hu-HU" b="1" dirty="0" smtClean="0">
                <a:sym typeface="Wingdings" panose="05000000000000000000" pitchFamily="2" charset="2"/>
              </a:rPr>
              <a:t>J (FLUXUS)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(ha a </a:t>
            </a:r>
            <a:r>
              <a:rPr lang="hu-HU" dirty="0" err="1" smtClean="0">
                <a:sym typeface="Wingdings" panose="05000000000000000000" pitchFamily="2" charset="2"/>
              </a:rPr>
              <a:t>metabolit</a:t>
            </a:r>
            <a:r>
              <a:rPr lang="hu-HU" dirty="0" smtClean="0">
                <a:sym typeface="Wingdings" panose="05000000000000000000" pitchFamily="2" charset="2"/>
              </a:rPr>
              <a:t> utak elágaznak, akkor komplexebb az összefüggés: minden elágazási pontba befutó fluxus=kimenő fluxus)</a:t>
            </a:r>
          </a:p>
          <a:p>
            <a:endParaRPr lang="hu-HU" dirty="0">
              <a:sym typeface="Wingdings" panose="05000000000000000000" pitchFamily="2" charset="2"/>
            </a:endParaRPr>
          </a:p>
          <a:p>
            <a:r>
              <a:rPr lang="hu-HU" dirty="0" smtClean="0">
                <a:sym typeface="Wingdings" panose="05000000000000000000" pitchFamily="2" charset="2"/>
              </a:rPr>
              <a:t>Lokális tulajdonságok: E sebességek, elaszticitások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Rendszertulajdonságok: </a:t>
            </a:r>
            <a:r>
              <a:rPr lang="hu-HU" dirty="0" err="1" smtClean="0">
                <a:sym typeface="Wingdings" panose="05000000000000000000" pitchFamily="2" charset="2"/>
              </a:rPr>
              <a:t>st.st</a:t>
            </a:r>
            <a:r>
              <a:rPr lang="hu-HU" dirty="0" smtClean="0">
                <a:sym typeface="Wingdings" panose="05000000000000000000" pitchFamily="2" charset="2"/>
              </a:rPr>
              <a:t>. fluxusok, </a:t>
            </a:r>
            <a:r>
              <a:rPr lang="hu-HU" dirty="0" err="1" smtClean="0">
                <a:sym typeface="Wingdings" panose="05000000000000000000" pitchFamily="2" charset="2"/>
              </a:rPr>
              <a:t>metabolit</a:t>
            </a:r>
            <a:r>
              <a:rPr lang="hu-HU" dirty="0" smtClean="0">
                <a:sym typeface="Wingdings" panose="05000000000000000000" pitchFamily="2" charset="2"/>
              </a:rPr>
              <a:t> koncentrációk, KONTROL KOEFFICIENSEK 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6431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8766" y="116632"/>
            <a:ext cx="873010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hu-HU" altLang="hu-HU" dirty="0"/>
              <a:t>A </a:t>
            </a:r>
            <a:r>
              <a:rPr lang="hu-HU" altLang="hu-HU" u="sng" dirty="0"/>
              <a:t>k</a:t>
            </a:r>
            <a:r>
              <a:rPr lang="hu-HU" altLang="hu-HU" u="sng" dirty="0" smtClean="0"/>
              <a:t>oncentráció </a:t>
            </a:r>
            <a:r>
              <a:rPr lang="hu-HU" altLang="hu-HU" u="sng" dirty="0"/>
              <a:t>kontrol koefficiens </a:t>
            </a:r>
            <a:r>
              <a:rPr lang="hu-HU" altLang="hu-HU" dirty="0"/>
              <a:t>az a megfelelő mennyiség, amely definiálja a </a:t>
            </a:r>
            <a:r>
              <a:rPr lang="hu-HU" altLang="hu-HU" dirty="0" err="1"/>
              <a:t>metabolit</a:t>
            </a:r>
            <a:r>
              <a:rPr lang="hu-HU" altLang="hu-HU" dirty="0"/>
              <a:t> </a:t>
            </a:r>
            <a:r>
              <a:rPr lang="hu-HU" altLang="hu-HU" dirty="0" smtClean="0"/>
              <a:t>koncentrációkra </a:t>
            </a:r>
            <a:r>
              <a:rPr lang="hu-HU" altLang="hu-HU" dirty="0"/>
              <a:t>gyakorolt hatást:</a:t>
            </a:r>
            <a:endParaRPr lang="hu-HU" altLang="hu-HU" noProof="1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996161"/>
              </p:ext>
            </p:extLst>
          </p:nvPr>
        </p:nvGraphicFramePr>
        <p:xfrm>
          <a:off x="2484438" y="1052513"/>
          <a:ext cx="4176712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" name="Egyenlet" r:id="rId3" imgW="1930400" imgH="457200" progId="Equation.3">
                  <p:embed/>
                </p:oleObj>
              </mc:Choice>
              <mc:Fallback>
                <p:oleObj name="Egyenlet" r:id="rId3" imgW="1930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1052513"/>
                        <a:ext cx="4176712" cy="99218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8766" y="2109321"/>
            <a:ext cx="31502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 dirty="0" smtClean="0"/>
              <a:t>Összegzési szabályok: </a:t>
            </a:r>
            <a:endParaRPr lang="hu-HU" altLang="hu-HU" b="1" noProof="1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143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648936"/>
              </p:ext>
            </p:extLst>
          </p:nvPr>
        </p:nvGraphicFramePr>
        <p:xfrm>
          <a:off x="179512" y="2478653"/>
          <a:ext cx="1584176" cy="95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" name="Egyenlet" r:id="rId5" imgW="634725" imgH="431613" progId="Equation.3">
                  <p:embed/>
                </p:oleObj>
              </mc:Choice>
              <mc:Fallback>
                <p:oleObj name="Egyenlet" r:id="rId5" imgW="634725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478653"/>
                        <a:ext cx="1584176" cy="95413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835696" y="2762250"/>
            <a:ext cx="66967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hu-HU" altLang="hu-HU" dirty="0" err="1">
                <a:hlinkClick r:id="rId7"/>
              </a:rPr>
              <a:t>Kacser</a:t>
            </a:r>
            <a:r>
              <a:rPr lang="hu-HU" altLang="hu-HU" dirty="0">
                <a:hlinkClick r:id="rId7"/>
              </a:rPr>
              <a:t> és Burns (1973)</a:t>
            </a:r>
            <a:r>
              <a:rPr lang="hu-HU" altLang="hu-HU" dirty="0"/>
              <a:t>: </a:t>
            </a:r>
            <a:r>
              <a:rPr lang="hu-HU" altLang="hu-HU" b="1" dirty="0"/>
              <a:t>fluxus kontrol koefficiensek </a:t>
            </a:r>
            <a:r>
              <a:rPr lang="hu-HU" altLang="hu-HU" b="1" dirty="0" err="1"/>
              <a:t>szummája</a:t>
            </a:r>
            <a:r>
              <a:rPr lang="hu-HU" altLang="hu-HU" b="1" dirty="0"/>
              <a:t> 1.</a:t>
            </a:r>
            <a:r>
              <a:rPr lang="hu-HU" altLang="hu-HU" dirty="0"/>
              <a:t> </a:t>
            </a:r>
            <a:endParaRPr lang="hu-HU" altLang="hu-HU" noProof="1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883232" y="3645024"/>
            <a:ext cx="66492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hu-HU" altLang="hu-HU" dirty="0">
                <a:hlinkClick r:id="rId8"/>
              </a:rPr>
              <a:t>Heinrich and </a:t>
            </a:r>
            <a:r>
              <a:rPr lang="hu-HU" altLang="hu-HU" dirty="0" err="1">
                <a:hlinkClick r:id="rId8"/>
              </a:rPr>
              <a:t>Rapoport</a:t>
            </a:r>
            <a:r>
              <a:rPr lang="hu-HU" altLang="hu-HU" dirty="0">
                <a:hlinkClick r:id="rId8"/>
              </a:rPr>
              <a:t> (1975)</a:t>
            </a:r>
            <a:r>
              <a:rPr lang="hu-HU" altLang="hu-HU" dirty="0"/>
              <a:t> </a:t>
            </a:r>
            <a:r>
              <a:rPr lang="hu-HU" altLang="hu-HU" b="1" dirty="0"/>
              <a:t>koncentráció</a:t>
            </a:r>
            <a:r>
              <a:rPr lang="hu-HU" altLang="hu-HU" dirty="0"/>
              <a:t> </a:t>
            </a:r>
            <a:r>
              <a:rPr lang="hu-HU" altLang="hu-HU" b="1" dirty="0"/>
              <a:t>kontrol koefficiensek </a:t>
            </a:r>
            <a:r>
              <a:rPr lang="hu-HU" altLang="hu-HU" b="1" dirty="0" smtClean="0"/>
              <a:t>összege </a:t>
            </a:r>
            <a:r>
              <a:rPr lang="hu-HU" altLang="hu-HU" b="1" dirty="0"/>
              <a:t>zérus</a:t>
            </a:r>
            <a:r>
              <a:rPr lang="hu-HU" altLang="hu-HU" dirty="0"/>
              <a:t> </a:t>
            </a:r>
            <a:endParaRPr lang="hu-HU" altLang="hu-HU" noProof="1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1434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714846"/>
              </p:ext>
            </p:extLst>
          </p:nvPr>
        </p:nvGraphicFramePr>
        <p:xfrm>
          <a:off x="179512" y="3552825"/>
          <a:ext cx="1584325" cy="956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" name="Egyenlet" r:id="rId9" imgW="672808" imgH="431613" progId="Equation.3">
                  <p:embed/>
                </p:oleObj>
              </mc:Choice>
              <mc:Fallback>
                <p:oleObj name="Egyenlet" r:id="rId9" imgW="672808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3552825"/>
                        <a:ext cx="1584325" cy="95629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2484438" y="4581525"/>
            <a:ext cx="414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/>
              <a:t>n</a:t>
            </a:r>
            <a:r>
              <a:rPr lang="hu-HU" altLang="hu-HU"/>
              <a:t> a rendszer enzimeinek a száma  </a:t>
            </a:r>
          </a:p>
          <a:p>
            <a:r>
              <a:rPr lang="hu-HU" altLang="hu-HU" b="1"/>
              <a:t>s</a:t>
            </a:r>
            <a:r>
              <a:rPr lang="hu-HU" altLang="hu-HU" b="1" baseline="-25000"/>
              <a:t>j</a:t>
            </a:r>
            <a:r>
              <a:rPr lang="hu-HU" altLang="hu-HU"/>
              <a:t> valamely belső metabolit koncentrációja</a:t>
            </a:r>
            <a:r>
              <a:rPr lang="hu-HU" altLang="hu-HU" noProof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820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1520814"/>
            <a:ext cx="8778126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altLang="hu-HU" sz="1700" dirty="0"/>
              <a:t>Ha valamennyi fluxus kontrol </a:t>
            </a:r>
            <a:r>
              <a:rPr lang="hu-HU" altLang="hu-HU" sz="1700" dirty="0" smtClean="0"/>
              <a:t>koefficiens </a:t>
            </a:r>
            <a:r>
              <a:rPr lang="hu-HU" altLang="hu-HU" sz="1700" dirty="0"/>
              <a:t>pozitív, ez a kontrol megoszlás teljesen nyilvánvaló: </a:t>
            </a:r>
            <a:r>
              <a:rPr lang="hu-HU" altLang="hu-HU" sz="1700" dirty="0" smtClean="0"/>
              <a:t>egy </a:t>
            </a:r>
            <a:r>
              <a:rPr lang="hu-HU" altLang="hu-HU" sz="1700" dirty="0"/>
              <a:t>enzimé sem lehet 1-nél nagyobb és </a:t>
            </a:r>
            <a:r>
              <a:rPr lang="hu-HU" altLang="hu-HU" sz="1700" dirty="0" smtClean="0"/>
              <a:t>ha valamelyiké </a:t>
            </a:r>
            <a:r>
              <a:rPr lang="hu-HU" altLang="hu-HU" sz="1700" dirty="0"/>
              <a:t>megközelíti az egyet, a többinek </a:t>
            </a:r>
            <a:r>
              <a:rPr lang="hu-HU" altLang="hu-HU" sz="1700" dirty="0" smtClean="0"/>
              <a:t>szükségképpen kicsikének </a:t>
            </a:r>
            <a:r>
              <a:rPr lang="hu-HU" altLang="hu-HU" sz="1700" dirty="0"/>
              <a:t>kell lennie</a:t>
            </a:r>
            <a:r>
              <a:rPr lang="hu-HU" altLang="hu-HU" sz="1700" dirty="0" smtClean="0"/>
              <a:t>. </a:t>
            </a:r>
            <a:endParaRPr lang="hu-HU" altLang="hu-HU" sz="17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altLang="hu-HU" sz="1700" dirty="0" smtClean="0"/>
              <a:t>Ez </a:t>
            </a:r>
            <a:r>
              <a:rPr lang="hu-HU" altLang="hu-HU" sz="1700" dirty="0"/>
              <a:t>a normális helyzet </a:t>
            </a:r>
            <a:r>
              <a:rPr lang="hu-HU" altLang="hu-HU" sz="1700" i="1" dirty="0"/>
              <a:t>a nem elágazó </a:t>
            </a:r>
            <a:r>
              <a:rPr lang="hu-HU" altLang="hu-HU" sz="1700" i="1" dirty="0" err="1"/>
              <a:t>reakcióutak</a:t>
            </a:r>
            <a:r>
              <a:rPr lang="hu-HU" altLang="hu-HU" sz="1700" dirty="0"/>
              <a:t> esetében  (</a:t>
            </a:r>
            <a:r>
              <a:rPr lang="hu-HU" altLang="hu-HU" sz="1700" dirty="0" err="1"/>
              <a:t>kívételek</a:t>
            </a:r>
            <a:r>
              <a:rPr lang="hu-HU" altLang="hu-HU" sz="1700" dirty="0"/>
              <a:t> lehetnek, ha </a:t>
            </a:r>
            <a:r>
              <a:rPr lang="hu-HU" altLang="hu-HU" sz="1700" dirty="0" err="1"/>
              <a:t>szubsztrát</a:t>
            </a:r>
            <a:r>
              <a:rPr lang="hu-HU" altLang="hu-HU" sz="1700" dirty="0"/>
              <a:t> </a:t>
            </a:r>
            <a:r>
              <a:rPr lang="hu-HU" altLang="hu-HU" sz="1700" dirty="0" smtClean="0"/>
              <a:t>inhibíció </a:t>
            </a:r>
            <a:r>
              <a:rPr lang="hu-HU" altLang="hu-HU" sz="1700" dirty="0"/>
              <a:t>vagy termék aktiválás befolyásolja  valamely enzim viselkedését</a:t>
            </a:r>
            <a:r>
              <a:rPr lang="hu-HU" altLang="hu-HU" sz="1700" dirty="0" smtClean="0"/>
              <a:t>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altLang="hu-HU" sz="1700" i="1" dirty="0" smtClean="0"/>
              <a:t>Elágazó </a:t>
            </a:r>
            <a:r>
              <a:rPr lang="hu-HU" altLang="hu-HU" sz="1700" i="1" dirty="0" err="1"/>
              <a:t>reakcióutaknál</a:t>
            </a:r>
            <a:r>
              <a:rPr lang="hu-HU" altLang="hu-HU" sz="1700" dirty="0"/>
              <a:t> ez a megoszlás nem annyira világos mivel a fluxus kontrol </a:t>
            </a:r>
            <a:r>
              <a:rPr lang="hu-HU" altLang="hu-HU" sz="1700" dirty="0" smtClean="0"/>
              <a:t>koefficiensek sokszor </a:t>
            </a:r>
            <a:r>
              <a:rPr lang="hu-HU" altLang="hu-HU" sz="1700" dirty="0"/>
              <a:t>negatívok  és  ugyancsak lehetnek nagyobbak is mint egy. </a:t>
            </a:r>
          </a:p>
          <a:p>
            <a:endParaRPr lang="hu-HU" altLang="hu-HU" sz="1700" dirty="0"/>
          </a:p>
          <a:p>
            <a:r>
              <a:rPr lang="hu-HU" altLang="hu-HU" sz="1700" b="1" dirty="0"/>
              <a:t>A következő általánosítások általában igazak</a:t>
            </a:r>
            <a:r>
              <a:rPr lang="hu-HU" altLang="hu-HU" sz="1700" dirty="0"/>
              <a:t>: </a:t>
            </a:r>
          </a:p>
          <a:p>
            <a:r>
              <a:rPr lang="hu-HU" altLang="hu-HU" sz="1700" dirty="0"/>
              <a:t>	*minden </a:t>
            </a:r>
            <a:r>
              <a:rPr lang="hu-HU" altLang="hu-HU" sz="1700" dirty="0" smtClean="0"/>
              <a:t>enzim </a:t>
            </a:r>
            <a:r>
              <a:rPr lang="hu-HU" altLang="hu-HU" sz="1700" u="sng" dirty="0" smtClean="0"/>
              <a:t>+ </a:t>
            </a:r>
            <a:r>
              <a:rPr lang="hu-HU" altLang="hu-HU" sz="1700" u="sng" dirty="0"/>
              <a:t>fluxus kontroll koefficienssel</a:t>
            </a:r>
            <a:r>
              <a:rPr lang="hu-HU" altLang="hu-HU" sz="1700" dirty="0"/>
              <a:t> rendelkezik a saját maga által </a:t>
            </a:r>
            <a:r>
              <a:rPr lang="hu-HU" altLang="hu-HU" sz="1700" dirty="0" smtClean="0"/>
              <a:t>katalizált </a:t>
            </a:r>
            <a:r>
              <a:rPr lang="hu-HU" altLang="hu-HU" sz="1700" dirty="0"/>
              <a:t>reakció fluxusára; </a:t>
            </a:r>
          </a:p>
          <a:p>
            <a:r>
              <a:rPr lang="hu-HU" altLang="hu-HU" sz="1700" dirty="0"/>
              <a:t>	*numerikusan szignifikáns </a:t>
            </a:r>
            <a:r>
              <a:rPr lang="hu-HU" altLang="hu-HU" sz="1700" u="sng" dirty="0" smtClean="0"/>
              <a:t>- </a:t>
            </a:r>
            <a:r>
              <a:rPr lang="hu-HU" altLang="hu-HU" sz="1700" u="sng" dirty="0"/>
              <a:t>fluxus kontrol </a:t>
            </a:r>
            <a:r>
              <a:rPr lang="hu-HU" altLang="hu-HU" sz="1700" u="sng" dirty="0" err="1"/>
              <a:t>koeficiensek</a:t>
            </a:r>
            <a:r>
              <a:rPr lang="hu-HU" altLang="hu-HU" sz="1700" dirty="0"/>
              <a:t> nem igazán gyakoriak, </a:t>
            </a:r>
            <a:r>
              <a:rPr lang="hu-HU" altLang="hu-HU" sz="1700" dirty="0" smtClean="0"/>
              <a:t>főleg </a:t>
            </a:r>
            <a:r>
              <a:rPr lang="hu-HU" altLang="hu-HU" sz="1700" dirty="0"/>
              <a:t>elágazások esetében közvetlenül az elágazási pont után  jelentkeznek.</a:t>
            </a:r>
          </a:p>
          <a:p>
            <a:r>
              <a:rPr lang="hu-HU" altLang="hu-HU" sz="1700" dirty="0">
                <a:sym typeface="Wingdings" panose="05000000000000000000" pitchFamily="2" charset="2"/>
              </a:rPr>
              <a:t>	</a:t>
            </a:r>
            <a:r>
              <a:rPr lang="hu-HU" altLang="hu-HU" sz="1700" dirty="0" smtClean="0">
                <a:sym typeface="Wingdings" panose="05000000000000000000" pitchFamily="2" charset="2"/>
              </a:rPr>
              <a:t></a:t>
            </a:r>
            <a:r>
              <a:rPr lang="hu-HU" altLang="hu-HU" sz="1700" dirty="0" smtClean="0"/>
              <a:t>egy </a:t>
            </a:r>
            <a:r>
              <a:rPr lang="hu-HU" altLang="hu-HU" sz="1700" dirty="0"/>
              <a:t>lineáris út fluxus kontrol koefficienseinek  </a:t>
            </a:r>
            <a:r>
              <a:rPr lang="hu-HU" altLang="hu-HU" sz="1700" u="sng" dirty="0"/>
              <a:t>összege körülbelül 1</a:t>
            </a:r>
            <a:r>
              <a:rPr lang="hu-HU" altLang="hu-HU" sz="1700" u="sng" dirty="0" smtClean="0"/>
              <a:t> </a:t>
            </a:r>
            <a:r>
              <a:rPr lang="hu-HU" altLang="hu-HU" sz="1700" dirty="0"/>
              <a:t>még akkor is, </a:t>
            </a:r>
            <a:r>
              <a:rPr lang="hu-HU" altLang="hu-HU" sz="1700" dirty="0" smtClean="0"/>
              <a:t>ha </a:t>
            </a:r>
            <a:r>
              <a:rPr lang="hu-HU" altLang="hu-HU" sz="1700" dirty="0"/>
              <a:t>az </a:t>
            </a:r>
            <a:r>
              <a:rPr lang="hu-HU" altLang="hu-HU" sz="1700" dirty="0" smtClean="0"/>
              <a:t>adott </a:t>
            </a:r>
            <a:r>
              <a:rPr lang="hu-HU" altLang="hu-HU" sz="1700" dirty="0"/>
              <a:t>reakcióút a tanulmányozott teljes rendszernek  csak egy része. </a:t>
            </a: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323850" y="188913"/>
          <a:ext cx="1512888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Egyenlet" r:id="rId3" imgW="634725" imgH="431613" progId="Equation.3">
                  <p:embed/>
                </p:oleObj>
              </mc:Choice>
              <mc:Fallback>
                <p:oleObj name="Egyenlet" r:id="rId3" imgW="634725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88913"/>
                        <a:ext cx="1512888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958975" y="498475"/>
            <a:ext cx="67174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hu-HU" altLang="hu-HU" u="sng" dirty="0"/>
              <a:t>Egy </a:t>
            </a:r>
            <a:r>
              <a:rPr lang="hu-HU" altLang="hu-HU" u="sng" dirty="0" err="1"/>
              <a:t>metabolitút</a:t>
            </a:r>
            <a:r>
              <a:rPr lang="hu-HU" altLang="hu-HU" u="sng" dirty="0"/>
              <a:t> </a:t>
            </a:r>
            <a:r>
              <a:rPr lang="hu-HU" altLang="hu-HU" i="1" u="sng" dirty="0"/>
              <a:t>fluxus kontrolja</a:t>
            </a:r>
            <a:r>
              <a:rPr lang="hu-HU" altLang="hu-HU" u="sng" dirty="0"/>
              <a:t> megoszlik a rendszer összes enzime között.</a:t>
            </a:r>
            <a:endParaRPr lang="hu-HU" altLang="hu-HU" u="sng" noProof="1"/>
          </a:p>
        </p:txBody>
      </p:sp>
    </p:spTree>
    <p:extLst>
      <p:ext uri="{BB962C8B-B14F-4D97-AF65-F5344CB8AC3E}">
        <p14:creationId xmlns:p14="http://schemas.microsoft.com/office/powerpoint/2010/main" val="72357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Enzimek fiziológiai kontextusban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r>
              <a:rPr lang="hu-HU" sz="2000" dirty="0" smtClean="0"/>
              <a:t>Az </a:t>
            </a:r>
            <a:r>
              <a:rPr lang="hu-HU" sz="2000" dirty="0" err="1" smtClean="0"/>
              <a:t>enzimológia</a:t>
            </a:r>
            <a:r>
              <a:rPr lang="hu-HU" sz="2000" dirty="0" smtClean="0"/>
              <a:t> történetének legnagyobb részében a kinetikai mérések során keveset foglalkoztak a tanulmányozott enzimek fiziológiai szerepével: azonosítás</a:t>
            </a:r>
            <a:r>
              <a:rPr lang="hu-HU" sz="2000" dirty="0" smtClean="0">
                <a:sym typeface="Wingdings" panose="05000000000000000000" pitchFamily="2" charset="2"/>
              </a:rPr>
              <a:t>izolálás és tisztítás; elválasztás az </a:t>
            </a:r>
            <a:r>
              <a:rPr lang="hu-HU" sz="2000" dirty="0" err="1" smtClean="0">
                <a:sym typeface="Wingdings" panose="05000000000000000000" pitchFamily="2" charset="2"/>
              </a:rPr>
              <a:t>in</a:t>
            </a:r>
            <a:r>
              <a:rPr lang="hu-HU" sz="2000" dirty="0" smtClean="0">
                <a:sym typeface="Wingdings" panose="05000000000000000000" pitchFamily="2" charset="2"/>
              </a:rPr>
              <a:t> vivo fiziológiai környezettől.</a:t>
            </a:r>
            <a:endParaRPr lang="hu-HU" sz="2000" dirty="0">
              <a:sym typeface="Wingdings" panose="05000000000000000000" pitchFamily="2" charset="2"/>
            </a:endParaRPr>
          </a:p>
          <a:p>
            <a:r>
              <a:rPr lang="hu-HU" sz="2000" dirty="0" smtClean="0">
                <a:sym typeface="Wingdings" panose="05000000000000000000" pitchFamily="2" charset="2"/>
              </a:rPr>
              <a:t>Tehát közel minden kinetikai vizsgálat a környezetéből kiszakított enzimekkel történik! </a:t>
            </a:r>
            <a:endParaRPr lang="hu-HU" sz="2000" dirty="0">
              <a:sym typeface="Wingdings" panose="05000000000000000000" pitchFamily="2" charset="2"/>
            </a:endParaRPr>
          </a:p>
          <a:p>
            <a:pPr lvl="1"/>
            <a:r>
              <a:rPr lang="hu-HU" sz="2000" dirty="0" smtClean="0">
                <a:sym typeface="Wingdings" panose="05000000000000000000" pitchFamily="2" charset="2"/>
              </a:rPr>
              <a:t>ez szükséges ahhoz, hogy megértsük és vizsgáljuk az enzimes katalízis mechanizmusát</a:t>
            </a:r>
          </a:p>
          <a:p>
            <a:pPr lvl="1"/>
            <a:r>
              <a:rPr lang="hu-HU" sz="2000" dirty="0" smtClean="0">
                <a:sym typeface="Wingdings" panose="05000000000000000000" pitchFamily="2" charset="2"/>
              </a:rPr>
              <a:t>viszont így nem kaphatunk teljes képet arról, hogy hogyan töltik be a szerepüket az egyes enzimek a metabolikus utakon</a:t>
            </a:r>
          </a:p>
        </p:txBody>
      </p:sp>
    </p:spTree>
    <p:extLst>
      <p:ext uri="{BB962C8B-B14F-4D97-AF65-F5344CB8AC3E}">
        <p14:creationId xmlns:p14="http://schemas.microsoft.com/office/powerpoint/2010/main" val="23969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940830"/>
              </p:ext>
            </p:extLst>
          </p:nvPr>
        </p:nvGraphicFramePr>
        <p:xfrm>
          <a:off x="611560" y="1398486"/>
          <a:ext cx="338455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9" name="Egyenlet" r:id="rId3" imgW="2159000" imgH="431800" progId="Equation.3">
                  <p:embed/>
                </p:oleObj>
              </mc:Choice>
              <mc:Fallback>
                <p:oleObj name="Egyenlet" r:id="rId3" imgW="2159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398486"/>
                        <a:ext cx="3384550" cy="66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684213" y="2276475"/>
          <a:ext cx="36861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0" name="Egyenlet" r:id="rId5" imgW="2882900" imgH="444500" progId="Equation.3">
                  <p:embed/>
                </p:oleObj>
              </mc:Choice>
              <mc:Fallback>
                <p:oleObj name="Egyenlet" r:id="rId5" imgW="28829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276475"/>
                        <a:ext cx="36861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4356100" y="2276475"/>
          <a:ext cx="32289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1" name="Egyenlet" r:id="rId7" imgW="2628900" imgH="444500" progId="Equation.3">
                  <p:embed/>
                </p:oleObj>
              </mc:Choice>
              <mc:Fallback>
                <p:oleObj name="Egyenlet" r:id="rId7" imgW="26289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2276475"/>
                        <a:ext cx="322897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184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274134"/>
              </p:ext>
            </p:extLst>
          </p:nvPr>
        </p:nvGraphicFramePr>
        <p:xfrm>
          <a:off x="4572000" y="2997200"/>
          <a:ext cx="26289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2" name="Egyenlet" r:id="rId9" imgW="2057400" imgH="444500" progId="Equation.3">
                  <p:embed/>
                </p:oleObj>
              </mc:Choice>
              <mc:Fallback>
                <p:oleObj name="Egyenlet" r:id="rId9" imgW="20574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997200"/>
                        <a:ext cx="2628900" cy="5619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18442" name="Object 10"/>
          <p:cNvGraphicFramePr>
            <a:graphicFrameLocks noChangeAspect="1"/>
          </p:cNvGraphicFramePr>
          <p:nvPr/>
        </p:nvGraphicFramePr>
        <p:xfrm>
          <a:off x="2700338" y="4868863"/>
          <a:ext cx="295275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3" name="Egyenlet" r:id="rId11" imgW="1790700" imgH="241300" progId="Equation.3">
                  <p:embed/>
                </p:oleObj>
              </mc:Choice>
              <mc:Fallback>
                <p:oleObj name="Egyenlet" r:id="rId11" imgW="17907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4868863"/>
                        <a:ext cx="2952750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0" y="0"/>
            <a:ext cx="9444573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400" b="1" dirty="0"/>
              <a:t>Bizonyítás: </a:t>
            </a:r>
            <a:endParaRPr lang="hu-HU" altLang="hu-HU" sz="2400" b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altLang="hu-HU" dirty="0" smtClean="0"/>
              <a:t>T. f., </a:t>
            </a:r>
            <a:r>
              <a:rPr lang="hu-HU" altLang="hu-HU" dirty="0"/>
              <a:t>hogy egy kis változást idézünk elő minden enzim koncentrációban, </a:t>
            </a:r>
            <a:r>
              <a:rPr lang="hu-HU" altLang="hu-HU" b="1" dirty="0" err="1"/>
              <a:t>d</a:t>
            </a:r>
            <a:r>
              <a:rPr lang="hu-HU" altLang="hu-HU" b="1" i="1" dirty="0" err="1"/>
              <a:t>e</a:t>
            </a:r>
            <a:r>
              <a:rPr lang="hu-HU" altLang="hu-HU" b="1" i="1" baseline="-25000" dirty="0" err="1"/>
              <a:t>i</a:t>
            </a:r>
            <a:r>
              <a:rPr lang="hu-HU" altLang="hu-HU" i="1" dirty="0"/>
              <a:t>, </a:t>
            </a:r>
          </a:p>
          <a:p>
            <a:r>
              <a:rPr lang="hu-HU" altLang="hu-HU" dirty="0"/>
              <a:t>(a reakciók  sebességei arányosak az őket katalizáló enzim koncentrációjával). </a:t>
            </a:r>
          </a:p>
          <a:p>
            <a:r>
              <a:rPr lang="hu-HU" altLang="hu-HU" dirty="0"/>
              <a:t>Az eredő hatás bármely fluxusra az individuális hatásoknak az összege:</a:t>
            </a:r>
            <a:endParaRPr lang="hu-HU" altLang="hu-HU" noProof="1"/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4211960" y="1547711"/>
            <a:ext cx="10021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dirty="0" smtClean="0"/>
              <a:t>*(e/</a:t>
            </a:r>
            <a:r>
              <a:rPr lang="hu-HU" altLang="hu-HU" dirty="0" err="1" smtClean="0"/>
              <a:t>e</a:t>
            </a:r>
            <a:r>
              <a:rPr lang="hu-HU" altLang="hu-HU" dirty="0" smtClean="0"/>
              <a:t>) </a:t>
            </a:r>
            <a:r>
              <a:rPr lang="hu-HU" altLang="hu-HU" dirty="0"/>
              <a:t/>
            </a:r>
            <a:br>
              <a:rPr lang="hu-HU" altLang="hu-HU" dirty="0"/>
            </a:br>
            <a:r>
              <a:rPr lang="hu-HU" altLang="hu-HU" dirty="0" smtClean="0"/>
              <a:t>:J</a:t>
            </a:r>
            <a:endParaRPr lang="hu-HU" altLang="hu-HU" noProof="1"/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0" y="3573463"/>
            <a:ext cx="92754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altLang="hu-HU" dirty="0" smtClean="0"/>
              <a:t>T. f., </a:t>
            </a:r>
            <a:r>
              <a:rPr lang="hu-HU" altLang="hu-HU" dirty="0"/>
              <a:t>hogy mindegyik E</a:t>
            </a:r>
            <a:r>
              <a:rPr lang="hu-HU" altLang="hu-HU" dirty="0" smtClean="0"/>
              <a:t> </a:t>
            </a:r>
            <a:r>
              <a:rPr lang="hu-HU" altLang="hu-HU" dirty="0"/>
              <a:t>koncentrációja </a:t>
            </a:r>
            <a:r>
              <a:rPr lang="hu-HU" altLang="hu-HU" u="sng" dirty="0"/>
              <a:t>ugyanolyan arányban</a:t>
            </a:r>
            <a:r>
              <a:rPr lang="hu-HU" altLang="hu-HU" dirty="0"/>
              <a:t> változik meg,</a:t>
            </a:r>
          </a:p>
          <a:p>
            <a:r>
              <a:rPr lang="hu-HU" altLang="hu-HU" dirty="0"/>
              <a:t>vagyis valamennyi </a:t>
            </a:r>
            <a:r>
              <a:rPr lang="hu-HU" altLang="hu-HU" dirty="0" err="1"/>
              <a:t>d</a:t>
            </a:r>
            <a:r>
              <a:rPr lang="hu-HU" altLang="hu-HU" i="1" dirty="0" err="1"/>
              <a:t>e</a:t>
            </a:r>
            <a:r>
              <a:rPr lang="hu-HU" altLang="hu-HU" i="1" baseline="-25000" dirty="0" err="1"/>
              <a:t>i</a:t>
            </a:r>
            <a:r>
              <a:rPr lang="hu-HU" altLang="hu-HU" dirty="0"/>
              <a:t>/</a:t>
            </a:r>
            <a:r>
              <a:rPr lang="hu-HU" altLang="hu-HU" i="1" dirty="0" err="1"/>
              <a:t>e</a:t>
            </a:r>
            <a:r>
              <a:rPr lang="hu-HU" altLang="hu-HU" i="1" baseline="-25000" dirty="0" err="1"/>
              <a:t>i</a:t>
            </a:r>
            <a:r>
              <a:rPr lang="hu-HU" altLang="hu-HU" i="1" dirty="0"/>
              <a:t>  </a:t>
            </a:r>
            <a:r>
              <a:rPr lang="hu-HU" altLang="hu-HU" dirty="0"/>
              <a:t>ugyanakkora</a:t>
            </a:r>
            <a:r>
              <a:rPr lang="hu-HU" altLang="hu-HU" i="1" dirty="0"/>
              <a:t>, </a:t>
            </a:r>
            <a:r>
              <a:rPr lang="hu-HU" altLang="hu-HU" b="1" i="1" dirty="0"/>
              <a:t>α</a:t>
            </a:r>
            <a:r>
              <a:rPr lang="hu-HU" altLang="hu-HU" i="1" dirty="0"/>
              <a:t>. </a:t>
            </a:r>
          </a:p>
          <a:p>
            <a:r>
              <a:rPr lang="hu-HU" altLang="hu-HU" dirty="0" smtClean="0">
                <a:sym typeface="Wingdings" panose="05000000000000000000" pitchFamily="2" charset="2"/>
              </a:rPr>
              <a:t></a:t>
            </a:r>
            <a:r>
              <a:rPr lang="hu-HU" altLang="hu-HU" dirty="0" smtClean="0"/>
              <a:t>egy </a:t>
            </a:r>
            <a:r>
              <a:rPr lang="hu-HU" altLang="hu-HU" dirty="0"/>
              <a:t>ilyen változás ekvivalens a mérések időskálájának </a:t>
            </a:r>
            <a:r>
              <a:rPr lang="hu-HU" altLang="hu-HU" dirty="0" smtClean="0"/>
              <a:t>megváltoztatásával</a:t>
            </a:r>
            <a:r>
              <a:rPr lang="hu-HU" altLang="hu-HU" dirty="0"/>
              <a:t>: </a:t>
            </a:r>
            <a:r>
              <a:rPr lang="hu-HU" altLang="hu-HU" dirty="0" smtClean="0"/>
              <a:t/>
            </a:r>
            <a:br>
              <a:rPr lang="hu-HU" altLang="hu-HU" dirty="0" smtClean="0"/>
            </a:br>
            <a:r>
              <a:rPr lang="hu-HU" altLang="hu-HU" dirty="0" smtClean="0"/>
              <a:t>így </a:t>
            </a:r>
            <a:r>
              <a:rPr lang="hu-HU" altLang="hu-HU" dirty="0"/>
              <a:t>a </a:t>
            </a:r>
            <a:r>
              <a:rPr lang="hu-HU" altLang="hu-HU" dirty="0" err="1" smtClean="0"/>
              <a:t>st</a:t>
            </a:r>
            <a:r>
              <a:rPr lang="hu-HU" altLang="hu-HU" dirty="0" smtClean="0"/>
              <a:t>. </a:t>
            </a:r>
            <a:r>
              <a:rPr lang="hu-HU" altLang="hu-HU" dirty="0" err="1" smtClean="0"/>
              <a:t>st</a:t>
            </a:r>
            <a:r>
              <a:rPr lang="hu-HU" altLang="hu-HU" dirty="0" smtClean="0"/>
              <a:t>. </a:t>
            </a:r>
            <a:r>
              <a:rPr lang="hu-HU" altLang="hu-HU" dirty="0"/>
              <a:t>J</a:t>
            </a:r>
            <a:r>
              <a:rPr lang="hu-HU" altLang="hu-HU" dirty="0" smtClean="0"/>
              <a:t> </a:t>
            </a:r>
            <a:r>
              <a:rPr lang="hu-HU" altLang="hu-HU" dirty="0"/>
              <a:t>a rendszeren át éppen az </a:t>
            </a:r>
            <a:r>
              <a:rPr lang="hu-HU" altLang="hu-HU" b="1" i="1" dirty="0"/>
              <a:t>α</a:t>
            </a:r>
            <a:r>
              <a:rPr lang="hu-HU" altLang="hu-HU" i="1" dirty="0"/>
              <a:t> </a:t>
            </a:r>
            <a:r>
              <a:rPr lang="hu-HU" altLang="hu-HU" dirty="0"/>
              <a:t>faktorral kell, hogy </a:t>
            </a:r>
            <a:r>
              <a:rPr lang="hu-HU" altLang="hu-HU" dirty="0" smtClean="0"/>
              <a:t>megváltozzon: </a:t>
            </a:r>
            <a:endParaRPr lang="hu-HU" altLang="hu-HU" noProof="1"/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18447" name="Object 15"/>
          <p:cNvGraphicFramePr>
            <a:graphicFrameLocks noChangeAspect="1"/>
          </p:cNvGraphicFramePr>
          <p:nvPr/>
        </p:nvGraphicFramePr>
        <p:xfrm>
          <a:off x="2916238" y="5516563"/>
          <a:ext cx="2519362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4" name="Egyenlet" r:id="rId13" imgW="1447800" imgH="241300" progId="Equation.3">
                  <p:embed/>
                </p:oleObj>
              </mc:Choice>
              <mc:Fallback>
                <p:oleObj name="Egyenlet" r:id="rId13" imgW="14478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5516563"/>
                        <a:ext cx="2519362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18449" name="Object 17"/>
          <p:cNvGraphicFramePr>
            <a:graphicFrameLocks noChangeAspect="1"/>
          </p:cNvGraphicFramePr>
          <p:nvPr/>
        </p:nvGraphicFramePr>
        <p:xfrm>
          <a:off x="2411413" y="6165850"/>
          <a:ext cx="2808287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5" name="Egyenlet" r:id="rId15" imgW="1562100" imgH="254000" progId="Equation.3">
                  <p:embed/>
                </p:oleObj>
              </mc:Choice>
              <mc:Fallback>
                <p:oleObj name="Egyenlet" r:id="rId15" imgW="15621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6165850"/>
                        <a:ext cx="2808287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0" y="6237288"/>
            <a:ext cx="59923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u="sng" dirty="0"/>
              <a:t>Ugyanígy igazolható</a:t>
            </a:r>
            <a:r>
              <a:rPr lang="hu-HU" altLang="hu-HU" dirty="0"/>
              <a:t>				is.</a:t>
            </a:r>
            <a:endParaRPr lang="hu-HU" altLang="hu-HU" noProof="1"/>
          </a:p>
        </p:txBody>
      </p:sp>
    </p:spTree>
    <p:extLst>
      <p:ext uri="{BB962C8B-B14F-4D97-AF65-F5344CB8AC3E}">
        <p14:creationId xmlns:p14="http://schemas.microsoft.com/office/powerpoint/2010/main" val="265178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rész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AZ ELASZTICITÁSOK ÉS A KONTROLL KOEFFICIENSEK KÖZÖTTI ÖSSZEFÜGGÉSEK</a:t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>VÁLASZ KOEFFICIENS</a:t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>KONTROL ÉS REGULÁCIÓ</a:t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>A REGULÁCIÓ MECHANIZMUSA</a:t>
            </a:r>
          </a:p>
        </p:txBody>
      </p:sp>
    </p:spTree>
    <p:extLst>
      <p:ext uri="{BB962C8B-B14F-4D97-AF65-F5344CB8AC3E}">
        <p14:creationId xmlns:p14="http://schemas.microsoft.com/office/powerpoint/2010/main" val="35791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 idx="4294967295"/>
          </p:nvPr>
        </p:nvSpPr>
        <p:spPr/>
        <p:txBody>
          <a:bodyPr lIns="91440" rIns="91440"/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1. A </a:t>
            </a:r>
            <a:r>
              <a:rPr lang="hu-HU" dirty="0" err="1" smtClean="0"/>
              <a:t>konnektivitási</a:t>
            </a:r>
            <a:r>
              <a:rPr lang="hu-HU" dirty="0" smtClean="0"/>
              <a:t> tulajdonság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hu-HU" smtClean="0"/>
              <a:t>A konnektivitási tulajdonság lényege, hogy a koncentráció kontroll koefficiensek illetve a fluxus kontroll koefficiensek és az elszticitások között matematikai kapcsolat írható fel.</a:t>
            </a:r>
          </a:p>
          <a:p>
            <a:r>
              <a:rPr lang="hu-HU" smtClean="0"/>
              <a:t>Miért van erre szükség?</a:t>
            </a:r>
          </a:p>
        </p:txBody>
      </p:sp>
    </p:spTree>
    <p:extLst>
      <p:ext uri="{BB962C8B-B14F-4D97-AF65-F5344CB8AC3E}">
        <p14:creationId xmlns:p14="http://schemas.microsoft.com/office/powerpoint/2010/main" val="298772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 idx="4294967295"/>
          </p:nvPr>
        </p:nvSpPr>
        <p:spPr/>
        <p:txBody>
          <a:bodyPr lIns="91440" rIns="91440"/>
          <a:lstStyle/>
          <a:p>
            <a:r>
              <a:rPr lang="hu-HU" smtClean="0"/>
              <a:t>A konnektivitási egyenletek haszna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4294967295"/>
          </p:nvPr>
        </p:nvSpPr>
        <p:spPr>
          <a:xfrm>
            <a:off x="457200" y="1600200"/>
            <a:ext cx="8229600" cy="4997152"/>
          </a:xfrm>
          <a:blipFill rotWithShape="1">
            <a:blip r:embed="rId2"/>
            <a:stretch>
              <a:fillRect l="-1630" t="-1587" r="-1926"/>
            </a:stretch>
          </a:blipFill>
          <a:ln/>
        </p:spPr>
        <p:txBody>
          <a:bodyPr rtlCol="0">
            <a:normAutofit/>
          </a:bodyPr>
          <a:lstStyle/>
          <a:p>
            <a:pPr marL="342900" indent="-342900" eaLnBrk="1" fontAlgn="auto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hu-HU" sz="320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6539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 idx="4294967295"/>
          </p:nvPr>
        </p:nvSpPr>
        <p:spPr/>
        <p:txBody>
          <a:bodyPr lIns="91440" rIns="91440"/>
          <a:lstStyle/>
          <a:p>
            <a:r>
              <a:rPr lang="hu-HU" smtClean="0"/>
              <a:t>A konnektivitási egyenletek haszna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hu-HU" smtClean="0"/>
              <a:t>Tehát (n-1)+1=n db egyenletet szolgáltat az n+n(n-1)=n</a:t>
            </a:r>
            <a:r>
              <a:rPr lang="hu-HU" baseline="30000" smtClean="0"/>
              <a:t>2</a:t>
            </a:r>
            <a:r>
              <a:rPr lang="hu-HU" smtClean="0"/>
              <a:t> db ismeretlenünk.</a:t>
            </a:r>
          </a:p>
          <a:p>
            <a:r>
              <a:rPr lang="hu-HU" smtClean="0"/>
              <a:t>Ha ezek alapján ki akarjuk számolni az összes ismeretlent további n(n-1) egyenletre van szükségünk.</a:t>
            </a:r>
          </a:p>
          <a:p>
            <a:r>
              <a:rPr lang="hu-HU" smtClean="0"/>
              <a:t>Ezek pedig a konnektivitási tulajdonságokból fognak adódni.</a:t>
            </a:r>
          </a:p>
        </p:txBody>
      </p:sp>
    </p:spTree>
    <p:extLst>
      <p:ext uri="{BB962C8B-B14F-4D97-AF65-F5344CB8AC3E}">
        <p14:creationId xmlns:p14="http://schemas.microsoft.com/office/powerpoint/2010/main" val="63228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 idx="4294967295"/>
          </p:nvPr>
        </p:nvSpPr>
        <p:spPr/>
        <p:txBody>
          <a:bodyPr lIns="91440" rIns="91440"/>
          <a:lstStyle/>
          <a:p>
            <a:r>
              <a:rPr lang="hu-HU" smtClean="0"/>
              <a:t>A konnektivitási egyenletek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blipFill rotWithShape="1">
            <a:blip r:embed="rId2"/>
            <a:stretch>
              <a:fillRect l="-1630" t="-1752"/>
            </a:stretch>
          </a:blipFill>
          <a:ln/>
        </p:spPr>
        <p:txBody>
          <a:bodyPr rtlCol="0">
            <a:normAutofit/>
          </a:bodyPr>
          <a:lstStyle/>
          <a:p>
            <a:pPr marL="342900" indent="-342900" eaLnBrk="1" fontAlgn="auto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hu-HU" sz="320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1638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 idx="4294967295"/>
          </p:nvPr>
        </p:nvSpPr>
        <p:spPr/>
        <p:txBody>
          <a:bodyPr lIns="91440" rIns="91440"/>
          <a:lstStyle/>
          <a:p>
            <a:r>
              <a:rPr lang="hu-HU" smtClean="0"/>
              <a:t>A konnektivitási egyenletek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4294967295"/>
          </p:nvPr>
        </p:nvSpPr>
        <p:spPr>
          <a:xfrm>
            <a:off x="457200" y="1600200"/>
            <a:ext cx="8229600" cy="5069160"/>
          </a:xfrm>
          <a:blipFill rotWithShape="1">
            <a:blip r:embed="rId2"/>
            <a:stretch>
              <a:fillRect l="-1481" t="-2407" r="-2667"/>
            </a:stretch>
          </a:blipFill>
          <a:ln/>
        </p:spPr>
        <p:txBody>
          <a:bodyPr rtlCol="0">
            <a:normAutofit/>
          </a:bodyPr>
          <a:lstStyle/>
          <a:p>
            <a:pPr marL="342900" indent="-342900" eaLnBrk="1" fontAlgn="auto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hu-HU" sz="320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6363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 idx="4294967295"/>
          </p:nvPr>
        </p:nvSpPr>
        <p:spPr/>
        <p:txBody>
          <a:bodyPr lIns="91440" rIns="91440"/>
          <a:lstStyle/>
          <a:p>
            <a:r>
              <a:rPr lang="hu-HU" smtClean="0"/>
              <a:t>A konnektivitási egyenletek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blipFill rotWithShape="1">
            <a:blip r:embed="rId2"/>
            <a:stretch>
              <a:fillRect l="-1630" t="-1752"/>
            </a:stretch>
          </a:blipFill>
          <a:ln/>
        </p:spPr>
        <p:txBody>
          <a:bodyPr rtlCol="0">
            <a:normAutofit/>
          </a:bodyPr>
          <a:lstStyle/>
          <a:p>
            <a:pPr marL="342900" indent="-342900" eaLnBrk="1" fontAlgn="auto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hu-HU" sz="320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7465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 idx="4294967295"/>
          </p:nvPr>
        </p:nvSpPr>
        <p:spPr/>
        <p:txBody>
          <a:bodyPr lIns="91440" rIns="91440"/>
          <a:lstStyle/>
          <a:p>
            <a:r>
              <a:rPr lang="hu-HU" smtClean="0"/>
              <a:t>A konnektivitási egyenletek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blipFill rotWithShape="1">
            <a:blip r:embed="rId2"/>
            <a:stretch>
              <a:fillRect l="-1630"/>
            </a:stretch>
          </a:blipFill>
          <a:ln/>
        </p:spPr>
        <p:txBody>
          <a:bodyPr rtlCol="0">
            <a:normAutofit/>
          </a:bodyPr>
          <a:lstStyle/>
          <a:p>
            <a:pPr marL="342900" indent="-342900" eaLnBrk="1" fontAlgn="auto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hu-HU" sz="320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7936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 idx="4294967295"/>
          </p:nvPr>
        </p:nvSpPr>
        <p:spPr/>
        <p:txBody>
          <a:bodyPr lIns="91440" rIns="91440"/>
          <a:lstStyle/>
          <a:p>
            <a:r>
              <a:rPr lang="hu-HU" smtClean="0"/>
              <a:t>A konnektivitási egyenletek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blipFill rotWithShape="1">
            <a:blip r:embed="rId2"/>
            <a:stretch>
              <a:fillRect l="-1630" t="-1752"/>
            </a:stretch>
          </a:blipFill>
          <a:ln/>
        </p:spPr>
        <p:txBody>
          <a:bodyPr rtlCol="0">
            <a:normAutofit/>
          </a:bodyPr>
          <a:lstStyle/>
          <a:p>
            <a:pPr marL="342900" indent="-342900" eaLnBrk="1" fontAlgn="auto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hu-HU" sz="320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0860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hu-HU" sz="2200" dirty="0" smtClean="0"/>
              <a:t>Honnan tudhatjuk, hogy egy E-re gyakorolt hatás meg fog jelenni az anyagcsereúton átfolyó </a:t>
            </a:r>
            <a:r>
              <a:rPr lang="hu-HU" sz="2200" dirty="0" err="1" smtClean="0"/>
              <a:t>metabolit</a:t>
            </a:r>
            <a:r>
              <a:rPr lang="hu-HU" sz="2200" dirty="0" smtClean="0"/>
              <a:t> fluxus megváltozásában?</a:t>
            </a:r>
          </a:p>
          <a:p>
            <a:pPr lvl="1"/>
            <a:r>
              <a:rPr lang="hu-HU" sz="2200" dirty="0" smtClean="0">
                <a:sym typeface="Wingdings" panose="05000000000000000000" pitchFamily="2" charset="2"/>
              </a:rPr>
              <a:t>el kell szakadnunk az egy időben egy </a:t>
            </a:r>
            <a:r>
              <a:rPr lang="hu-HU" sz="2200" dirty="0" err="1" smtClean="0">
                <a:sym typeface="Wingdings" panose="05000000000000000000" pitchFamily="2" charset="2"/>
              </a:rPr>
              <a:t>E-mel</a:t>
            </a:r>
            <a:r>
              <a:rPr lang="hu-HU" sz="2200" dirty="0" smtClean="0">
                <a:sym typeface="Wingdings" panose="05000000000000000000" pitchFamily="2" charset="2"/>
              </a:rPr>
              <a:t> való törődéstől! </a:t>
            </a:r>
          </a:p>
          <a:p>
            <a:pPr lvl="1"/>
            <a:r>
              <a:rPr lang="hu-HU" sz="2200" dirty="0" smtClean="0">
                <a:sym typeface="Wingdings" panose="05000000000000000000" pitchFamily="2" charset="2"/>
              </a:rPr>
              <a:t>rendszerszerű tárgyalás felé kell elmozdulnunk, azt kell vizsgálnunk, hogy a rendszer komponensei hogyan hatnak egymásra!</a:t>
            </a:r>
          </a:p>
          <a:p>
            <a:pPr lvl="1"/>
            <a:endParaRPr lang="hu-HU" sz="22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hu-HU" sz="2200" dirty="0" smtClean="0">
                <a:sym typeface="Wingdings" panose="05000000000000000000" pitchFamily="2" charset="2"/>
              </a:rPr>
              <a:t>Azt fogjuk tanulmányozni, hogy mi az összefüggés az anyagcsereút kinetikája és az abban működő komponens enzimek kinetikai viselkedése között! </a:t>
            </a:r>
            <a:endParaRPr lang="hu-HU" sz="22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6047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 idx="4294967295"/>
          </p:nvPr>
        </p:nvSpPr>
        <p:spPr/>
        <p:txBody>
          <a:bodyPr lIns="91440" rIns="91440"/>
          <a:lstStyle/>
          <a:p>
            <a:r>
              <a:rPr lang="hu-HU" smtClean="0"/>
              <a:t>A konnektivitási egyenletek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4294967295"/>
          </p:nvPr>
        </p:nvSpPr>
        <p:spPr>
          <a:xfrm>
            <a:off x="457200" y="1600200"/>
            <a:ext cx="8229600" cy="5257800"/>
          </a:xfrm>
          <a:blipFill rotWithShape="1">
            <a:blip r:embed="rId2"/>
            <a:stretch>
              <a:fillRect l="-1630" t="-1508"/>
            </a:stretch>
          </a:blipFill>
          <a:ln/>
        </p:spPr>
        <p:txBody>
          <a:bodyPr rtlCol="0">
            <a:normAutofit/>
          </a:bodyPr>
          <a:lstStyle/>
          <a:p>
            <a:pPr marL="342900" indent="-342900" eaLnBrk="1" fontAlgn="auto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hu-HU" sz="320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1996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 idx="4294967295"/>
          </p:nvPr>
        </p:nvSpPr>
        <p:spPr/>
        <p:txBody>
          <a:bodyPr lIns="91440" rIns="91440"/>
          <a:lstStyle/>
          <a:p>
            <a:r>
              <a:rPr lang="hu-HU" smtClean="0"/>
              <a:t>A konnektivitási egyenletek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blipFill rotWithShape="1">
            <a:blip r:embed="rId2"/>
            <a:stretch>
              <a:fillRect l="-1630" t="-1752"/>
            </a:stretch>
          </a:blipFill>
          <a:ln/>
        </p:spPr>
        <p:txBody>
          <a:bodyPr rtlCol="0">
            <a:normAutofit/>
          </a:bodyPr>
          <a:lstStyle/>
          <a:p>
            <a:pPr marL="342900" indent="-342900" eaLnBrk="1" fontAlgn="auto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hu-HU" sz="320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2975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lIns="91440" rIns="91440">
            <a:normAutofit fontScale="90000"/>
          </a:bodyPr>
          <a:lstStyle/>
          <a:p>
            <a:pPr algn="ctr"/>
            <a:r>
              <a:rPr lang="hu-HU" sz="4200" dirty="0" smtClean="0"/>
              <a:t>2. </a:t>
            </a:r>
            <a:r>
              <a:rPr lang="hu-HU" sz="4200" dirty="0" err="1" smtClean="0"/>
              <a:t>Feedbackben</a:t>
            </a:r>
            <a:r>
              <a:rPr lang="hu-HU" sz="4200" dirty="0" smtClean="0"/>
              <a:t> nem érintett </a:t>
            </a:r>
            <a:r>
              <a:rPr lang="hu-HU" sz="4200" dirty="0" err="1" smtClean="0"/>
              <a:t>metabolitra</a:t>
            </a:r>
            <a:r>
              <a:rPr lang="hu-HU" sz="4200" dirty="0" smtClean="0"/>
              <a:t> vonatkozó </a:t>
            </a:r>
            <a:r>
              <a:rPr lang="hu-HU" sz="4200" dirty="0" err="1" smtClean="0"/>
              <a:t>konnektivitási</a:t>
            </a:r>
            <a:r>
              <a:rPr lang="hu-HU" sz="4200" dirty="0"/>
              <a:t> </a:t>
            </a:r>
            <a:r>
              <a:rPr lang="hu-HU" sz="4200" dirty="0" smtClean="0"/>
              <a:t>összefüggés</a:t>
            </a:r>
            <a:endParaRPr lang="hu-HU" sz="4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55576" y="2420888"/>
            <a:ext cx="7125112" cy="4051437"/>
          </a:xfrm>
        </p:spPr>
        <p:txBody>
          <a:bodyPr>
            <a:normAutofit fontScale="92500" lnSpcReduction="20000"/>
          </a:bodyPr>
          <a:lstStyle/>
          <a:p>
            <a:r>
              <a:rPr lang="hu-HU" sz="2800" dirty="0" smtClean="0"/>
              <a:t>Minden </a:t>
            </a:r>
            <a:r>
              <a:rPr lang="hu-HU" sz="2800" dirty="0" err="1" smtClean="0"/>
              <a:t>metabolitnak</a:t>
            </a:r>
            <a:r>
              <a:rPr lang="hu-HU" sz="2800" dirty="0" smtClean="0"/>
              <a:t> legalább két nem nulla </a:t>
            </a:r>
            <a:r>
              <a:rPr lang="hu-HU" sz="2800" dirty="0" err="1" smtClean="0"/>
              <a:t>elszticitása</a:t>
            </a:r>
            <a:r>
              <a:rPr lang="hu-HU" sz="2800" dirty="0" smtClean="0"/>
              <a:t> van, mivel minden </a:t>
            </a:r>
            <a:r>
              <a:rPr lang="hu-HU" sz="2800" dirty="0" err="1" smtClean="0"/>
              <a:t>metabolit</a:t>
            </a:r>
            <a:r>
              <a:rPr lang="hu-HU" sz="2800" dirty="0" smtClean="0"/>
              <a:t> befolyásolja azt a reakciót aminek a </a:t>
            </a:r>
            <a:r>
              <a:rPr lang="hu-HU" sz="2800" dirty="0" err="1" smtClean="0"/>
              <a:t>szubsztrátja</a:t>
            </a:r>
            <a:r>
              <a:rPr lang="hu-HU" sz="2800" dirty="0" smtClean="0"/>
              <a:t> és azt a reakciót aminek a terméke.</a:t>
            </a:r>
          </a:p>
          <a:p>
            <a:r>
              <a:rPr lang="hu-HU" sz="2800" dirty="0" smtClean="0"/>
              <a:t>Tehát ha egy </a:t>
            </a:r>
            <a:r>
              <a:rPr lang="hu-HU" sz="2800" dirty="0" err="1" smtClean="0"/>
              <a:t>metabolit</a:t>
            </a:r>
            <a:r>
              <a:rPr lang="hu-HU" sz="2800" dirty="0" smtClean="0"/>
              <a:t> nem rendelkezik </a:t>
            </a:r>
            <a:r>
              <a:rPr lang="hu-HU" sz="2800" dirty="0" err="1" smtClean="0"/>
              <a:t>feedback</a:t>
            </a:r>
            <a:r>
              <a:rPr lang="hu-HU" sz="2800" dirty="0" smtClean="0"/>
              <a:t> vagy </a:t>
            </a:r>
            <a:r>
              <a:rPr lang="hu-HU" sz="2800" dirty="0" err="1" smtClean="0"/>
              <a:t>feedforward</a:t>
            </a:r>
            <a:r>
              <a:rPr lang="hu-HU" sz="2800" dirty="0" smtClean="0"/>
              <a:t> hatásokkal és nem </a:t>
            </a:r>
            <a:r>
              <a:rPr lang="hu-HU" sz="2800" dirty="0" err="1" smtClean="0"/>
              <a:t>szubsztrátja</a:t>
            </a:r>
            <a:r>
              <a:rPr lang="hu-HU" sz="2800" dirty="0" smtClean="0"/>
              <a:t> vagy terméke egynél több enzimnek akkor pontosan kettő nem nulla elaszticitással fog rendelkezni.</a:t>
            </a:r>
          </a:p>
        </p:txBody>
      </p:sp>
    </p:spTree>
    <p:extLst>
      <p:ext uri="{BB962C8B-B14F-4D97-AF65-F5344CB8AC3E}">
        <p14:creationId xmlns:p14="http://schemas.microsoft.com/office/powerpoint/2010/main" val="208986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99592" y="332656"/>
            <a:ext cx="7125113" cy="924475"/>
          </a:xfrm>
        </p:spPr>
        <p:txBody>
          <a:bodyPr lIns="91440" rIns="91440">
            <a:noAutofit/>
          </a:bodyPr>
          <a:lstStyle/>
          <a:p>
            <a:r>
              <a:rPr lang="hu-HU" dirty="0" err="1"/>
              <a:t>Feedbackben</a:t>
            </a:r>
            <a:r>
              <a:rPr lang="hu-HU" dirty="0"/>
              <a:t> nem érintett </a:t>
            </a:r>
            <a:r>
              <a:rPr lang="hu-HU" dirty="0" err="1"/>
              <a:t>metabolitra</a:t>
            </a:r>
            <a:r>
              <a:rPr lang="hu-HU" dirty="0"/>
              <a:t> vonatkozó </a:t>
            </a:r>
            <a:r>
              <a:rPr lang="hu-HU" dirty="0" err="1"/>
              <a:t>konnektivitási</a:t>
            </a:r>
            <a:r>
              <a:rPr lang="hu-HU" dirty="0"/>
              <a:t> összefüggés</a:t>
            </a:r>
            <a:endParaRPr lang="hu-HU" dirty="0" smtClean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blipFill rotWithShape="1">
            <a:blip r:embed="rId2"/>
            <a:stretch>
              <a:fillRect l="-1630" t="-1752" r="-1704"/>
            </a:stretch>
          </a:blipFill>
          <a:ln/>
        </p:spPr>
        <p:txBody>
          <a:bodyPr rtlCol="0">
            <a:normAutofit/>
          </a:bodyPr>
          <a:lstStyle/>
          <a:p>
            <a:pPr marL="342900" indent="-342900" eaLnBrk="1" fontAlgn="auto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hu-HU" sz="3200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5324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71600" y="332656"/>
            <a:ext cx="7125113" cy="924475"/>
          </a:xfrm>
        </p:spPr>
        <p:txBody>
          <a:bodyPr lIns="91440" rIns="91440">
            <a:noAutofit/>
          </a:bodyPr>
          <a:lstStyle/>
          <a:p>
            <a:r>
              <a:rPr lang="hu-HU" dirty="0" err="1"/>
              <a:t>Feedbackben</a:t>
            </a:r>
            <a:r>
              <a:rPr lang="hu-HU" dirty="0"/>
              <a:t> nem érintett </a:t>
            </a:r>
            <a:r>
              <a:rPr lang="hu-HU" dirty="0" err="1"/>
              <a:t>metabolitra</a:t>
            </a:r>
            <a:r>
              <a:rPr lang="hu-HU" dirty="0"/>
              <a:t> vonatkozó </a:t>
            </a:r>
            <a:r>
              <a:rPr lang="hu-HU" dirty="0" err="1"/>
              <a:t>konnektivitási</a:t>
            </a:r>
            <a:r>
              <a:rPr lang="hu-HU" dirty="0"/>
              <a:t> összefüggés</a:t>
            </a:r>
            <a:endParaRPr lang="hu-HU" dirty="0" smtClean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blipFill rotWithShape="1">
            <a:blip r:embed="rId2"/>
            <a:stretch>
              <a:fillRect l="-1630" t="-2830"/>
            </a:stretch>
          </a:blipFill>
          <a:ln/>
        </p:spPr>
        <p:txBody>
          <a:bodyPr rtlCol="0">
            <a:normAutofit/>
          </a:bodyPr>
          <a:lstStyle/>
          <a:p>
            <a:pPr marL="342900" indent="-342900" eaLnBrk="1" fontAlgn="auto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hu-HU" sz="320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3749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lIns="91440" rIns="91440">
            <a:normAutofit fontScale="90000"/>
          </a:bodyPr>
          <a:lstStyle/>
          <a:p>
            <a:r>
              <a:rPr lang="hu-HU" sz="4200" dirty="0" err="1"/>
              <a:t>Feedbackben</a:t>
            </a:r>
            <a:r>
              <a:rPr lang="hu-HU" sz="4200" dirty="0"/>
              <a:t> nem érintett </a:t>
            </a:r>
            <a:r>
              <a:rPr lang="hu-HU" sz="4200" dirty="0" err="1"/>
              <a:t>metabolitra</a:t>
            </a:r>
            <a:r>
              <a:rPr lang="hu-HU" sz="4200" dirty="0"/>
              <a:t> vonatkozó </a:t>
            </a:r>
            <a:r>
              <a:rPr lang="hu-HU" sz="4200" dirty="0" err="1"/>
              <a:t>konnektivitási</a:t>
            </a:r>
            <a:r>
              <a:rPr lang="hu-HU" sz="4200" dirty="0"/>
              <a:t> összefüggés</a:t>
            </a:r>
            <a:endParaRPr lang="hu-HU" sz="4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807361"/>
            <a:ext cx="7595003" cy="478999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2400" dirty="0" smtClean="0"/>
              <a:t>Ezen az összefüggés segítségével egy reakcióúton páronként teremthetünk összefüggéseket az egymást követő reakciók között.</a:t>
            </a:r>
          </a:p>
          <a:p>
            <a:pPr>
              <a:lnSpc>
                <a:spcPct val="90000"/>
              </a:lnSpc>
            </a:pPr>
            <a:r>
              <a:rPr lang="hu-HU" sz="2400" dirty="0" smtClean="0"/>
              <a:t>A kontroll koefficiensek nehezen mérhetőek mint az elaszticitások. Ezen összefüggésnek köszönhetően az elaszticitások ismeretével a fluxus kontroll koefficiensek könnyebben meghatározhatóvá válnak.</a:t>
            </a:r>
          </a:p>
        </p:txBody>
      </p:sp>
    </p:spTree>
    <p:extLst>
      <p:ext uri="{BB962C8B-B14F-4D97-AF65-F5344CB8AC3E}">
        <p14:creationId xmlns:p14="http://schemas.microsoft.com/office/powerpoint/2010/main" val="398247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 idx="4294967295"/>
          </p:nvPr>
        </p:nvSpPr>
        <p:spPr/>
        <p:txBody>
          <a:bodyPr lIns="91440" rIns="91440"/>
          <a:lstStyle/>
          <a:p>
            <a:r>
              <a:rPr lang="hu-HU" sz="3600" dirty="0" smtClean="0"/>
              <a:t>Válasz koefficiens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4294967295"/>
          </p:nvPr>
        </p:nvSpPr>
        <p:spPr>
          <a:xfrm>
            <a:off x="457200" y="1600200"/>
            <a:ext cx="8229600" cy="5257800"/>
          </a:xfrm>
          <a:blipFill rotWithShape="1">
            <a:blip r:embed="rId2"/>
            <a:stretch>
              <a:fillRect l="-1481" t="-2320" b="-232"/>
            </a:stretch>
          </a:blipFill>
          <a:ln/>
        </p:spPr>
        <p:txBody>
          <a:bodyPr rtlCol="0">
            <a:normAutofit/>
          </a:bodyPr>
          <a:lstStyle/>
          <a:p>
            <a:pPr marL="342900" indent="-342900" eaLnBrk="1" fontAlgn="auto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hu-HU" sz="320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0522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 idx="4294967295"/>
          </p:nvPr>
        </p:nvSpPr>
        <p:spPr/>
        <p:txBody>
          <a:bodyPr lIns="91440" rIns="91440"/>
          <a:lstStyle/>
          <a:p>
            <a:r>
              <a:rPr lang="hu-HU" smtClean="0"/>
              <a:t>Válasz koefficiens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blipFill rotWithShape="1">
            <a:blip r:embed="rId2"/>
            <a:stretch>
              <a:fillRect l="-1630" t="-1752"/>
            </a:stretch>
          </a:blipFill>
          <a:ln/>
        </p:spPr>
        <p:txBody>
          <a:bodyPr rtlCol="0">
            <a:normAutofit/>
          </a:bodyPr>
          <a:lstStyle/>
          <a:p>
            <a:pPr marL="342900" indent="-342900" eaLnBrk="1" fontAlgn="auto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hu-HU" sz="320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9361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 idx="4294967295"/>
          </p:nvPr>
        </p:nvSpPr>
        <p:spPr/>
        <p:txBody>
          <a:bodyPr lIns="91440" rIns="91440"/>
          <a:lstStyle/>
          <a:p>
            <a:r>
              <a:rPr lang="hu-HU" smtClean="0"/>
              <a:t>Válasz koefficiens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4294967295"/>
          </p:nvPr>
        </p:nvSpPr>
        <p:spPr>
          <a:xfrm>
            <a:off x="457200" y="1600200"/>
            <a:ext cx="8229600" cy="5257800"/>
          </a:xfrm>
          <a:blipFill rotWithShape="1">
            <a:blip r:embed="rId2"/>
            <a:stretch>
              <a:fillRect l="-1630" t="-1508" r="-2444"/>
            </a:stretch>
          </a:blipFill>
          <a:ln/>
        </p:spPr>
        <p:txBody>
          <a:bodyPr rtlCol="0">
            <a:normAutofit/>
          </a:bodyPr>
          <a:lstStyle/>
          <a:p>
            <a:pPr marL="342900" indent="-342900" eaLnBrk="1" fontAlgn="auto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hu-HU" sz="320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2412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 idx="4294967295"/>
          </p:nvPr>
        </p:nvSpPr>
        <p:spPr/>
        <p:txBody>
          <a:bodyPr lIns="91440" rIns="91440"/>
          <a:lstStyle/>
          <a:p>
            <a:r>
              <a:rPr lang="hu-HU" smtClean="0"/>
              <a:t>Válasz koefficiens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4294967295"/>
          </p:nvPr>
        </p:nvSpPr>
        <p:spPr>
          <a:xfrm>
            <a:off x="457200" y="1600200"/>
            <a:ext cx="8229600" cy="5069160"/>
          </a:xfrm>
          <a:blipFill rotWithShape="1">
            <a:blip r:embed="rId2"/>
            <a:stretch>
              <a:fillRect l="-1630" t="-2527"/>
            </a:stretch>
          </a:blipFill>
          <a:ln/>
        </p:spPr>
        <p:txBody>
          <a:bodyPr rtlCol="0">
            <a:normAutofit/>
          </a:bodyPr>
          <a:lstStyle/>
          <a:p>
            <a:pPr marL="342900" indent="-342900" eaLnBrk="1" fontAlgn="auto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hu-HU" sz="320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4616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Metabolit</a:t>
            </a:r>
            <a:r>
              <a:rPr lang="hu-HU" dirty="0" smtClean="0"/>
              <a:t> Kontroll Analízis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-99392"/>
            <a:ext cx="9036496" cy="6957392"/>
          </a:xfrm>
        </p:spPr>
        <p:txBody>
          <a:bodyPr>
            <a:normAutofit/>
          </a:bodyPr>
          <a:lstStyle/>
          <a:p>
            <a:r>
              <a:rPr lang="hu-HU" sz="2200" dirty="0"/>
              <a:t>s</a:t>
            </a:r>
            <a:r>
              <a:rPr lang="hu-HU" sz="2200" dirty="0" smtClean="0"/>
              <a:t>zámos átfedő metabolikus rendszer analizáló rendszert fejlesztettek ki az elmúlt évtizedekben </a:t>
            </a:r>
            <a:endParaRPr lang="hu-HU" sz="2200" dirty="0"/>
          </a:p>
          <a:p>
            <a:r>
              <a:rPr lang="hu-HU" sz="2200" dirty="0" smtClean="0"/>
              <a:t>MCA: </a:t>
            </a:r>
            <a:r>
              <a:rPr lang="hu-HU" sz="2200" dirty="0" err="1" smtClean="0"/>
              <a:t>Metabolic</a:t>
            </a:r>
            <a:r>
              <a:rPr lang="hu-HU" sz="2200" dirty="0" smtClean="0"/>
              <a:t> </a:t>
            </a:r>
            <a:r>
              <a:rPr lang="hu-HU" sz="2200" dirty="0" err="1" smtClean="0"/>
              <a:t>Control</a:t>
            </a:r>
            <a:r>
              <a:rPr lang="hu-HU" sz="2200" dirty="0" smtClean="0"/>
              <a:t> </a:t>
            </a:r>
            <a:r>
              <a:rPr lang="hu-HU" sz="2200" dirty="0" err="1" smtClean="0"/>
              <a:t>Analysis</a:t>
            </a:r>
            <a:r>
              <a:rPr lang="hu-HU" sz="2200" dirty="0" smtClean="0"/>
              <a:t> </a:t>
            </a:r>
          </a:p>
          <a:p>
            <a:pPr lvl="1"/>
            <a:r>
              <a:rPr lang="hu-HU" sz="2200" dirty="0" err="1"/>
              <a:t>Kacser</a:t>
            </a:r>
            <a:r>
              <a:rPr lang="hu-HU" sz="2200" dirty="0"/>
              <a:t> &amp; Burns (1973)</a:t>
            </a:r>
          </a:p>
          <a:p>
            <a:pPr lvl="1"/>
            <a:r>
              <a:rPr lang="hu-HU" sz="2200" dirty="0"/>
              <a:t>Heinrich &amp; </a:t>
            </a:r>
            <a:r>
              <a:rPr lang="hu-HU" sz="2200" dirty="0" err="1"/>
              <a:t>Rapoport</a:t>
            </a:r>
            <a:r>
              <a:rPr lang="hu-HU" sz="2200" dirty="0"/>
              <a:t> (1974</a:t>
            </a:r>
            <a:r>
              <a:rPr lang="hu-HU" sz="2200" dirty="0" smtClean="0"/>
              <a:t>)</a:t>
            </a:r>
          </a:p>
          <a:p>
            <a:pPr lvl="2"/>
            <a:r>
              <a:rPr lang="hu-HU" sz="2200" dirty="0"/>
              <a:t>l</a:t>
            </a:r>
            <a:r>
              <a:rPr lang="hu-HU" sz="2200" dirty="0" smtClean="0"/>
              <a:t>egismertebb és leggyakrabban használt az összes közül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334890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4000"/>
              <a:t>Az MCA elfogadása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altLang="hu-HU" sz="2400"/>
              <a:t>Az MCA-t lassan fogadták el, még ma sem teljesen.</a:t>
            </a:r>
          </a:p>
          <a:p>
            <a:pPr lvl="1"/>
            <a:r>
              <a:rPr lang="hu-HU" altLang="hu-HU" sz="2400"/>
              <a:t>A klasszikus regulációs koncepciók lenézésének tartották,</a:t>
            </a:r>
          </a:p>
          <a:p>
            <a:pPr lvl="1"/>
            <a:r>
              <a:rPr lang="hu-HU" altLang="hu-HU" sz="2400"/>
              <a:t>kevés haszonnal fontos elgondolásokra (végtermék feedback inhibíció, kooperatív és allosztérikus kölcsönhatások)</a:t>
            </a:r>
          </a:p>
          <a:p>
            <a:pPr lvl="1"/>
            <a:endParaRPr lang="hu-HU" altLang="hu-HU" sz="2400"/>
          </a:p>
          <a:p>
            <a:pPr lvl="1"/>
            <a:r>
              <a:rPr lang="hu-HU" altLang="hu-HU" sz="2400"/>
              <a:t>A kontrol fogalma már elfogadott, a reguláció fogalma (szabályozás) kevésbé:</a:t>
            </a:r>
          </a:p>
          <a:p>
            <a:pPr lvl="2">
              <a:buFontTx/>
              <a:buNone/>
            </a:pPr>
            <a:r>
              <a:rPr lang="hu-HU" altLang="hu-HU" sz="2000"/>
              <a:t>Metabolizmus válasz a külső hatások változására?</a:t>
            </a:r>
          </a:p>
          <a:p>
            <a:pPr lvl="2">
              <a:buFontTx/>
              <a:buNone/>
            </a:pPr>
            <a:r>
              <a:rPr lang="hu-HU" altLang="hu-HU" sz="2000"/>
              <a:t>Valami, amit a regulátor enzimmel kell csinálni?</a:t>
            </a:r>
          </a:p>
          <a:p>
            <a:endParaRPr lang="hu-HU" altLang="hu-HU" sz="2800"/>
          </a:p>
        </p:txBody>
      </p:sp>
    </p:spTree>
    <p:extLst>
      <p:ext uri="{BB962C8B-B14F-4D97-AF65-F5344CB8AC3E}">
        <p14:creationId xmlns:p14="http://schemas.microsoft.com/office/powerpoint/2010/main" val="130288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4000"/>
              <a:t>A reguláció fogalma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91513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hu-HU" altLang="hu-HU" sz="2400"/>
              <a:t>pl. jól regulált hűtőgép: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hu-HU" sz="2400"/>
              <a:t>	tartja az elhatározott belső hőmérsékletet, ha nagyra tárjuk az ajtót, vagy a külső hőmérséklet változik.</a:t>
            </a:r>
            <a:br>
              <a:rPr lang="hu-HU" altLang="hu-HU" sz="2400"/>
            </a:br>
            <a:r>
              <a:rPr lang="hu-HU" altLang="hu-HU" sz="2400"/>
              <a:t>(nagy hőfluxus változás)</a:t>
            </a:r>
          </a:p>
          <a:p>
            <a:pPr>
              <a:lnSpc>
                <a:spcPct val="90000"/>
              </a:lnSpc>
            </a:pPr>
            <a:r>
              <a:rPr lang="hu-HU" altLang="hu-HU" sz="2400"/>
              <a:t>A metabolizmus a belső metabolit koncentrációkat tartja, a metabolikus fluxusok változása ellenére.</a:t>
            </a:r>
          </a:p>
          <a:p>
            <a:pPr>
              <a:lnSpc>
                <a:spcPct val="90000"/>
              </a:lnSpc>
              <a:buFontTx/>
              <a:buNone/>
            </a:pPr>
            <a:endParaRPr lang="hu-HU" altLang="hu-HU" sz="2400"/>
          </a:p>
          <a:p>
            <a:pPr>
              <a:lnSpc>
                <a:spcPct val="90000"/>
              </a:lnSpc>
            </a:pPr>
            <a:r>
              <a:rPr lang="hu-HU" altLang="hu-HU" sz="2400"/>
              <a:t>pl. jól regulált gazdaságban: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hu-HU" sz="2400"/>
              <a:t>	a javak termelése összhangban van a szükséglettel.</a:t>
            </a:r>
          </a:p>
          <a:p>
            <a:pPr>
              <a:lnSpc>
                <a:spcPct val="90000"/>
              </a:lnSpc>
            </a:pPr>
            <a:r>
              <a:rPr lang="hu-HU" altLang="hu-HU" sz="2400"/>
              <a:t>Organizmusban (fehérjeszintézis prekurzorainak) termelése: nem csak a tápláléktól függ,</a:t>
            </a:r>
            <a:br>
              <a:rPr lang="hu-HU" altLang="hu-HU" sz="2400"/>
            </a:br>
            <a:r>
              <a:rPr lang="hu-HU" altLang="hu-HU" sz="2400"/>
              <a:t>hanem amilyen ütemben szükség van rá.</a:t>
            </a:r>
          </a:p>
        </p:txBody>
      </p:sp>
    </p:spTree>
    <p:extLst>
      <p:ext uri="{BB962C8B-B14F-4D97-AF65-F5344CB8AC3E}">
        <p14:creationId xmlns:p14="http://schemas.microsoft.com/office/powerpoint/2010/main" val="148741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75725"/>
            <a:ext cx="7090947" cy="809060"/>
          </a:xfrm>
        </p:spPr>
        <p:txBody>
          <a:bodyPr/>
          <a:lstStyle/>
          <a:p>
            <a:r>
              <a:rPr lang="hu-HU" altLang="hu-HU" sz="4000" dirty="0"/>
              <a:t>A végtermék fogalma (MCA)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08143" cy="482456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hu-HU" altLang="hu-HU" sz="2400" dirty="0"/>
              <a:t>Nyelő, amibe a metabolikus fluxus áramlik</a:t>
            </a:r>
          </a:p>
          <a:p>
            <a:pPr>
              <a:lnSpc>
                <a:spcPct val="80000"/>
              </a:lnSpc>
            </a:pPr>
            <a:r>
              <a:rPr lang="hu-HU" altLang="hu-HU" sz="2400" dirty="0"/>
              <a:t>Másik reakcióút kiindulási anyaga</a:t>
            </a:r>
          </a:p>
          <a:p>
            <a:pPr>
              <a:lnSpc>
                <a:spcPct val="80000"/>
              </a:lnSpc>
            </a:pPr>
            <a:endParaRPr lang="hu-HU" altLang="hu-HU" sz="2400" dirty="0"/>
          </a:p>
          <a:p>
            <a:pPr>
              <a:lnSpc>
                <a:spcPct val="80000"/>
              </a:lnSpc>
            </a:pPr>
            <a:endParaRPr lang="hu-HU" altLang="hu-HU" sz="2400" dirty="0"/>
          </a:p>
          <a:p>
            <a:pPr>
              <a:lnSpc>
                <a:spcPct val="80000"/>
              </a:lnSpc>
            </a:pPr>
            <a:endParaRPr lang="hu-HU" altLang="hu-HU" sz="2400" dirty="0"/>
          </a:p>
          <a:p>
            <a:pPr>
              <a:lnSpc>
                <a:spcPct val="80000"/>
              </a:lnSpc>
            </a:pPr>
            <a:endParaRPr lang="hu-HU" altLang="hu-HU" sz="2400" dirty="0"/>
          </a:p>
          <a:p>
            <a:pPr>
              <a:lnSpc>
                <a:spcPct val="80000"/>
              </a:lnSpc>
            </a:pPr>
            <a:endParaRPr lang="hu-HU" altLang="hu-HU" sz="2400" dirty="0"/>
          </a:p>
          <a:p>
            <a:pPr>
              <a:lnSpc>
                <a:spcPct val="80000"/>
              </a:lnSpc>
            </a:pPr>
            <a:endParaRPr lang="hu-HU" altLang="hu-HU" sz="2400" dirty="0"/>
          </a:p>
          <a:p>
            <a:pPr>
              <a:lnSpc>
                <a:spcPct val="80000"/>
              </a:lnSpc>
            </a:pPr>
            <a:r>
              <a:rPr lang="hu-HU" altLang="hu-HU" sz="2400" dirty="0"/>
              <a:t>S</a:t>
            </a:r>
            <a:r>
              <a:rPr lang="hu-HU" altLang="hu-HU" sz="2400" baseline="-25000" dirty="0"/>
              <a:t>3</a:t>
            </a:r>
            <a:r>
              <a:rPr lang="hu-HU" altLang="hu-HU" sz="2400" dirty="0"/>
              <a:t> : külső/belső paraméternek is tekinthetjük,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2400" dirty="0"/>
              <a:t>	milyen a hatása a </a:t>
            </a:r>
            <a:r>
              <a:rPr lang="hu-HU" altLang="hu-HU" sz="2400" dirty="0" err="1"/>
              <a:t>supply</a:t>
            </a:r>
            <a:r>
              <a:rPr lang="hu-HU" altLang="hu-HU" sz="2400" dirty="0"/>
              <a:t> fluxusra?</a:t>
            </a:r>
          </a:p>
          <a:p>
            <a:pPr>
              <a:lnSpc>
                <a:spcPct val="80000"/>
              </a:lnSpc>
            </a:pPr>
            <a:r>
              <a:rPr lang="hu-HU" altLang="hu-HU" sz="2400" dirty="0"/>
              <a:t>Hatékony reguláció: S</a:t>
            </a:r>
            <a:r>
              <a:rPr lang="hu-HU" altLang="hu-HU" sz="2400" baseline="-25000" dirty="0"/>
              <a:t>3</a:t>
            </a:r>
            <a:r>
              <a:rPr lang="hu-HU" altLang="hu-HU" sz="2400" dirty="0"/>
              <a:t> </a:t>
            </a:r>
            <a:r>
              <a:rPr lang="hu-HU" altLang="hu-HU" sz="2400" dirty="0" err="1"/>
              <a:t>supply</a:t>
            </a:r>
            <a:r>
              <a:rPr lang="hu-HU" altLang="hu-HU" sz="2400" dirty="0"/>
              <a:t> elaszticitása  lehető legnagyobb abszolút értékét tekintve, mert negatív, &lt; -2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533650"/>
            <a:ext cx="3960812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68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4000"/>
              <a:t>Hatékony reguláció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sz="2400" dirty="0"/>
              <a:t>A fluxus érzékenyen reagál a szükségletek változásaira.</a:t>
            </a:r>
          </a:p>
          <a:p>
            <a:r>
              <a:rPr lang="hu-HU" altLang="hu-HU" sz="2400" dirty="0"/>
              <a:t>A végtermék koncentrációja csak kicsit </a:t>
            </a:r>
            <a:r>
              <a:rPr lang="hu-HU" altLang="hu-HU" sz="2400" dirty="0" smtClean="0"/>
              <a:t>változik, amikor </a:t>
            </a:r>
            <a:r>
              <a:rPr lang="hu-HU" altLang="hu-HU" sz="2400" dirty="0"/>
              <a:t>a fluxus változik.</a:t>
            </a:r>
          </a:p>
          <a:p>
            <a:r>
              <a:rPr lang="hu-HU" altLang="hu-HU" sz="2400" dirty="0"/>
              <a:t>A kooperáció fontos, de szerepe más.</a:t>
            </a:r>
          </a:p>
          <a:p>
            <a:r>
              <a:rPr lang="hu-HU" altLang="hu-HU" sz="2400" dirty="0"/>
              <a:t>A fluxus- és a koncentráció reguláció együtt fontos.</a:t>
            </a:r>
          </a:p>
          <a:p>
            <a:endParaRPr lang="hu-HU" altLang="hu-HU" sz="2400" dirty="0"/>
          </a:p>
        </p:txBody>
      </p:sp>
    </p:spTree>
    <p:extLst>
      <p:ext uri="{BB962C8B-B14F-4D97-AF65-F5344CB8AC3E}">
        <p14:creationId xmlns:p14="http://schemas.microsoft.com/office/powerpoint/2010/main" val="400569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4000"/>
              <a:t>A reguláció mechanizmusai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sz="2400"/>
              <a:t>Metabolit chanelling,</a:t>
            </a:r>
          </a:p>
          <a:p>
            <a:endParaRPr lang="hu-HU" altLang="hu-HU" sz="2400"/>
          </a:p>
          <a:p>
            <a:r>
              <a:rPr lang="hu-HU" altLang="hu-HU" sz="2400"/>
              <a:t>Enzim kaszkádok,</a:t>
            </a:r>
          </a:p>
          <a:p>
            <a:endParaRPr lang="hu-HU" altLang="hu-HU" sz="2400"/>
          </a:p>
          <a:p>
            <a:r>
              <a:rPr lang="hu-HU" altLang="hu-HU" sz="2400"/>
              <a:t>Adenilát kináz</a:t>
            </a:r>
          </a:p>
        </p:txBody>
      </p:sp>
    </p:spTree>
    <p:extLst>
      <p:ext uri="{BB962C8B-B14F-4D97-AF65-F5344CB8AC3E}">
        <p14:creationId xmlns:p14="http://schemas.microsoft.com/office/powerpoint/2010/main" val="210469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hu-HU" altLang="hu-HU" sz="4000"/>
              <a:t>Metabolit chanelling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538" y="2924175"/>
            <a:ext cx="3600450" cy="3375025"/>
          </a:xfrm>
        </p:spPr>
        <p:txBody>
          <a:bodyPr>
            <a:normAutofit fontScale="92500" lnSpcReduction="20000"/>
          </a:bodyPr>
          <a:lstStyle/>
          <a:p>
            <a:r>
              <a:rPr lang="hu-HU" altLang="hu-HU" sz="2000"/>
              <a:t>Dinamikus chanelling,</a:t>
            </a:r>
            <a:br>
              <a:rPr lang="hu-HU" altLang="hu-HU" sz="2000"/>
            </a:br>
            <a:r>
              <a:rPr lang="hu-HU" altLang="hu-HU" sz="2000"/>
              <a:t>kombináció</a:t>
            </a:r>
          </a:p>
          <a:p>
            <a:endParaRPr lang="hu-HU" altLang="hu-HU" sz="2000"/>
          </a:p>
          <a:p>
            <a:endParaRPr lang="hu-HU" altLang="hu-HU" sz="2000"/>
          </a:p>
          <a:p>
            <a:r>
              <a:rPr lang="hu-HU" altLang="hu-HU" sz="2000"/>
              <a:t>Tökéletes chanelling</a:t>
            </a:r>
          </a:p>
          <a:p>
            <a:endParaRPr lang="hu-HU" altLang="hu-HU" sz="2000"/>
          </a:p>
          <a:p>
            <a:endParaRPr lang="hu-HU" altLang="hu-HU" sz="2000"/>
          </a:p>
          <a:p>
            <a:endParaRPr lang="hu-HU" altLang="hu-HU" sz="2000"/>
          </a:p>
          <a:p>
            <a:r>
              <a:rPr lang="hu-HU" altLang="hu-HU" sz="2000"/>
              <a:t>Szabad diffúzió</a:t>
            </a:r>
          </a:p>
          <a:p>
            <a:endParaRPr lang="hu-HU" altLang="hu-HU" sz="2000"/>
          </a:p>
          <a:p>
            <a:endParaRPr lang="hu-HU" altLang="hu-HU" sz="200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924175"/>
            <a:ext cx="3240087" cy="377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11188" y="1412875"/>
            <a:ext cx="7848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 sz="2000"/>
              <a:t>S</a:t>
            </a:r>
            <a:r>
              <a:rPr lang="hu-HU" altLang="hu-HU" sz="2000" baseline="-25000"/>
              <a:t>2</a:t>
            </a:r>
            <a:r>
              <a:rPr lang="hu-HU" altLang="hu-HU" sz="2000"/>
              <a:t> metabolit egyik enzimről átadódik a következőre, nem szabadul ki az oldatba, vagy az oldatban lévő szabad metabolittal nem ér el egyensúlyt.</a:t>
            </a:r>
          </a:p>
          <a:p>
            <a:r>
              <a:rPr lang="hu-HU" altLang="hu-HU" sz="2000"/>
              <a:t>Létezése feltételezés, hatása túl kicsi a regulációra.</a:t>
            </a:r>
          </a:p>
        </p:txBody>
      </p:sp>
    </p:spTree>
    <p:extLst>
      <p:ext uri="{BB962C8B-B14F-4D97-AF65-F5344CB8AC3E}">
        <p14:creationId xmlns:p14="http://schemas.microsoft.com/office/powerpoint/2010/main" val="236423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9443" y="675725"/>
            <a:ext cx="6514886" cy="377012"/>
          </a:xfrm>
        </p:spPr>
        <p:txBody>
          <a:bodyPr/>
          <a:lstStyle/>
          <a:p>
            <a:r>
              <a:rPr lang="hu-HU" altLang="hu-HU" sz="4000" dirty="0" err="1"/>
              <a:t>Interkonvertibilis</a:t>
            </a:r>
            <a:r>
              <a:rPr lang="hu-HU" altLang="hu-HU" sz="4000" dirty="0"/>
              <a:t> enzim </a:t>
            </a:r>
            <a:r>
              <a:rPr lang="hu-HU" altLang="hu-HU" sz="4000" dirty="0" smtClean="0"/>
              <a:t>kaszkád</a:t>
            </a:r>
            <a:endParaRPr lang="hu-HU" altLang="hu-HU" sz="40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404664"/>
            <a:ext cx="8302376" cy="4381922"/>
          </a:xfrm>
        </p:spPr>
        <p:txBody>
          <a:bodyPr/>
          <a:lstStyle/>
          <a:p>
            <a:r>
              <a:rPr lang="hu-HU" altLang="hu-HU" sz="2000" dirty="0" smtClean="0"/>
              <a:t>Enzimek </a:t>
            </a:r>
            <a:r>
              <a:rPr lang="hu-HU" altLang="hu-HU" sz="2000" dirty="0"/>
              <a:t>kooperatív kölcsönhatásai a </a:t>
            </a:r>
            <a:r>
              <a:rPr lang="hu-HU" altLang="hu-HU" sz="2000" dirty="0" err="1"/>
              <a:t>feedback</a:t>
            </a:r>
            <a:r>
              <a:rPr lang="hu-HU" altLang="hu-HU" sz="2000" dirty="0"/>
              <a:t> inhibíciót, mint reguláció teszik hatékonyabbá.</a:t>
            </a:r>
          </a:p>
          <a:p>
            <a:r>
              <a:rPr lang="hu-HU" altLang="hu-HU" sz="2000" dirty="0"/>
              <a:t>Gátja: a kooperativitás Hill együtthatója általában &lt; 4</a:t>
            </a:r>
          </a:p>
          <a:p>
            <a:r>
              <a:rPr lang="hu-HU" altLang="hu-HU" sz="2000" dirty="0"/>
              <a:t>Az enzim - </a:t>
            </a:r>
            <a:r>
              <a:rPr lang="hu-HU" altLang="hu-HU" sz="2000" dirty="0" err="1"/>
              <a:t>metabolit</a:t>
            </a:r>
            <a:r>
              <a:rPr lang="hu-HU" altLang="hu-HU" sz="2000" dirty="0"/>
              <a:t> kölcsönhatások elaszticitása is &lt; 4,</a:t>
            </a:r>
            <a:br>
              <a:rPr lang="hu-HU" altLang="hu-HU" sz="2000" dirty="0"/>
            </a:br>
            <a:r>
              <a:rPr lang="hu-HU" altLang="hu-HU" sz="2000" dirty="0"/>
              <a:t>ez túl kicsi, hogy kapcsoló lehessen</a:t>
            </a:r>
            <a:r>
              <a:rPr lang="hu-HU" altLang="hu-HU" sz="2000" dirty="0" smtClean="0"/>
              <a:t>.</a:t>
            </a:r>
            <a:endParaRPr lang="hu-HU" altLang="hu-HU" sz="2000" dirty="0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39750" y="5924550"/>
            <a:ext cx="82089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 sz="2000" dirty="0" err="1"/>
              <a:t>allosztérikus</a:t>
            </a:r>
            <a:r>
              <a:rPr lang="hu-HU" altLang="hu-HU" sz="2000" dirty="0"/>
              <a:t> aktiváció,	   enzim kaszkád: nagyobb </a:t>
            </a:r>
            <a:r>
              <a:rPr lang="hu-HU" altLang="hu-HU" sz="2000" dirty="0" smtClean="0"/>
              <a:t>						elaszticitása </a:t>
            </a:r>
            <a:r>
              <a:rPr lang="hu-HU" altLang="hu-HU" sz="2000" dirty="0"/>
              <a:t>lehet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7380288" y="3645025"/>
            <a:ext cx="165620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hu-HU" altLang="hu-HU" sz="2000" dirty="0"/>
              <a:t>pl. glutamin</a:t>
            </a:r>
          </a:p>
          <a:p>
            <a:r>
              <a:rPr lang="hu-HU" altLang="hu-HU" sz="2000" dirty="0" err="1"/>
              <a:t>szintetáz</a:t>
            </a:r>
            <a:r>
              <a:rPr lang="hu-HU" altLang="hu-HU" sz="2000" dirty="0"/>
              <a:t>,</a:t>
            </a:r>
          </a:p>
          <a:p>
            <a:r>
              <a:rPr lang="hu-HU" altLang="hu-HU" sz="2000" dirty="0" err="1"/>
              <a:t>E.coli-ban</a:t>
            </a:r>
            <a:endParaRPr lang="hu-HU" altLang="hu-HU" sz="2000" dirty="0"/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">
            <a:lum bright="-1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01008"/>
            <a:ext cx="5839454" cy="232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31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4000"/>
              <a:t>Enzim kaszkád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sz="2400"/>
              <a:t>Nagy érzékenység külső jelekre, megfelelő körülmények, paraméterek esetén.</a:t>
            </a:r>
          </a:p>
          <a:p>
            <a:r>
              <a:rPr lang="hu-HU" altLang="hu-HU" sz="2400"/>
              <a:t>A modifikációs reakciók energiát, szubsztrátokat igényelnek, (hogy irreverzibilisek legyenek).</a:t>
            </a:r>
          </a:p>
          <a:p>
            <a:endParaRPr lang="hu-HU" altLang="hu-HU" sz="2400"/>
          </a:p>
          <a:p>
            <a:r>
              <a:rPr lang="hu-HU" altLang="hu-HU" sz="2400"/>
              <a:t>Foszfatázok, kinázok végzik</a:t>
            </a:r>
          </a:p>
        </p:txBody>
      </p:sp>
    </p:spTree>
    <p:extLst>
      <p:ext uri="{BB962C8B-B14F-4D97-AF65-F5344CB8AC3E}">
        <p14:creationId xmlns:p14="http://schemas.microsoft.com/office/powerpoint/2010/main" val="89543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4000"/>
              <a:t>Kérdések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9325" cy="4525963"/>
          </a:xfrm>
        </p:spPr>
        <p:txBody>
          <a:bodyPr>
            <a:normAutofit fontScale="92500"/>
          </a:bodyPr>
          <a:lstStyle/>
          <a:p>
            <a:r>
              <a:rPr lang="hu-HU" altLang="hu-HU" sz="2400" dirty="0" smtClean="0"/>
              <a:t>Mit jelent az MCA és milyen igény vezetett a megalkotásához?</a:t>
            </a:r>
          </a:p>
          <a:p>
            <a:r>
              <a:rPr lang="hu-HU" altLang="hu-HU" sz="2400" dirty="0" smtClean="0"/>
              <a:t>Milyen tulajdonságokkal rendelkezik egy rezervoár?</a:t>
            </a:r>
            <a:endParaRPr lang="hu-HU" altLang="hu-HU" sz="2400" dirty="0" smtClean="0"/>
          </a:p>
          <a:p>
            <a:r>
              <a:rPr lang="hu-HU" altLang="hu-HU" sz="2400" dirty="0" smtClean="0"/>
              <a:t>Élőlényben </a:t>
            </a:r>
            <a:r>
              <a:rPr lang="hu-HU" altLang="hu-HU" sz="2400" dirty="0"/>
              <a:t>a termelés a táplálék mellett mitől függhet?</a:t>
            </a:r>
          </a:p>
          <a:p>
            <a:r>
              <a:rPr lang="hu-HU" altLang="hu-HU" sz="2400" dirty="0"/>
              <a:t>A végtermék (</a:t>
            </a:r>
            <a:r>
              <a:rPr lang="hu-HU" altLang="hu-HU" sz="2400" dirty="0" err="1"/>
              <a:t>MCA-ban</a:t>
            </a:r>
            <a:r>
              <a:rPr lang="hu-HU" altLang="hu-HU" sz="2400" dirty="0"/>
              <a:t>) tovább alakul-e?</a:t>
            </a:r>
          </a:p>
          <a:p>
            <a:r>
              <a:rPr lang="hu-HU" altLang="hu-HU" sz="2400" dirty="0"/>
              <a:t>Mik a hatékony reguláció jellemzői?</a:t>
            </a:r>
          </a:p>
          <a:p>
            <a:r>
              <a:rPr lang="hu-HU" altLang="hu-HU" sz="2400" dirty="0"/>
              <a:t>Dinamikus </a:t>
            </a:r>
            <a:r>
              <a:rPr lang="hu-HU" altLang="hu-HU" sz="2400" dirty="0" err="1"/>
              <a:t>chanellingnél</a:t>
            </a:r>
            <a:r>
              <a:rPr lang="hu-HU" altLang="hu-HU" sz="2400" dirty="0"/>
              <a:t> van-e átalakítandó </a:t>
            </a:r>
            <a:r>
              <a:rPr lang="hu-HU" altLang="hu-HU" sz="2400" dirty="0" err="1"/>
              <a:t>metabolit</a:t>
            </a:r>
            <a:r>
              <a:rPr lang="hu-HU" altLang="hu-HU" sz="2400" dirty="0"/>
              <a:t> az oldatban?</a:t>
            </a:r>
          </a:p>
          <a:p>
            <a:r>
              <a:rPr lang="hu-HU" altLang="hu-HU" sz="2400" dirty="0"/>
              <a:t>Mik az enzim kaszkád előnyei?</a:t>
            </a:r>
          </a:p>
          <a:p>
            <a:r>
              <a:rPr lang="hu-HU" altLang="hu-HU" sz="2400" dirty="0"/>
              <a:t>Az </a:t>
            </a:r>
            <a:r>
              <a:rPr lang="hu-HU" altLang="hu-HU" sz="2400" dirty="0" err="1"/>
              <a:t>adenilát</a:t>
            </a:r>
            <a:r>
              <a:rPr lang="hu-HU" altLang="hu-HU" sz="2400" dirty="0"/>
              <a:t> </a:t>
            </a:r>
            <a:r>
              <a:rPr lang="hu-HU" altLang="hu-HU" sz="2400" dirty="0" err="1"/>
              <a:t>kináz</a:t>
            </a:r>
            <a:r>
              <a:rPr lang="hu-HU" altLang="hu-HU" sz="2400" dirty="0"/>
              <a:t> mit erősít fel?</a:t>
            </a:r>
          </a:p>
        </p:txBody>
      </p:sp>
    </p:spTree>
    <p:extLst>
      <p:ext uri="{BB962C8B-B14F-4D97-AF65-F5344CB8AC3E}">
        <p14:creationId xmlns:p14="http://schemas.microsoft.com/office/powerpoint/2010/main" val="219132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200" dirty="0" smtClean="0"/>
              <a:t>Legegyszerűbb formája:</a:t>
            </a:r>
          </a:p>
          <a:p>
            <a:r>
              <a:rPr lang="hu-HU" sz="2200" dirty="0"/>
              <a:t>a</a:t>
            </a:r>
            <a:r>
              <a:rPr lang="hu-HU" sz="2200" dirty="0" smtClean="0"/>
              <a:t>z </a:t>
            </a:r>
            <a:r>
              <a:rPr lang="hu-HU" sz="2200" dirty="0" err="1" smtClean="0"/>
              <a:t>E-ek</a:t>
            </a:r>
            <a:r>
              <a:rPr lang="hu-HU" sz="2200" dirty="0" smtClean="0"/>
              <a:t> rendszerének állandósult állapotaival foglalkozik</a:t>
            </a:r>
          </a:p>
          <a:p>
            <a:r>
              <a:rPr lang="hu-HU" sz="2200" dirty="0"/>
              <a:t>a</a:t>
            </a:r>
            <a:r>
              <a:rPr lang="hu-HU" sz="2200" dirty="0" smtClean="0"/>
              <a:t>melyek egy sor </a:t>
            </a:r>
            <a:r>
              <a:rPr lang="hu-HU" sz="2200" dirty="0" err="1" smtClean="0"/>
              <a:t>metabolitot</a:t>
            </a:r>
            <a:r>
              <a:rPr lang="hu-HU" sz="2200" dirty="0" smtClean="0"/>
              <a:t> kötnek össze </a:t>
            </a:r>
          </a:p>
          <a:p>
            <a:r>
              <a:rPr lang="hu-HU" sz="2200" dirty="0"/>
              <a:t>a</a:t>
            </a:r>
            <a:r>
              <a:rPr lang="hu-HU" sz="2200" dirty="0" smtClean="0"/>
              <a:t>melyekben &gt;2 </a:t>
            </a:r>
            <a:r>
              <a:rPr lang="hu-HU" sz="2200" dirty="0" err="1" smtClean="0"/>
              <a:t>metabolit</a:t>
            </a:r>
            <a:r>
              <a:rPr lang="hu-HU" sz="2200" dirty="0" smtClean="0"/>
              <a:t> REZERVOÁR van: </a:t>
            </a:r>
            <a:r>
              <a:rPr lang="hu-HU" sz="2200" dirty="0" smtClean="0"/>
              <a:t>koncentrációja </a:t>
            </a:r>
            <a:r>
              <a:rPr lang="hu-HU" sz="2200" dirty="0" smtClean="0"/>
              <a:t>állandó és független a rendszer enzimeitől (így azokhoz képest </a:t>
            </a:r>
            <a:r>
              <a:rPr lang="hu-HU" sz="2200" dirty="0" err="1" smtClean="0"/>
              <a:t>externálisnak</a:t>
            </a:r>
            <a:r>
              <a:rPr lang="hu-HU" sz="2200" dirty="0"/>
              <a:t>/</a:t>
            </a:r>
            <a:r>
              <a:rPr lang="hu-HU" sz="2200" dirty="0" smtClean="0"/>
              <a:t>külsőnek tekinthető)</a:t>
            </a:r>
          </a:p>
          <a:p>
            <a:r>
              <a:rPr lang="hu-HU" sz="2200" dirty="0" smtClean="0"/>
              <a:t>a rezervoárok legalább 1 FORRÁST és legalább 1 NYELŐT tartalmaznak</a:t>
            </a:r>
          </a:p>
        </p:txBody>
      </p:sp>
    </p:spTree>
    <p:extLst>
      <p:ext uri="{BB962C8B-B14F-4D97-AF65-F5344CB8AC3E}">
        <p14:creationId xmlns:p14="http://schemas.microsoft.com/office/powerpoint/2010/main" val="157396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9" y="260649"/>
            <a:ext cx="6480719" cy="3744415"/>
          </a:xfrm>
        </p:spPr>
        <p:txBody>
          <a:bodyPr/>
          <a:lstStyle/>
          <a:p>
            <a:r>
              <a:rPr lang="hu-HU" dirty="0" smtClean="0"/>
              <a:t>Az </a:t>
            </a:r>
            <a:r>
              <a:rPr lang="hu-HU" dirty="0" err="1" smtClean="0"/>
              <a:t>árbán</a:t>
            </a:r>
            <a:r>
              <a:rPr lang="hu-HU" dirty="0" smtClean="0"/>
              <a:t> látható </a:t>
            </a:r>
            <a:r>
              <a:rPr lang="hu-HU" dirty="0" err="1" smtClean="0"/>
              <a:t>metabolitút</a:t>
            </a:r>
            <a:r>
              <a:rPr lang="hu-HU" dirty="0" smtClean="0"/>
              <a:t> az X</a:t>
            </a:r>
            <a:r>
              <a:rPr lang="hu-HU" baseline="-25000" dirty="0" smtClean="0"/>
              <a:t>0 </a:t>
            </a:r>
            <a:r>
              <a:rPr lang="hu-HU" dirty="0" smtClean="0"/>
              <a:t> forrástól (amelyből </a:t>
            </a:r>
            <a:r>
              <a:rPr lang="hu-HU" dirty="0" err="1" smtClean="0"/>
              <a:t>metabolitok</a:t>
            </a:r>
            <a:r>
              <a:rPr lang="hu-HU" dirty="0" smtClean="0"/>
              <a:t> folynak ki) az X</a:t>
            </a:r>
            <a:r>
              <a:rPr lang="hu-HU" baseline="-25000" dirty="0" smtClean="0"/>
              <a:t>5</a:t>
            </a:r>
            <a:r>
              <a:rPr lang="hu-HU" dirty="0" smtClean="0"/>
              <a:t> nyelőig (amelybe a </a:t>
            </a:r>
            <a:r>
              <a:rPr lang="hu-HU" dirty="0" err="1" smtClean="0"/>
              <a:t>metabolitok</a:t>
            </a:r>
            <a:r>
              <a:rPr lang="hu-HU" dirty="0" smtClean="0"/>
              <a:t> befolynak) tart.</a:t>
            </a:r>
          </a:p>
          <a:p>
            <a:pPr marL="0" indent="0">
              <a:buNone/>
            </a:pPr>
            <a:r>
              <a:rPr lang="hu-HU" dirty="0" smtClean="0"/>
              <a:t>FONTOS! Megállapítani minden elemzésnél, hogy melyik </a:t>
            </a:r>
            <a:r>
              <a:rPr lang="hu-HU" dirty="0" err="1" smtClean="0"/>
              <a:t>metabolitok</a:t>
            </a:r>
            <a:r>
              <a:rPr lang="hu-HU" dirty="0" smtClean="0"/>
              <a:t> a külsők, és melyek a belsők: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	X: </a:t>
            </a:r>
            <a:r>
              <a:rPr lang="hu-HU" dirty="0" err="1" smtClean="0"/>
              <a:t>externális</a:t>
            </a:r>
            <a:r>
              <a:rPr lang="hu-HU" dirty="0" smtClean="0"/>
              <a:t> </a:t>
            </a:r>
            <a:r>
              <a:rPr lang="hu-HU" dirty="0" err="1" smtClean="0"/>
              <a:t>metabolit</a:t>
            </a:r>
            <a:endParaRPr lang="hu-HU" dirty="0" smtClean="0"/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	S: </a:t>
            </a:r>
            <a:r>
              <a:rPr lang="hu-HU" dirty="0" err="1" smtClean="0"/>
              <a:t>internális</a:t>
            </a:r>
            <a:r>
              <a:rPr lang="hu-HU" dirty="0" smtClean="0"/>
              <a:t> </a:t>
            </a:r>
            <a:r>
              <a:rPr lang="hu-HU" dirty="0" err="1" smtClean="0"/>
              <a:t>metabolit</a:t>
            </a:r>
            <a:endParaRPr lang="hu-HU" dirty="0" smtClean="0"/>
          </a:p>
          <a:p>
            <a:r>
              <a:rPr lang="hu-HU" dirty="0" smtClean="0"/>
              <a:t>Ez a példa azt vizsgálja, hogy E</a:t>
            </a:r>
            <a:r>
              <a:rPr lang="hu-HU" baseline="-25000" dirty="0" smtClean="0"/>
              <a:t>2</a:t>
            </a:r>
            <a:r>
              <a:rPr lang="hu-HU" dirty="0" smtClean="0"/>
              <a:t> aktivitása hogyan függ a különböző </a:t>
            </a:r>
            <a:r>
              <a:rPr lang="hu-HU" dirty="0" err="1" smtClean="0"/>
              <a:t>metabolitokkal</a:t>
            </a:r>
            <a:r>
              <a:rPr lang="hu-HU" dirty="0" smtClean="0"/>
              <a:t> való </a:t>
            </a:r>
            <a:r>
              <a:rPr lang="hu-HU" dirty="0" err="1" smtClean="0"/>
              <a:t>kölcsönhatásoltól</a:t>
            </a:r>
            <a:r>
              <a:rPr lang="hu-HU" dirty="0" smtClean="0"/>
              <a:t>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74" y="3780766"/>
            <a:ext cx="7639250" cy="304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10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r>
              <a:rPr lang="hu-HU" sz="2200" dirty="0" smtClean="0"/>
              <a:t>Az enzimek által összekapcsolt </a:t>
            </a:r>
            <a:r>
              <a:rPr lang="hu-HU" sz="2200" dirty="0" err="1" smtClean="0"/>
              <a:t>metabolitokon</a:t>
            </a:r>
            <a:r>
              <a:rPr lang="hu-HU" sz="2200" dirty="0" smtClean="0"/>
              <a:t> kívül lehet akárhány fixált koncentrációjú külső </a:t>
            </a:r>
            <a:r>
              <a:rPr lang="hu-HU" sz="2200" dirty="0" err="1" smtClean="0"/>
              <a:t>effektor</a:t>
            </a:r>
            <a:r>
              <a:rPr lang="hu-HU" sz="2200" dirty="0" smtClean="0"/>
              <a:t> is. </a:t>
            </a:r>
            <a:br>
              <a:rPr lang="hu-HU" sz="2200" dirty="0" smtClean="0"/>
            </a:br>
            <a:endParaRPr lang="hu-HU" sz="2200" dirty="0" smtClean="0"/>
          </a:p>
          <a:p>
            <a:pPr lvl="1"/>
            <a:r>
              <a:rPr lang="hu-HU" sz="2000" dirty="0" smtClean="0"/>
              <a:t>(Természetesen az élő sejt esetén nagyon kevés </a:t>
            </a:r>
            <a:r>
              <a:rPr lang="hu-HU" sz="2000" dirty="0" err="1" smtClean="0"/>
              <a:t>reaktáns</a:t>
            </a:r>
            <a:r>
              <a:rPr lang="hu-HU" sz="2000" dirty="0"/>
              <a:t> </a:t>
            </a:r>
            <a:r>
              <a:rPr lang="hu-HU" sz="2000" dirty="0" smtClean="0"/>
              <a:t>külső, de a sok reakció miatt az egész rendszert nagyon nehéz egyidejűleg tekinteni </a:t>
            </a:r>
            <a:r>
              <a:rPr lang="hu-HU" sz="2000" dirty="0" smtClean="0">
                <a:sym typeface="Wingdings" panose="05000000000000000000" pitchFamily="2" charset="2"/>
              </a:rPr>
              <a:t> a kezelhetőség érdekében csak egy részét tekintjük az egésznek ezen rész szélén lévő </a:t>
            </a:r>
            <a:r>
              <a:rPr lang="hu-HU" sz="2000" dirty="0" err="1" smtClean="0">
                <a:sym typeface="Wingdings" panose="05000000000000000000" pitchFamily="2" charset="2"/>
              </a:rPr>
              <a:t>metabolitokat</a:t>
            </a:r>
            <a:r>
              <a:rPr lang="hu-HU" sz="2000" dirty="0" smtClean="0">
                <a:sym typeface="Wingdings" panose="05000000000000000000" pitchFamily="2" charset="2"/>
              </a:rPr>
              <a:t> külsőkként tekintjük.)</a:t>
            </a:r>
          </a:p>
          <a:p>
            <a:r>
              <a:rPr lang="hu-HU" sz="2200" dirty="0" smtClean="0"/>
              <a:t>Az MCA legegyszerűbb verziója estén:</a:t>
            </a:r>
          </a:p>
          <a:p>
            <a:pPr lvl="1"/>
            <a:r>
              <a:rPr lang="hu-HU" sz="2000" dirty="0"/>
              <a:t>m</a:t>
            </a:r>
            <a:r>
              <a:rPr lang="hu-HU" sz="2000" dirty="0" smtClean="0"/>
              <a:t>inden sebesség szigorúan csak egy E koncentrációjával arányos </a:t>
            </a:r>
          </a:p>
          <a:p>
            <a:pPr lvl="1"/>
            <a:r>
              <a:rPr lang="hu-HU" sz="2000" dirty="0"/>
              <a:t>n</a:t>
            </a:r>
            <a:r>
              <a:rPr lang="hu-HU" sz="2000" dirty="0" smtClean="0"/>
              <a:t>incs olyan enzim, amely a rendszer 1-nél több reakciójára hatna</a:t>
            </a:r>
            <a:endParaRPr lang="hu-HU" sz="20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874B087E-4542-4AC4-8288-CAD0FFDDDF51}" type="slidenum">
              <a:rPr lang="hu-HU" smtClean="0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7</a:t>
            </a:fld>
            <a:endParaRPr lang="hu-H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21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323850" y="0"/>
            <a:ext cx="2916510" cy="836712"/>
          </a:xfrm>
        </p:spPr>
        <p:txBody>
          <a:bodyPr numCol="1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3200" dirty="0" smtClean="0"/>
              <a:t>Elaszticitás</a:t>
            </a:r>
            <a:endParaRPr lang="hu-HU" sz="3200" dirty="0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FC594ECE-5538-4B8D-B501-1771CC88D535}" type="slidenum">
              <a:rPr lang="hu-HU">
                <a:solidFill>
                  <a:srgbClr val="C9C2D1">
                    <a:shade val="50000"/>
                  </a:srgbClr>
                </a:solidFill>
              </a:rPr>
              <a:pPr>
                <a:defRPr/>
              </a:pPr>
              <a:t>8</a:t>
            </a:fld>
            <a:endParaRPr lang="hu-H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19458" name="Szövegdoboz 4"/>
          <p:cNvSpPr txBox="1">
            <a:spLocks noChangeArrowheads="1"/>
          </p:cNvSpPr>
          <p:nvPr/>
        </p:nvSpPr>
        <p:spPr bwMode="auto">
          <a:xfrm>
            <a:off x="323850" y="1125538"/>
            <a:ext cx="83518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hu-HU">
                <a:solidFill>
                  <a:prstClr val="white"/>
                </a:solidFill>
              </a:rPr>
              <a:t>Reverzibilis Michaelis-Menten egyenlet értelmében (termék mindig jelen van)</a:t>
            </a: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white"/>
              </a:solidFill>
            </a:endParaRPr>
          </a:p>
        </p:txBody>
      </p:sp>
      <p:grpSp>
        <p:nvGrpSpPr>
          <p:cNvPr id="19460" name="Csoportba foglalás 23"/>
          <p:cNvGrpSpPr>
            <a:grpSpLocks/>
          </p:cNvGrpSpPr>
          <p:nvPr/>
        </p:nvGrpSpPr>
        <p:grpSpPr bwMode="auto">
          <a:xfrm>
            <a:off x="4932363" y="1844675"/>
            <a:ext cx="3240087" cy="1152525"/>
            <a:chOff x="4932040" y="1844824"/>
            <a:chExt cx="3240360" cy="1152128"/>
          </a:xfrm>
        </p:grpSpPr>
        <p:sp>
          <p:nvSpPr>
            <p:cNvPr id="6" name="Lekerekített téglalap 5"/>
            <p:cNvSpPr/>
            <p:nvPr/>
          </p:nvSpPr>
          <p:spPr>
            <a:xfrm>
              <a:off x="4932040" y="1844824"/>
              <a:ext cx="3240360" cy="1152128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>
                <a:solidFill>
                  <a:prstClr val="white"/>
                </a:solidFill>
              </a:endParaRPr>
            </a:p>
          </p:txBody>
        </p:sp>
        <p:pic>
          <p:nvPicPr>
            <p:cNvPr id="19472" name="Picture 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20072" y="1988840"/>
              <a:ext cx="2598102" cy="854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1" name="Szövegdoboz 8"/>
          <p:cNvSpPr txBox="1">
            <a:spLocks noChangeArrowheads="1"/>
          </p:cNvSpPr>
          <p:nvPr/>
        </p:nvSpPr>
        <p:spPr bwMode="auto">
          <a:xfrm>
            <a:off x="179388" y="3068638"/>
            <a:ext cx="56165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hu-HU" dirty="0">
                <a:solidFill>
                  <a:prstClr val="white"/>
                </a:solidFill>
              </a:rPr>
              <a:t>A és P </a:t>
            </a:r>
            <a:r>
              <a:rPr lang="hu-HU" dirty="0" err="1">
                <a:solidFill>
                  <a:prstClr val="white"/>
                </a:solidFill>
              </a:rPr>
              <a:t>metabolitok</a:t>
            </a:r>
            <a:r>
              <a:rPr lang="hu-HU" dirty="0">
                <a:solidFill>
                  <a:prstClr val="white"/>
                </a:solidFill>
              </a:rPr>
              <a:t> között reverzibilis átalakulásra vonatkozik és jelen van egy </a:t>
            </a:r>
            <a:r>
              <a:rPr lang="hu-HU" dirty="0" smtClean="0">
                <a:solidFill>
                  <a:prstClr val="white"/>
                </a:solidFill>
              </a:rPr>
              <a:t>kompetitív </a:t>
            </a:r>
            <a:r>
              <a:rPr lang="hu-HU" dirty="0" err="1" smtClean="0">
                <a:solidFill>
                  <a:prstClr val="white"/>
                </a:solidFill>
              </a:rPr>
              <a:t>inhibítor</a:t>
            </a:r>
            <a:r>
              <a:rPr lang="hu-HU" dirty="0" smtClean="0">
                <a:solidFill>
                  <a:prstClr val="white"/>
                </a:solidFill>
              </a:rPr>
              <a:t> </a:t>
            </a:r>
            <a:r>
              <a:rPr lang="hu-HU" dirty="0">
                <a:solidFill>
                  <a:prstClr val="white"/>
                </a:solidFill>
              </a:rPr>
              <a:t>is I koncentrációban</a:t>
            </a:r>
          </a:p>
        </p:txBody>
      </p:sp>
      <p:sp>
        <p:nvSpPr>
          <p:cNvPr id="10" name="Lekerekített téglalap 9"/>
          <p:cNvSpPr/>
          <p:nvPr/>
        </p:nvSpPr>
        <p:spPr>
          <a:xfrm>
            <a:off x="4572000" y="4076700"/>
            <a:ext cx="4032250" cy="158432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946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white"/>
              </a:solidFill>
            </a:endParaRPr>
          </a:p>
        </p:txBody>
      </p:sp>
      <p:pic>
        <p:nvPicPr>
          <p:cNvPr id="19464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4292600"/>
            <a:ext cx="3806825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Egyenes összekötő nyíllal 14"/>
          <p:cNvCxnSpPr>
            <a:stCxn id="6" idx="2"/>
            <a:endCxn id="10" idx="0"/>
          </p:cNvCxnSpPr>
          <p:nvPr/>
        </p:nvCxnSpPr>
        <p:spPr>
          <a:xfrm rot="16200000" flipH="1">
            <a:off x="6030119" y="3518694"/>
            <a:ext cx="1079500" cy="3651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6" name="Szövegdoboz 18"/>
          <p:cNvSpPr txBox="1">
            <a:spLocks noChangeArrowheads="1"/>
          </p:cNvSpPr>
          <p:nvPr/>
        </p:nvSpPr>
        <p:spPr bwMode="auto">
          <a:xfrm>
            <a:off x="4859338" y="5876925"/>
            <a:ext cx="3744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hu-HU">
                <a:solidFill>
                  <a:prstClr val="white"/>
                </a:solidFill>
              </a:rPr>
              <a:t>Dimenziója: t </a:t>
            </a:r>
            <a:r>
              <a:rPr lang="hu-HU" baseline="30000">
                <a:solidFill>
                  <a:prstClr val="white"/>
                </a:solidFill>
              </a:rPr>
              <a:t>-1</a:t>
            </a:r>
          </a:p>
        </p:txBody>
      </p:sp>
      <p:sp>
        <p:nvSpPr>
          <p:cNvPr id="19467" name="Szövegdoboz 19"/>
          <p:cNvSpPr txBox="1">
            <a:spLocks noChangeArrowheads="1"/>
          </p:cNvSpPr>
          <p:nvPr/>
        </p:nvSpPr>
        <p:spPr bwMode="auto">
          <a:xfrm>
            <a:off x="323850" y="4652963"/>
            <a:ext cx="38877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hu-HU" dirty="0">
                <a:solidFill>
                  <a:prstClr val="white"/>
                </a:solidFill>
              </a:rPr>
              <a:t>A relatív változások fontosabbak az </a:t>
            </a:r>
            <a:r>
              <a:rPr lang="hu-HU" dirty="0" err="1" smtClean="0">
                <a:solidFill>
                  <a:prstClr val="white"/>
                </a:solidFill>
              </a:rPr>
              <a:t>abszolútaknál</a:t>
            </a:r>
            <a:r>
              <a:rPr lang="hu-HU" dirty="0" smtClean="0">
                <a:solidFill>
                  <a:prstClr val="white"/>
                </a:solidFill>
                <a:sym typeface="Wingdings" panose="05000000000000000000" pitchFamily="2" charset="2"/>
              </a:rPr>
              <a:t></a:t>
            </a:r>
            <a:r>
              <a:rPr lang="hu-HU" dirty="0" smtClean="0">
                <a:solidFill>
                  <a:prstClr val="white"/>
                </a:solidFill>
              </a:rPr>
              <a:t> a/v szorzás </a:t>
            </a:r>
            <a:r>
              <a:rPr lang="hu-HU" dirty="0" smtClean="0">
                <a:solidFill>
                  <a:prstClr val="white"/>
                </a:solidFill>
                <a:sym typeface="Wingdings" panose="05000000000000000000" pitchFamily="2" charset="2"/>
              </a:rPr>
              <a:t>(vonatkoztatás a-ra és v-re):</a:t>
            </a:r>
            <a:endParaRPr lang="hu-H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98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0" y="260648"/>
            <a:ext cx="3240360" cy="531440"/>
          </a:xfrm>
        </p:spPr>
        <p:txBody>
          <a:bodyPr numCol="1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dirty="0" smtClean="0"/>
              <a:t>Elaszticitás</a:t>
            </a:r>
            <a:r>
              <a:rPr lang="hu-HU" sz="3200" dirty="0" smtClean="0"/>
              <a:t/>
            </a:r>
            <a:br>
              <a:rPr lang="hu-HU" sz="3200" dirty="0" smtClean="0"/>
            </a:br>
            <a:endParaRPr lang="hu-HU" sz="3200" dirty="0"/>
          </a:p>
        </p:txBody>
      </p:sp>
      <p:sp>
        <p:nvSpPr>
          <p:cNvPr id="40" name="Dia számának helye 3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DE85D250-AA77-4478-9FB8-B0EEE07E3413}" type="slidenum">
              <a:rPr lang="hu-HU"/>
              <a:pPr>
                <a:defRPr/>
              </a:pPr>
              <a:t>9</a:t>
            </a:fld>
            <a:endParaRPr lang="hu-HU" dirty="0"/>
          </a:p>
        </p:txBody>
      </p:sp>
      <p:sp>
        <p:nvSpPr>
          <p:cNvPr id="5" name="Lekerekített téglalap 4"/>
          <p:cNvSpPr/>
          <p:nvPr/>
        </p:nvSpPr>
        <p:spPr>
          <a:xfrm>
            <a:off x="755650" y="1125538"/>
            <a:ext cx="7488238" cy="158273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" name="Lekerekített téglalap 5"/>
          <p:cNvSpPr/>
          <p:nvPr/>
        </p:nvSpPr>
        <p:spPr>
          <a:xfrm>
            <a:off x="2627313" y="3284538"/>
            <a:ext cx="3744912" cy="100806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pic>
        <p:nvPicPr>
          <p:cNvPr id="2150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1557338"/>
            <a:ext cx="14732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pic>
        <p:nvPicPr>
          <p:cNvPr id="2151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4438" y="1484313"/>
            <a:ext cx="2808287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pic>
        <p:nvPicPr>
          <p:cNvPr id="2151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163" y="1557338"/>
            <a:ext cx="261937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Egyenes összekötő nyíllal 14"/>
          <p:cNvCxnSpPr>
            <a:stCxn id="5" idx="2"/>
            <a:endCxn id="6" idx="0"/>
          </p:cNvCxnSpPr>
          <p:nvPr/>
        </p:nvCxnSpPr>
        <p:spPr>
          <a:xfrm rot="5400000">
            <a:off x="4211638" y="2997200"/>
            <a:ext cx="576262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pic>
        <p:nvPicPr>
          <p:cNvPr id="21516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213" y="3429000"/>
            <a:ext cx="33305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151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pSp>
        <p:nvGrpSpPr>
          <p:cNvPr id="21519" name="Csoportba foglalás 32"/>
          <p:cNvGrpSpPr>
            <a:grpSpLocks/>
          </p:cNvGrpSpPr>
          <p:nvPr/>
        </p:nvGrpSpPr>
        <p:grpSpPr bwMode="auto">
          <a:xfrm>
            <a:off x="468313" y="4365625"/>
            <a:ext cx="1079500" cy="503238"/>
            <a:chOff x="251520" y="4581128"/>
            <a:chExt cx="1080120" cy="504056"/>
          </a:xfrm>
        </p:grpSpPr>
        <p:sp>
          <p:nvSpPr>
            <p:cNvPr id="28" name="Lekerekített téglalap 27"/>
            <p:cNvSpPr/>
            <p:nvPr/>
          </p:nvSpPr>
          <p:spPr>
            <a:xfrm>
              <a:off x="251520" y="4581128"/>
              <a:ext cx="1080120" cy="504056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  <p:pic>
          <p:nvPicPr>
            <p:cNvPr id="21544" name="Picture 11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3528" y="4653136"/>
              <a:ext cx="977251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2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pSp>
        <p:nvGrpSpPr>
          <p:cNvPr id="21521" name="Csoportba foglalás 35"/>
          <p:cNvGrpSpPr>
            <a:grpSpLocks/>
          </p:cNvGrpSpPr>
          <p:nvPr/>
        </p:nvGrpSpPr>
        <p:grpSpPr bwMode="auto">
          <a:xfrm>
            <a:off x="468313" y="4941888"/>
            <a:ext cx="1079500" cy="503237"/>
            <a:chOff x="2267744" y="4581128"/>
            <a:chExt cx="1080120" cy="504056"/>
          </a:xfrm>
        </p:grpSpPr>
        <p:sp>
          <p:nvSpPr>
            <p:cNvPr id="30" name="Lekerekített téglalap 29"/>
            <p:cNvSpPr/>
            <p:nvPr/>
          </p:nvSpPr>
          <p:spPr>
            <a:xfrm>
              <a:off x="2267744" y="4581128"/>
              <a:ext cx="1080120" cy="504056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  <p:pic>
          <p:nvPicPr>
            <p:cNvPr id="21542" name="Picture 1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39751" y="4653136"/>
              <a:ext cx="859517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2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pSp>
        <p:nvGrpSpPr>
          <p:cNvPr id="21523" name="Csoportba foglalás 38"/>
          <p:cNvGrpSpPr>
            <a:grpSpLocks/>
          </p:cNvGrpSpPr>
          <p:nvPr/>
        </p:nvGrpSpPr>
        <p:grpSpPr bwMode="auto">
          <a:xfrm>
            <a:off x="468313" y="5516563"/>
            <a:ext cx="1079500" cy="504825"/>
            <a:chOff x="4283968" y="4581128"/>
            <a:chExt cx="936104" cy="504056"/>
          </a:xfrm>
        </p:grpSpPr>
        <p:sp>
          <p:nvSpPr>
            <p:cNvPr id="29" name="Lekerekített téglalap 28"/>
            <p:cNvSpPr/>
            <p:nvPr/>
          </p:nvSpPr>
          <p:spPr>
            <a:xfrm>
              <a:off x="4283968" y="4581128"/>
              <a:ext cx="936104" cy="504056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  <p:pic>
          <p:nvPicPr>
            <p:cNvPr id="21540" name="Picture 15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71189" y="4653136"/>
              <a:ext cx="561662" cy="327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" name="Lekerekített téglalap 40"/>
          <p:cNvSpPr/>
          <p:nvPr/>
        </p:nvSpPr>
        <p:spPr>
          <a:xfrm>
            <a:off x="468313" y="6092825"/>
            <a:ext cx="1079500" cy="50482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1525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pic>
        <p:nvPicPr>
          <p:cNvPr id="21526" name="Picture 1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6165850"/>
            <a:ext cx="6477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7" name="Szövegdoboz 52"/>
          <p:cNvSpPr txBox="1">
            <a:spLocks noChangeArrowheads="1"/>
          </p:cNvSpPr>
          <p:nvPr/>
        </p:nvSpPr>
        <p:spPr bwMode="auto">
          <a:xfrm>
            <a:off x="1979613" y="5013325"/>
            <a:ext cx="35290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Michaelis, inhibíciós állandók</a:t>
            </a:r>
          </a:p>
        </p:txBody>
      </p:sp>
      <p:sp>
        <p:nvSpPr>
          <p:cNvPr id="54" name="Jobb oldali kapcsos zárójel 53"/>
          <p:cNvSpPr/>
          <p:nvPr/>
        </p:nvSpPr>
        <p:spPr>
          <a:xfrm>
            <a:off x="1619250" y="4437063"/>
            <a:ext cx="288925" cy="151288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1529" name="Szövegdoboz 54"/>
          <p:cNvSpPr txBox="1">
            <a:spLocks noChangeArrowheads="1"/>
          </p:cNvSpPr>
          <p:nvPr/>
        </p:nvSpPr>
        <p:spPr bwMode="auto">
          <a:xfrm>
            <a:off x="2051050" y="6165850"/>
            <a:ext cx="2016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Tömeghatás tört</a:t>
            </a:r>
          </a:p>
        </p:txBody>
      </p:sp>
      <p:cxnSp>
        <p:nvCxnSpPr>
          <p:cNvPr id="57" name="Egyenes összekötő nyíllal 56"/>
          <p:cNvCxnSpPr>
            <a:stCxn id="41" idx="3"/>
            <a:endCxn id="21529" idx="1"/>
          </p:cNvCxnSpPr>
          <p:nvPr/>
        </p:nvCxnSpPr>
        <p:spPr>
          <a:xfrm>
            <a:off x="1547813" y="6345238"/>
            <a:ext cx="503237" cy="47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Ellipszis 60"/>
          <p:cNvSpPr/>
          <p:nvPr/>
        </p:nvSpPr>
        <p:spPr>
          <a:xfrm>
            <a:off x="3059113" y="3284538"/>
            <a:ext cx="1368425" cy="1008062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2" name="Ellipszis 61"/>
          <p:cNvSpPr/>
          <p:nvPr/>
        </p:nvSpPr>
        <p:spPr>
          <a:xfrm>
            <a:off x="4643438" y="3284538"/>
            <a:ext cx="1657350" cy="1008062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cxnSp>
        <p:nvCxnSpPr>
          <p:cNvPr id="64" name="Egyenes összekötő 63"/>
          <p:cNvCxnSpPr>
            <a:stCxn id="61" idx="4"/>
            <a:endCxn id="21535" idx="0"/>
          </p:cNvCxnSpPr>
          <p:nvPr/>
        </p:nvCxnSpPr>
        <p:spPr>
          <a:xfrm>
            <a:off x="3743326" y="4292600"/>
            <a:ext cx="2330432" cy="14729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gyenes összekötő 64"/>
          <p:cNvCxnSpPr>
            <a:stCxn id="62" idx="4"/>
            <a:endCxn id="21536" idx="0"/>
          </p:cNvCxnSpPr>
          <p:nvPr/>
        </p:nvCxnSpPr>
        <p:spPr>
          <a:xfrm>
            <a:off x="5472113" y="4292600"/>
            <a:ext cx="1986756" cy="2347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35" name="Szövegdoboz 68"/>
          <p:cNvSpPr txBox="1">
            <a:spLocks noChangeArrowheads="1"/>
          </p:cNvSpPr>
          <p:nvPr/>
        </p:nvSpPr>
        <p:spPr bwMode="auto">
          <a:xfrm>
            <a:off x="4912501" y="5765516"/>
            <a:ext cx="2322514" cy="6463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dirty="0"/>
              <a:t>„nem </a:t>
            </a:r>
            <a:r>
              <a:rPr lang="hu-HU" dirty="0" err="1"/>
              <a:t>egyensúlyiság</a:t>
            </a:r>
            <a:r>
              <a:rPr lang="hu-HU" dirty="0"/>
              <a:t>”</a:t>
            </a:r>
          </a:p>
        </p:txBody>
      </p:sp>
      <p:sp>
        <p:nvSpPr>
          <p:cNvPr id="21536" name="Szövegdoboz 71"/>
          <p:cNvSpPr txBox="1">
            <a:spLocks noChangeArrowheads="1"/>
          </p:cNvSpPr>
          <p:nvPr/>
        </p:nvSpPr>
        <p:spPr bwMode="auto">
          <a:xfrm>
            <a:off x="6673850" y="4527311"/>
            <a:ext cx="1570038" cy="120032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dirty="0"/>
              <a:t>Enzim telítettsége a vizsgált </a:t>
            </a:r>
            <a:r>
              <a:rPr lang="hu-HU" dirty="0" err="1"/>
              <a:t>reaktánssal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1097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TC101972873[[fn=Nyár]]</Template>
  <TotalTime>446</TotalTime>
  <Words>1747</Words>
  <Application>Microsoft Office PowerPoint</Application>
  <PresentationFormat>Diavetítés a képernyőre (4:3 oldalarány)</PresentationFormat>
  <Paragraphs>267</Paragraphs>
  <Slides>48</Slides>
  <Notes>3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48</vt:i4>
      </vt:variant>
    </vt:vector>
  </HeadingPairs>
  <TitlesOfParts>
    <vt:vector size="50" baseType="lpstr">
      <vt:lpstr>Summer</vt:lpstr>
      <vt:lpstr>Egyenlet</vt:lpstr>
      <vt:lpstr>MCA Metabolic Control Analysis</vt:lpstr>
      <vt:lpstr>Enzimek fiziológiai kontextusban</vt:lpstr>
      <vt:lpstr>PowerPoint bemutató</vt:lpstr>
      <vt:lpstr>Metabolit Kontroll Analízis</vt:lpstr>
      <vt:lpstr>PowerPoint bemutató</vt:lpstr>
      <vt:lpstr>PowerPoint bemutató</vt:lpstr>
      <vt:lpstr>PowerPoint bemutató</vt:lpstr>
      <vt:lpstr>Elaszticitás</vt:lpstr>
      <vt:lpstr>Elaszticitás </vt:lpstr>
      <vt:lpstr>Elaszticitás</vt:lpstr>
      <vt:lpstr>Elaszticitás alapvető tulajdonságai </vt:lpstr>
      <vt:lpstr>Enzimkinetika a kontroll analízis felől nézve</vt:lpstr>
      <vt:lpstr>Sebességek és koncentrációk: hatások és nem okok </vt:lpstr>
      <vt:lpstr>Sebességek és koncentrációk: hatások és nem okok </vt:lpstr>
      <vt:lpstr>Sebességek és koncentrációk: hatások és nem okok </vt:lpstr>
      <vt:lpstr>Kontrol koefficiensek</vt:lpstr>
      <vt:lpstr>PowerPoint bemutató</vt:lpstr>
      <vt:lpstr>PowerPoint bemutató</vt:lpstr>
      <vt:lpstr>PowerPoint bemutató</vt:lpstr>
      <vt:lpstr>PowerPoint bemutató</vt:lpstr>
      <vt:lpstr>2. rész</vt:lpstr>
      <vt:lpstr> 1. A konnektivitási tulajdonság</vt:lpstr>
      <vt:lpstr>A konnektivitási egyenletek haszna</vt:lpstr>
      <vt:lpstr>A konnektivitási egyenletek haszna</vt:lpstr>
      <vt:lpstr>A konnektivitási egyenletek</vt:lpstr>
      <vt:lpstr>A konnektivitási egyenletek</vt:lpstr>
      <vt:lpstr>A konnektivitási egyenletek</vt:lpstr>
      <vt:lpstr>A konnektivitási egyenletek</vt:lpstr>
      <vt:lpstr>A konnektivitási egyenletek</vt:lpstr>
      <vt:lpstr>A konnektivitási egyenletek</vt:lpstr>
      <vt:lpstr>A konnektivitási egyenletek</vt:lpstr>
      <vt:lpstr>2. Feedbackben nem érintett metabolitra vonatkozó konnektivitási összefüggés</vt:lpstr>
      <vt:lpstr>Feedbackben nem érintett metabolitra vonatkozó konnektivitási összefüggés</vt:lpstr>
      <vt:lpstr>Feedbackben nem érintett metabolitra vonatkozó konnektivitási összefüggés</vt:lpstr>
      <vt:lpstr>Feedbackben nem érintett metabolitra vonatkozó konnektivitási összefüggés</vt:lpstr>
      <vt:lpstr>Válasz koefficiens</vt:lpstr>
      <vt:lpstr>Válasz koefficiens</vt:lpstr>
      <vt:lpstr>Válasz koefficiens</vt:lpstr>
      <vt:lpstr>Válasz koefficiens</vt:lpstr>
      <vt:lpstr>Az MCA elfogadása</vt:lpstr>
      <vt:lpstr>A reguláció fogalma</vt:lpstr>
      <vt:lpstr>A végtermék fogalma (MCA)</vt:lpstr>
      <vt:lpstr>Hatékony reguláció</vt:lpstr>
      <vt:lpstr>A reguláció mechanizmusai</vt:lpstr>
      <vt:lpstr>Metabolit chanelling</vt:lpstr>
      <vt:lpstr>Interkonvertibilis enzim kaszkád</vt:lpstr>
      <vt:lpstr>Enzim kaszkád</vt:lpstr>
      <vt:lpstr>Kérdések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MCA Metabolic Control Analysis</dc:title>
  <dc:creator>dóri</dc:creator>
  <cp:lastModifiedBy>dóri</cp:lastModifiedBy>
  <cp:revision>74</cp:revision>
  <dcterms:created xsi:type="dcterms:W3CDTF">2014-05-05T08:52:30Z</dcterms:created>
  <dcterms:modified xsi:type="dcterms:W3CDTF">2014-05-06T11:45:46Z</dcterms:modified>
</cp:coreProperties>
</file>