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7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17" r:id="rId20"/>
    <p:sldId id="318" r:id="rId21"/>
    <p:sldId id="321" r:id="rId22"/>
    <p:sldId id="322" r:id="rId23"/>
    <p:sldId id="323" r:id="rId24"/>
    <p:sldId id="324" r:id="rId25"/>
    <p:sldId id="32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5" r:id="rId52"/>
    <p:sldId id="316" r:id="rId53"/>
    <p:sldId id="326" r:id="rId54"/>
    <p:sldId id="328" r:id="rId55"/>
    <p:sldId id="327" r:id="rId5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77" autoAdjust="0"/>
  </p:normalViewPr>
  <p:slideViewPr>
    <p:cSldViewPr>
      <p:cViewPr varScale="1">
        <p:scale>
          <a:sx n="101" d="100"/>
          <a:sy n="101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5531-5FBD-4514-BDD3-7E796A13EFA4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FB35F-B4FA-4090-9634-CB7979038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84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url?sa=t&amp;rct=j&amp;q=&amp;esrc=s&amp;source=web&amp;cd=1&amp;ved=0CDAQFjAA&amp;url=http://www.fda.gov/BiologicsBloodVaccines/&amp;ei=aGwgU-GbJqXpywOHwIGAAQ&amp;usg=AFQjCNEdig4MDPdAF8Q4N5AZcIqwvRoObA&amp;sig2=rSCkGHHXlIORl2woGooqKQ&amp;bvm=bv.62788935,d.bGQ&amp;cad=rj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FDA: United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Food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Drug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Administration</a:t>
            </a: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B35F-B4FA-4090-9634-CB7979038A9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57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69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D3F320-822A-4520-B4F2-0E05FFBBE10E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80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F8DB28-CAF3-48F4-8611-F2F1F1147F12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90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F787E5-02DA-46F3-B763-5439DD212C7D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00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BD14CE-E211-4C9C-833E-3C5B439DDA67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D31EC4-865F-4E41-BA43-19FFB39967D2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2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9D4451-83B2-4E07-9391-12A4F113AFA5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31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4AB4F4-4317-4729-A34B-6F54B2932FD3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41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2EE2FD-6F32-49B7-8FA7-121AA165ECCE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82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3FD633-DB88-4CD9-A37B-720DA7D11F7A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61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FD67F2-806A-4D39-B4BA-EEE904632074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 smtClean="0">
                <a:solidFill>
                  <a:schemeClr val="tx1"/>
                </a:solidFill>
              </a:rPr>
              <a:t>CBER: 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Center for Biologics Evaluation and Research</a:t>
            </a:r>
            <a:endParaRPr lang="en-US" u="sng" dirty="0" smtClean="0">
              <a:solidFill>
                <a:schemeClr val="tx1"/>
              </a:solidFill>
            </a:endParaRP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B35F-B4FA-4090-9634-CB7979038A9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1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9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823D7C-B62A-444D-B03E-CA9C6DBB3EB6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Példa: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hu-HU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A biotechnológiában a termelés, izolálás, és a </a:t>
            </a:r>
            <a:r>
              <a:rPr lang="hu-HU" dirty="0" err="1" smtClean="0"/>
              <a:t>rekombináns</a:t>
            </a:r>
            <a:r>
              <a:rPr lang="hu-HU" dirty="0" smtClean="0"/>
              <a:t> fehérje tisztítása egyszerű feladat lehet.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Ha azonban a fehérjét gyógyszerként használjuk, a probléma sokkal összetettebbé válik:</a:t>
            </a:r>
          </a:p>
          <a:p>
            <a:pPr marL="536575"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 smtClean="0"/>
              <a:t>CGMP (</a:t>
            </a:r>
            <a:r>
              <a:rPr lang="en-US" dirty="0" smtClean="0"/>
              <a:t>current</a:t>
            </a:r>
            <a:r>
              <a:rPr lang="hu-HU" dirty="0" smtClean="0"/>
              <a:t> GMP) szerint kell gyártani</a:t>
            </a:r>
          </a:p>
          <a:p>
            <a:pPr marL="536575"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 smtClean="0"/>
              <a:t>Minden részfolyamatnak </a:t>
            </a:r>
            <a:r>
              <a:rPr lang="hu-HU" dirty="0" err="1" smtClean="0"/>
              <a:t>validáltnak</a:t>
            </a:r>
            <a:r>
              <a:rPr lang="hu-HU" dirty="0" smtClean="0"/>
              <a:t> kell lennie</a:t>
            </a:r>
          </a:p>
          <a:p>
            <a:pPr marL="536575"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 smtClean="0"/>
              <a:t>FDA engedélye szükséges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B35F-B4FA-4090-9634-CB7979038A9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23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08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E96193-5F06-4EB6-9933-78B3BB9A8E84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18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046EEB-26CB-4B25-8868-0D8ED06C7D11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28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915AF4-6646-4A87-BB6D-34ADD22F75D5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39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B386FE-AAA4-4361-9281-7B95C1ED6715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49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7F5698-902B-415F-9F53-106B9FB293FB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59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6AEE71-3EF6-4C88-B764-C54FF4D46634}" type="slidenum">
              <a:rPr lang="hu-HU" altLang="hu-H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hu-HU" alt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BB7E1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duotone>
              <a:prstClr val="black"/>
              <a:schemeClr val="accent1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7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4000"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85850A-19D5-41DD-A13F-D9189480EE41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31BF48-A754-4477-9BDD-97517991533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979" y="126876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u-HU" sz="5400" dirty="0" err="1"/>
              <a:t>Validálás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85092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/>
              <a:t>Reider</a:t>
            </a:r>
            <a:r>
              <a:rPr lang="hu-HU" dirty="0"/>
              <a:t> Hajnalka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38" y="2996952"/>
            <a:ext cx="2460028" cy="1296144"/>
          </a:xfrm>
          <a:prstGeom prst="rect">
            <a:avLst/>
          </a:prstGeom>
          <a:ln w="28575">
            <a:solidFill>
              <a:srgbClr val="8E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719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Élet-ciklus szemlélet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r>
              <a:rPr lang="hu-HU" altLang="hu-HU" sz="2800" dirty="0"/>
              <a:t>A </a:t>
            </a:r>
            <a:r>
              <a:rPr lang="hu-HU" altLang="hu-HU" sz="2800" dirty="0" err="1"/>
              <a:t>life-cycle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</a:t>
            </a:r>
            <a:r>
              <a:rPr lang="hu-HU" altLang="hu-HU" sz="2800" dirty="0"/>
              <a:t> </a:t>
            </a:r>
            <a:r>
              <a:rPr lang="hu-HU" altLang="hu-HU" sz="2800" dirty="0" err="1"/>
              <a:t>validáció</a:t>
            </a:r>
            <a:r>
              <a:rPr lang="hu-HU" altLang="hu-HU" sz="2800" dirty="0"/>
              <a:t> egy olyan megközelítése, mely egy rendszer vagy </a:t>
            </a:r>
            <a:r>
              <a:rPr lang="hu-HU" altLang="hu-HU" sz="2800" b="1" u="sng" dirty="0"/>
              <a:t>projekt minden területére vonatkozik a kezdetektől egészen a befejezésig 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/>
              <a:t>(tervezéstől, a beépítésen és tesztelésen keresztül, az üzemeltetésig és karbantartásig).</a:t>
            </a:r>
          </a:p>
          <a:p>
            <a:endParaRPr lang="hu-HU" dirty="0"/>
          </a:p>
        </p:txBody>
      </p:sp>
      <p:pic>
        <p:nvPicPr>
          <p:cNvPr id="5122" name="Picture 2" descr="C:\Users\Reider\Desktop\validálás\audit-life-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673600" cy="30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Az életciklus szakaszai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1338" indent="0" fontAlgn="auto">
              <a:spcAft>
                <a:spcPts val="0"/>
              </a:spcAft>
              <a:buNone/>
              <a:defRPr/>
            </a:pPr>
            <a:r>
              <a:rPr lang="hu-HU" dirty="0"/>
              <a:t>1. Megfogalmazás és Tervezés</a:t>
            </a:r>
          </a:p>
          <a:p>
            <a:pPr marL="541338" indent="0" fontAlgn="auto">
              <a:spcAft>
                <a:spcPts val="0"/>
              </a:spcAft>
              <a:buNone/>
              <a:defRPr/>
            </a:pPr>
            <a:r>
              <a:rPr lang="hu-HU" dirty="0"/>
              <a:t>2. </a:t>
            </a:r>
            <a:r>
              <a:rPr lang="hu-HU" dirty="0" smtClean="0"/>
              <a:t>Tesztelés és Ellenőrzés</a:t>
            </a:r>
            <a:endParaRPr lang="hu-HU" dirty="0"/>
          </a:p>
          <a:p>
            <a:pPr marL="541338" indent="0" fontAlgn="auto">
              <a:spcAft>
                <a:spcPts val="0"/>
              </a:spcAft>
              <a:buNone/>
              <a:defRPr/>
            </a:pPr>
            <a:r>
              <a:rPr lang="hu-HU" dirty="0"/>
              <a:t>3. Üzemeltetés és Karbantartás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hu-HU" dirty="0"/>
          </a:p>
          <a:p>
            <a:pPr marL="476250" indent="-457200">
              <a:defRPr/>
            </a:pPr>
            <a:r>
              <a:rPr lang="hu-HU" dirty="0" smtClean="0"/>
              <a:t>A szakaszok </a:t>
            </a:r>
            <a:r>
              <a:rPr lang="hu-HU" dirty="0"/>
              <a:t>nem választhatók el egymástól, köztük </a:t>
            </a:r>
            <a:r>
              <a:rPr lang="hu-HU" u="sng" dirty="0" smtClean="0"/>
              <a:t>átfedések</a:t>
            </a:r>
            <a:r>
              <a:rPr lang="hu-HU" dirty="0" smtClean="0"/>
              <a:t> </a:t>
            </a:r>
            <a:r>
              <a:rPr lang="hu-HU" dirty="0"/>
              <a:t>vannak.</a:t>
            </a:r>
          </a:p>
          <a:p>
            <a:pPr marL="476250" indent="-457200">
              <a:defRPr/>
            </a:pPr>
            <a:r>
              <a:rPr lang="hu-HU" dirty="0" smtClean="0"/>
              <a:t>Az egyes szakaszokat általában egy csoport végzi. </a:t>
            </a:r>
          </a:p>
          <a:p>
            <a:pPr marL="476250" indent="-457200">
              <a:defRPr/>
            </a:pPr>
            <a:r>
              <a:rPr lang="hu-HU" dirty="0" smtClean="0"/>
              <a:t>Ezért fontos köztük </a:t>
            </a:r>
            <a:r>
              <a:rPr lang="hu-HU" dirty="0"/>
              <a:t>a </a:t>
            </a:r>
            <a:r>
              <a:rPr lang="hu-HU" u="sng" dirty="0"/>
              <a:t>tervezés, megbeszélés és dokumentálás.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6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1. Megfogalmazás és Tervezés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u-HU" dirty="0" smtClean="0"/>
              <a:t>probléma </a:t>
            </a:r>
            <a:r>
              <a:rPr lang="hu-HU" dirty="0"/>
              <a:t>világos </a:t>
            </a:r>
            <a:r>
              <a:rPr lang="hu-HU" dirty="0" smtClean="0"/>
              <a:t>definiálása</a:t>
            </a:r>
          </a:p>
          <a:p>
            <a:pPr marL="514350" indent="-514350">
              <a:buAutoNum type="alphaLcParenR"/>
            </a:pPr>
            <a:r>
              <a:rPr lang="hu-HU" dirty="0"/>
              <a:t>részletek kidolgozása, </a:t>
            </a:r>
            <a:r>
              <a:rPr lang="hu-HU" dirty="0" smtClean="0"/>
              <a:t>az </a:t>
            </a:r>
            <a:r>
              <a:rPr lang="hu-HU" dirty="0"/>
              <a:t>ötletek sematikus </a:t>
            </a:r>
            <a:r>
              <a:rPr lang="hu-HU" dirty="0" smtClean="0"/>
              <a:t>reprezentációja (</a:t>
            </a:r>
            <a:r>
              <a:rPr lang="hu-HU" dirty="0"/>
              <a:t>pl. készülék rajzok, folyamatábrák, felszerelés leírások </a:t>
            </a:r>
            <a:r>
              <a:rPr lang="hu-HU" dirty="0" smtClean="0"/>
              <a:t>stb.)</a:t>
            </a:r>
          </a:p>
          <a:p>
            <a:pPr marL="514350" indent="-514350">
              <a:buAutoNum type="alphaLcParenR"/>
            </a:pPr>
            <a:r>
              <a:rPr lang="hu-HU" dirty="0"/>
              <a:t>dokumentáció</a:t>
            </a:r>
          </a:p>
        </p:txBody>
      </p:sp>
      <p:pic>
        <p:nvPicPr>
          <p:cNvPr id="6146" name="Picture 2" descr="C:\Users\Reider\Desktop\validálás\pla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081640" cy="2461717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2. Tesztelés és 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250" indent="-457200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hu-HU" dirty="0"/>
              <a:t>Feladata: megállapítsa azt, hogy a rendszer megfelel a tervezésnek és azt csinálja amit várunk tőle.</a:t>
            </a:r>
          </a:p>
          <a:p>
            <a:pPr marL="476250" indent="-457200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hu-HU" dirty="0"/>
              <a:t>Terv vagy protokoll alapján hajtják végre, a kapott eredményeket jegyzőkönyvben rögzítik.</a:t>
            </a:r>
          </a:p>
          <a:p>
            <a:pPr marL="442913" indent="-442913"/>
            <a:r>
              <a:rPr lang="hu-HU" dirty="0" smtClean="0"/>
              <a:t>Fázisai		 a kvalifikáció fázisai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2339752" y="5013176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A) </a:t>
            </a:r>
            <a:r>
              <a:rPr lang="hu-HU" dirty="0" err="1" smtClean="0"/>
              <a:t>A</a:t>
            </a:r>
            <a:r>
              <a:rPr lang="hu-HU" dirty="0" smtClean="0"/>
              <a:t> Tervezés minősítése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0168" y="1340768"/>
            <a:ext cx="8731696" cy="4525963"/>
          </a:xfrm>
        </p:spPr>
        <p:txBody>
          <a:bodyPr/>
          <a:lstStyle/>
          <a:p>
            <a:pPr marL="476250" indent="-457200">
              <a:spcBef>
                <a:spcPts val="1800"/>
              </a:spcBef>
              <a:defRPr/>
            </a:pPr>
            <a:r>
              <a:rPr lang="hu-HU" u="sng" dirty="0"/>
              <a:t>Design </a:t>
            </a:r>
            <a:r>
              <a:rPr lang="hu-HU" u="sng" dirty="0" err="1"/>
              <a:t>qualification</a:t>
            </a:r>
            <a:r>
              <a:rPr lang="hu-HU" u="sng" dirty="0"/>
              <a:t> (DQ)</a:t>
            </a:r>
          </a:p>
          <a:p>
            <a:pPr marL="536575" indent="-160338">
              <a:defRPr/>
            </a:pPr>
            <a:r>
              <a:rPr lang="hu-HU" dirty="0"/>
              <a:t>A tervezés GMP alapján történő </a:t>
            </a:r>
            <a:r>
              <a:rPr lang="hu-HU" dirty="0" smtClean="0"/>
              <a:t>ellenőrzése</a:t>
            </a:r>
            <a:endParaRPr lang="hu-HU" dirty="0"/>
          </a:p>
          <a:p>
            <a:pPr marL="536575" indent="-160338">
              <a:defRPr/>
            </a:pPr>
            <a:r>
              <a:rPr lang="hu-HU" dirty="0" smtClean="0"/>
              <a:t> a </a:t>
            </a:r>
            <a:r>
              <a:rPr lang="hu-HU" dirty="0"/>
              <a:t>tervezés gyenge </a:t>
            </a:r>
            <a:r>
              <a:rPr lang="hu-HU" dirty="0" smtClean="0"/>
              <a:t>pontjainak megtalálása, </a:t>
            </a:r>
            <a:r>
              <a:rPr lang="hu-HU" dirty="0"/>
              <a:t>még mielőtt megrendelik a berendezéseket, vagy összeállítják a folyamatot.</a:t>
            </a:r>
          </a:p>
          <a:p>
            <a:endParaRPr lang="hu-HU" dirty="0"/>
          </a:p>
        </p:txBody>
      </p:sp>
      <p:pic>
        <p:nvPicPr>
          <p:cNvPr id="7171" name="Picture 3" descr="C:\Users\Reider\Desktop\validálás\Design-in-enterprise-ap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820985" cy="19940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b) </a:t>
            </a:r>
            <a:r>
              <a:rPr lang="hu-HU" dirty="0"/>
              <a:t>A berendezések minősítése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400600"/>
          </a:xfrm>
        </p:spPr>
        <p:txBody>
          <a:bodyPr>
            <a:normAutofit fontScale="92500" lnSpcReduction="10000"/>
          </a:bodyPr>
          <a:lstStyle/>
          <a:p>
            <a:pPr marL="476250" indent="-457200">
              <a:spcBef>
                <a:spcPts val="2400"/>
              </a:spcBef>
              <a:defRPr/>
            </a:pPr>
            <a:r>
              <a:rPr lang="hu-HU" u="sng" dirty="0" err="1"/>
              <a:t>Installation</a:t>
            </a:r>
            <a:r>
              <a:rPr lang="hu-HU" u="sng" dirty="0"/>
              <a:t> </a:t>
            </a:r>
            <a:r>
              <a:rPr lang="hu-HU" u="sng" dirty="0" err="1"/>
              <a:t>qualification</a:t>
            </a:r>
            <a:r>
              <a:rPr lang="hu-HU" u="sng" dirty="0"/>
              <a:t> (IQ</a:t>
            </a:r>
            <a:r>
              <a:rPr lang="hu-HU" u="sng" dirty="0" smtClean="0"/>
              <a:t>)</a:t>
            </a:r>
            <a:endParaRPr lang="hu-HU" u="sng" dirty="0"/>
          </a:p>
          <a:p>
            <a:pPr marL="536575" indent="-160338">
              <a:spcBef>
                <a:spcPts val="2400"/>
              </a:spcBef>
              <a:defRPr/>
            </a:pPr>
            <a:r>
              <a:rPr lang="hu-HU" dirty="0" smtClean="0"/>
              <a:t> Dokumentált </a:t>
            </a:r>
            <a:r>
              <a:rPr lang="hu-HU" dirty="0"/>
              <a:t>bizonyítékokról gondoskodik, miszerint a felszerelés helyesen lett </a:t>
            </a:r>
            <a:r>
              <a:rPr lang="hu-HU" b="1" u="sng" dirty="0"/>
              <a:t>beépítve és elhelyezve</a:t>
            </a:r>
            <a:r>
              <a:rPr lang="hu-HU" dirty="0"/>
              <a:t>, összhangban a gyártók ajánlásaival, és a tervezés </a:t>
            </a:r>
            <a:r>
              <a:rPr lang="hu-HU" dirty="0" smtClean="0"/>
              <a:t>kritériumaival.</a:t>
            </a:r>
          </a:p>
          <a:p>
            <a:pPr marL="536575" indent="-160338">
              <a:spcBef>
                <a:spcPts val="2400"/>
              </a:spcBef>
              <a:defRPr/>
            </a:pPr>
            <a:r>
              <a:rPr lang="hu-HU" dirty="0" smtClean="0"/>
              <a:t> Pl.: kezelési </a:t>
            </a:r>
            <a:r>
              <a:rPr lang="hu-HU" dirty="0"/>
              <a:t>útmutatók, adásvételi papírok, nyomásteszt adatai, tartalék alkatrészek listája, </a:t>
            </a:r>
            <a:r>
              <a:rPr lang="hu-HU" dirty="0" smtClean="0"/>
              <a:t>kalibrációk</a:t>
            </a:r>
          </a:p>
          <a:p>
            <a:pPr marL="533400" indent="0">
              <a:spcBef>
                <a:spcPts val="2400"/>
              </a:spcBef>
              <a:buNone/>
              <a:defRPr/>
            </a:pPr>
            <a:r>
              <a:rPr lang="hu-HU" dirty="0" smtClean="0"/>
              <a:t>	biztosítja</a:t>
            </a:r>
            <a:r>
              <a:rPr lang="hu-HU" dirty="0"/>
              <a:t>, hogy a megrendelt készülék megvan, és működik.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539552" y="5563090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3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c) </a:t>
            </a:r>
            <a:r>
              <a:rPr lang="hu-HU" dirty="0"/>
              <a:t>A működés minősítése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50" indent="-457200">
              <a:spcBef>
                <a:spcPts val="1800"/>
              </a:spcBef>
              <a:defRPr/>
            </a:pPr>
            <a:r>
              <a:rPr lang="hu-HU" u="sng" dirty="0" err="1"/>
              <a:t>Operational</a:t>
            </a:r>
            <a:r>
              <a:rPr lang="hu-HU" u="sng" dirty="0"/>
              <a:t> </a:t>
            </a:r>
            <a:r>
              <a:rPr lang="hu-HU" u="sng" dirty="0" err="1"/>
              <a:t>qualification</a:t>
            </a:r>
            <a:r>
              <a:rPr lang="hu-HU" u="sng" dirty="0"/>
              <a:t> (OQ</a:t>
            </a:r>
            <a:r>
              <a:rPr lang="hu-HU" u="sng" dirty="0" smtClean="0"/>
              <a:t>)</a:t>
            </a:r>
          </a:p>
          <a:p>
            <a:pPr marL="536575" indent="-177800">
              <a:spcBef>
                <a:spcPts val="1800"/>
              </a:spcBef>
              <a:defRPr/>
            </a:pPr>
            <a:r>
              <a:rPr lang="hu-HU" dirty="0" smtClean="0"/>
              <a:t>Meghatározza az alsó </a:t>
            </a:r>
            <a:r>
              <a:rPr lang="hu-HU" dirty="0"/>
              <a:t>és felső működési </a:t>
            </a:r>
            <a:r>
              <a:rPr lang="hu-HU" dirty="0" smtClean="0"/>
              <a:t>határértékeket</a:t>
            </a:r>
            <a:endParaRPr lang="hu-HU" u="sng" dirty="0"/>
          </a:p>
          <a:p>
            <a:pPr marL="536575" indent="-160338">
              <a:defRPr/>
            </a:pPr>
            <a:r>
              <a:rPr lang="hu-HU" dirty="0"/>
              <a:t>Dokumentálja azokat az adatokat, miszerint a szerelvény vagy a berendezés </a:t>
            </a:r>
            <a:r>
              <a:rPr lang="hu-HU" b="1" u="sng" dirty="0"/>
              <a:t>helyesen működik</a:t>
            </a:r>
            <a:r>
              <a:rPr lang="hu-HU" dirty="0"/>
              <a:t> a működési paraméterek adott tartománya mellett.</a:t>
            </a:r>
          </a:p>
          <a:p>
            <a:pPr marL="536575" indent="-160338">
              <a:defRPr/>
            </a:pPr>
            <a:r>
              <a:rPr lang="hu-HU" dirty="0"/>
              <a:t>Pl. Riasztó és összekötések ellenőrzése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d) </a:t>
            </a:r>
            <a:r>
              <a:rPr lang="hu-HU" dirty="0"/>
              <a:t>A folyamat minősítése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4622633"/>
          </a:xfrm>
        </p:spPr>
        <p:txBody>
          <a:bodyPr>
            <a:normAutofit/>
          </a:bodyPr>
          <a:lstStyle/>
          <a:p>
            <a:pPr marL="476250" indent="-457200">
              <a:spcBef>
                <a:spcPts val="0"/>
              </a:spcBef>
              <a:defRPr/>
            </a:pPr>
            <a:r>
              <a:rPr lang="hu-HU" u="sng" dirty="0" err="1"/>
              <a:t>Process</a:t>
            </a:r>
            <a:r>
              <a:rPr lang="hu-HU" u="sng" dirty="0"/>
              <a:t> </a:t>
            </a:r>
            <a:r>
              <a:rPr lang="hu-HU" u="sng" dirty="0" err="1"/>
              <a:t>qualification</a:t>
            </a:r>
            <a:r>
              <a:rPr lang="hu-HU" u="sng" dirty="0"/>
              <a:t> (PQ</a:t>
            </a:r>
            <a:r>
              <a:rPr lang="hu-HU" u="sng" dirty="0" smtClean="0"/>
              <a:t>)</a:t>
            </a:r>
          </a:p>
          <a:p>
            <a:pPr marL="476250" indent="-457200">
              <a:spcBef>
                <a:spcPts val="0"/>
              </a:spcBef>
              <a:defRPr/>
            </a:pPr>
            <a:endParaRPr lang="hu-HU" u="sng" dirty="0"/>
          </a:p>
          <a:p>
            <a:pPr marL="536575" indent="-160338">
              <a:spcBef>
                <a:spcPts val="0"/>
              </a:spcBef>
              <a:defRPr/>
            </a:pPr>
            <a:r>
              <a:rPr lang="hu-HU" dirty="0"/>
              <a:t>Annak a vizsgálata és dokumentálása, hogy a berendezés/ eszköz ismételten elő tudja állítani a </a:t>
            </a:r>
            <a:r>
              <a:rPr lang="hu-HU" b="1" u="sng" dirty="0"/>
              <a:t>terméket</a:t>
            </a:r>
            <a:r>
              <a:rPr lang="hu-HU" dirty="0"/>
              <a:t>, adott részletek és minőség mellett.</a:t>
            </a:r>
          </a:p>
          <a:p>
            <a:pPr marL="376237" indent="0">
              <a:spcBef>
                <a:spcPts val="0"/>
              </a:spcBef>
              <a:buNone/>
              <a:defRPr/>
            </a:pPr>
            <a:r>
              <a:rPr lang="hu-HU" dirty="0" smtClean="0"/>
              <a:t>	kiterjedt </a:t>
            </a:r>
            <a:r>
              <a:rPr lang="hu-HU" dirty="0"/>
              <a:t>tesztelés szükséges.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575924" y="4924556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5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3. Működtetés és karbantartás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>
            <a:normAutofit fontScale="92500"/>
          </a:bodyPr>
          <a:lstStyle/>
          <a:p>
            <a:pPr marL="179388" indent="-160338"/>
            <a:r>
              <a:rPr lang="hu-HU" altLang="hu-HU" dirty="0" smtClean="0"/>
              <a:t>A </a:t>
            </a:r>
            <a:r>
              <a:rPr lang="hu-HU" altLang="hu-HU" dirty="0" err="1" smtClean="0"/>
              <a:t>validálás</a:t>
            </a:r>
            <a:r>
              <a:rPr lang="hu-HU" altLang="hu-HU" dirty="0" smtClean="0"/>
              <a:t> jól </a:t>
            </a:r>
            <a:r>
              <a:rPr lang="hu-HU" altLang="hu-HU" dirty="0"/>
              <a:t>működő </a:t>
            </a:r>
            <a:r>
              <a:rPr lang="hu-HU" altLang="hu-HU" dirty="0" smtClean="0"/>
              <a:t>rendszer esetén sem tekinthető befejezettnek 		a </a:t>
            </a:r>
            <a:r>
              <a:rPr lang="hu-HU" altLang="hu-HU" dirty="0"/>
              <a:t>rendszer további megfigyelése és </a:t>
            </a:r>
            <a:r>
              <a:rPr lang="hu-HU" altLang="hu-HU" dirty="0" smtClean="0"/>
              <a:t>szabályozása szükséges</a:t>
            </a:r>
          </a:p>
          <a:p>
            <a:pPr marL="179388" indent="-160338"/>
            <a:endParaRPr lang="hu-HU" altLang="hu-HU" dirty="0" smtClean="0"/>
          </a:p>
          <a:p>
            <a:pPr marL="1625600" indent="-457200"/>
            <a:r>
              <a:rPr lang="hu-HU" dirty="0" smtClean="0"/>
              <a:t>Folyamatos </a:t>
            </a:r>
            <a:r>
              <a:rPr lang="hu-HU" dirty="0"/>
              <a:t>ellenőrzés és </a:t>
            </a:r>
            <a:r>
              <a:rPr lang="hu-HU" dirty="0" smtClean="0"/>
              <a:t>kiértékelés</a:t>
            </a:r>
          </a:p>
          <a:p>
            <a:pPr marL="1625600" indent="-457200"/>
            <a:r>
              <a:rPr lang="hu-HU" dirty="0" smtClean="0"/>
              <a:t>Adatok </a:t>
            </a:r>
            <a:r>
              <a:rPr lang="hu-HU" dirty="0"/>
              <a:t>rendszeres </a:t>
            </a:r>
            <a:r>
              <a:rPr lang="hu-HU" dirty="0" smtClean="0"/>
              <a:t>felülvizsgálata</a:t>
            </a:r>
          </a:p>
          <a:p>
            <a:pPr marL="1625600" indent="-457200"/>
            <a:r>
              <a:rPr lang="hu-HU" dirty="0" smtClean="0"/>
              <a:t>Hardware </a:t>
            </a:r>
            <a:r>
              <a:rPr lang="hu-HU" dirty="0"/>
              <a:t>rendszerek folyamatos karbantartása, </a:t>
            </a:r>
            <a:r>
              <a:rPr lang="hu-HU" dirty="0" smtClean="0"/>
              <a:t>kalibrálása</a:t>
            </a:r>
          </a:p>
          <a:p>
            <a:pPr marL="1625600" indent="-457200"/>
            <a:r>
              <a:rPr lang="hu-HU" dirty="0" smtClean="0"/>
              <a:t>Változtatások </a:t>
            </a:r>
            <a:r>
              <a:rPr lang="hu-HU" dirty="0"/>
              <a:t>dokumentálása és közlése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519516" y="3501008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4932040" y="2021760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folyamat </a:t>
            </a:r>
            <a:r>
              <a:rPr lang="hu-HU" b="1" dirty="0" err="1" smtClean="0"/>
              <a:t>validációs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módszerek fajtái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hu-HU" sz="2800" b="1" dirty="0" err="1" smtClean="0"/>
              <a:t>Prospektív</a:t>
            </a:r>
            <a:r>
              <a:rPr lang="hu-HU" sz="2800" b="1" dirty="0" smtClean="0"/>
              <a:t>:  </a:t>
            </a:r>
            <a:r>
              <a:rPr lang="hu-HU" sz="2800" dirty="0"/>
              <a:t>ú</a:t>
            </a:r>
            <a:r>
              <a:rPr lang="hu-HU" sz="2800" dirty="0" smtClean="0"/>
              <a:t>j termék esetén a forgalomba hozatala előtt </a:t>
            </a:r>
            <a:endParaRPr lang="hu-HU" sz="2800" dirty="0"/>
          </a:p>
          <a:p>
            <a:pPr>
              <a:spcBef>
                <a:spcPts val="3000"/>
              </a:spcBef>
            </a:pPr>
            <a:r>
              <a:rPr lang="hu-HU" sz="2800" b="1" dirty="0" err="1" smtClean="0"/>
              <a:t>Konkurrens</a:t>
            </a:r>
            <a:r>
              <a:rPr lang="hu-HU" sz="2800" b="1" dirty="0" smtClean="0"/>
              <a:t>: </a:t>
            </a:r>
            <a:r>
              <a:rPr lang="hu-HU" sz="2800" dirty="0"/>
              <a:t>k</a:t>
            </a:r>
            <a:r>
              <a:rPr lang="hu-HU" sz="2800" dirty="0" smtClean="0"/>
              <a:t>ülönleges </a:t>
            </a:r>
            <a:r>
              <a:rPr lang="hu-HU" sz="2800" dirty="0"/>
              <a:t>esetekben a rutin gyártással egyidejűleg </a:t>
            </a:r>
          </a:p>
          <a:p>
            <a:pPr>
              <a:spcBef>
                <a:spcPts val="3000"/>
              </a:spcBef>
            </a:pPr>
            <a:r>
              <a:rPr lang="hu-HU" sz="2800" b="1" dirty="0" smtClean="0"/>
              <a:t>Retrospektív:</a:t>
            </a:r>
            <a:r>
              <a:rPr lang="hu-HU" sz="2800" dirty="0"/>
              <a:t> </a:t>
            </a:r>
            <a:r>
              <a:rPr lang="hu-HU" sz="2800" dirty="0" smtClean="0"/>
              <a:t>már működő </a:t>
            </a:r>
            <a:br>
              <a:rPr lang="hu-HU" sz="2800" dirty="0" smtClean="0"/>
            </a:br>
            <a:r>
              <a:rPr lang="hu-HU" sz="2800" dirty="0" smtClean="0"/>
              <a:t>folyamatokat </a:t>
            </a:r>
            <a:r>
              <a:rPr lang="hu-HU" sz="2800" dirty="0"/>
              <a:t>visszamenőlegesen </a:t>
            </a:r>
          </a:p>
          <a:p>
            <a:pPr>
              <a:buNone/>
            </a:pPr>
            <a:endParaRPr lang="hu-HU" sz="2800" dirty="0"/>
          </a:p>
          <a:p>
            <a:endParaRPr lang="hu-HU" dirty="0"/>
          </a:p>
        </p:txBody>
      </p:sp>
      <p:pic>
        <p:nvPicPr>
          <p:cNvPr id="2050" name="Picture 2" descr="C:\Users\Reider\Desktop\validálá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36304" cy="2736304"/>
          </a:xfrm>
          <a:prstGeom prst="rect">
            <a:avLst/>
          </a:prstGeom>
          <a:noFill/>
          <a:ln w="19050">
            <a:solidFill>
              <a:srgbClr val="8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31334"/>
          </a:xfrm>
        </p:spPr>
        <p:txBody>
          <a:bodyPr>
            <a:normAutofit fontScale="85000" lnSpcReduction="20000"/>
          </a:bodyPr>
          <a:lstStyle/>
          <a:p>
            <a:r>
              <a:rPr lang="hu-HU" sz="3300" dirty="0" smtClean="0"/>
              <a:t>A </a:t>
            </a:r>
            <a:r>
              <a:rPr lang="hu-HU" sz="3300" b="1" dirty="0">
                <a:solidFill>
                  <a:srgbClr val="C00000"/>
                </a:solidFill>
              </a:rPr>
              <a:t>folyamat </a:t>
            </a:r>
            <a:r>
              <a:rPr lang="hu-HU" sz="3300" b="1" dirty="0" err="1">
                <a:solidFill>
                  <a:srgbClr val="C00000"/>
                </a:solidFill>
              </a:rPr>
              <a:t>validálás</a:t>
            </a:r>
            <a:r>
              <a:rPr lang="hu-HU" sz="3300" b="1" dirty="0">
                <a:solidFill>
                  <a:srgbClr val="C00000"/>
                </a:solidFill>
              </a:rPr>
              <a:t> </a:t>
            </a:r>
            <a:r>
              <a:rPr lang="hu-HU" sz="3300" dirty="0"/>
              <a:t>egy olyan dokumentált program, ami garantálja, hogy a specifikus folyamat olyan </a:t>
            </a:r>
            <a:r>
              <a:rPr lang="hu-HU" sz="3300" b="1" dirty="0">
                <a:solidFill>
                  <a:srgbClr val="C00000"/>
                </a:solidFill>
              </a:rPr>
              <a:t>terméket</a:t>
            </a:r>
            <a:r>
              <a:rPr lang="hu-HU" sz="3300" dirty="0"/>
              <a:t> fog előállítani, ami folyamatosan megfelel az előre felállított, a termékre  jellemző tulajdonságoknak és minőségi jellemzőknek. </a:t>
            </a:r>
            <a:r>
              <a:rPr lang="hu-HU" sz="3300" dirty="0" smtClean="0"/>
              <a:t> </a:t>
            </a:r>
            <a:r>
              <a:rPr lang="hu-HU" sz="3300" dirty="0"/>
              <a:t>(FDA, </a:t>
            </a:r>
            <a:r>
              <a:rPr lang="hu-HU" sz="3300" dirty="0" smtClean="0"/>
              <a:t>1987)</a:t>
            </a:r>
          </a:p>
          <a:p>
            <a:endParaRPr lang="hu-HU" sz="3300" dirty="0" smtClean="0"/>
          </a:p>
          <a:p>
            <a:pPr marL="355600" indent="-355600">
              <a:buNone/>
            </a:pPr>
            <a:r>
              <a:rPr lang="hu-HU" sz="3300" dirty="0"/>
              <a:t>	</a:t>
            </a:r>
            <a:r>
              <a:rPr lang="hu-HU" sz="3300" dirty="0" smtClean="0"/>
              <a:t>	Egy </a:t>
            </a:r>
            <a:r>
              <a:rPr lang="hu-HU" sz="3300" dirty="0"/>
              <a:t>folyamat vagy művelet megvalósulásának </a:t>
            </a:r>
            <a:r>
              <a:rPr lang="hu-HU" sz="3300" b="1" dirty="0">
                <a:solidFill>
                  <a:srgbClr val="C00000"/>
                </a:solidFill>
              </a:rPr>
              <a:t>megbízhatóságát</a:t>
            </a:r>
            <a:r>
              <a:rPr lang="hu-HU" sz="3300" dirty="0"/>
              <a:t> igazoló dokumentált  eljárások </a:t>
            </a:r>
            <a:r>
              <a:rPr lang="hu-HU" sz="3300" dirty="0" smtClean="0"/>
              <a:t>összessége</a:t>
            </a:r>
          </a:p>
          <a:p>
            <a:pPr marL="355600" indent="-355600">
              <a:buNone/>
            </a:pPr>
            <a:endParaRPr lang="hu-HU" sz="3300" dirty="0"/>
          </a:p>
          <a:p>
            <a:pPr marL="355600" indent="0">
              <a:buNone/>
            </a:pPr>
            <a:r>
              <a:rPr lang="hu-HU" sz="3300" dirty="0" smtClean="0"/>
              <a:t>	Csak a </a:t>
            </a:r>
            <a:r>
              <a:rPr lang="hu-HU" sz="3300" b="1" dirty="0" smtClean="0">
                <a:solidFill>
                  <a:srgbClr val="C00000"/>
                </a:solidFill>
              </a:rPr>
              <a:t>minőségi </a:t>
            </a:r>
            <a:r>
              <a:rPr lang="hu-HU" sz="3300" b="1" dirty="0">
                <a:solidFill>
                  <a:srgbClr val="C00000"/>
                </a:solidFill>
              </a:rPr>
              <a:t>követelményeket </a:t>
            </a:r>
            <a:r>
              <a:rPr lang="hu-HU" sz="3300" dirty="0"/>
              <a:t>definiálja, </a:t>
            </a:r>
            <a:r>
              <a:rPr lang="hu-HU" sz="3300" dirty="0" smtClean="0"/>
              <a:t>de nem ad útmutatást a program és a dokumentáció felépítéséhez</a:t>
            </a:r>
          </a:p>
          <a:p>
            <a:endParaRPr lang="hu-HU" sz="3600" dirty="0"/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732351" y="3757356"/>
            <a:ext cx="432048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757784" y="5307392"/>
            <a:ext cx="432048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53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folyamat </a:t>
            </a:r>
            <a:r>
              <a:rPr lang="hu-HU" dirty="0" err="1"/>
              <a:t>validációs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módszerek fajtái</a:t>
            </a:r>
          </a:p>
        </p:txBody>
      </p:sp>
      <p:pic>
        <p:nvPicPr>
          <p:cNvPr id="4" name="Content Placeholder 3" descr="life cycle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66660"/>
            <a:ext cx="6984776" cy="5045055"/>
          </a:xfr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93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validáció erőforrásai</a:t>
            </a:r>
            <a:endParaRPr lang="hu-HU" dirty="0"/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/>
          <a:lstStyle/>
          <a:p>
            <a:pPr marL="722313" indent="-539750" eaLnBrk="1" hangingPunct="1">
              <a:buFont typeface="Wingdings 2" pitchFamily="18" charset="2"/>
              <a:buNone/>
            </a:pPr>
            <a:endParaRPr lang="hu-HU" altLang="hu-HU" sz="3600" dirty="0" smtClean="0"/>
          </a:p>
          <a:p>
            <a:pPr marL="722313" indent="-539750" eaLnBrk="1" hangingPunct="1">
              <a:buFont typeface="Wingdings 2" pitchFamily="18" charset="2"/>
              <a:buNone/>
            </a:pPr>
            <a:r>
              <a:rPr lang="hu-HU" altLang="hu-HU" sz="3600" dirty="0" smtClean="0"/>
              <a:t>1. Emberek</a:t>
            </a:r>
          </a:p>
          <a:p>
            <a:pPr marL="722313" indent="-539750" eaLnBrk="1" hangingPunct="1">
              <a:buFont typeface="Wingdings 2" pitchFamily="18" charset="2"/>
              <a:buNone/>
            </a:pPr>
            <a:endParaRPr lang="hu-HU" altLang="hu-HU" sz="3600" dirty="0" smtClean="0"/>
          </a:p>
          <a:p>
            <a:pPr marL="722313" indent="-539750" eaLnBrk="1" hangingPunct="1">
              <a:buFont typeface="Wingdings 2" pitchFamily="18" charset="2"/>
              <a:buNone/>
            </a:pPr>
            <a:r>
              <a:rPr lang="hu-HU" altLang="hu-HU" sz="3600" dirty="0" smtClean="0"/>
              <a:t>2. Eszközök</a:t>
            </a:r>
          </a:p>
          <a:p>
            <a:pPr marL="722313" indent="-539750" eaLnBrk="1" hangingPunct="1">
              <a:buFont typeface="Wingdings 2" pitchFamily="18" charset="2"/>
              <a:buNone/>
            </a:pPr>
            <a:endParaRPr lang="hu-HU" altLang="hu-HU" sz="3600" dirty="0" smtClean="0"/>
          </a:p>
          <a:p>
            <a:pPr marL="722313" indent="-539750" eaLnBrk="1" hangingPunct="1">
              <a:buFont typeface="Wingdings 2" pitchFamily="18" charset="2"/>
              <a:buNone/>
            </a:pPr>
            <a:r>
              <a:rPr lang="hu-HU" altLang="hu-HU" sz="3600" dirty="0" smtClean="0"/>
              <a:t>3. Egyéb erőforrások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5999BAC0-66E2-4E42-B522-2372027A7E5C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3074" name="Picture 2" descr="C:\Users\Reider\Desktop\validálás\certified stam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046645" cy="2284985"/>
          </a:xfrm>
          <a:prstGeom prst="rect">
            <a:avLst/>
          </a:prstGeom>
          <a:noFill/>
          <a:ln w="28575">
            <a:solidFill>
              <a:srgbClr val="8E0000"/>
            </a:solidFill>
          </a:ln>
          <a:scene3d>
            <a:camera prst="orthographicFront">
              <a:rot lat="0" lon="0" rev="20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1. Emberek</a:t>
            </a:r>
            <a:endParaRPr lang="hu-HU" dirty="0"/>
          </a:p>
        </p:txBody>
      </p:sp>
      <p:sp>
        <p:nvSpPr>
          <p:cNvPr id="57347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>
            <a:normAutofit/>
          </a:bodyPr>
          <a:lstStyle/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2800" dirty="0" smtClean="0"/>
              <a:t>A sikeres project titka: az emberek együtt dolgozzanak a közös cél érdekében.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2800" dirty="0" smtClean="0"/>
              <a:t>A csapatban </a:t>
            </a:r>
            <a:r>
              <a:rPr lang="hu-HU" altLang="hu-HU" sz="2800" dirty="0" smtClean="0"/>
              <a:t>mindenki </a:t>
            </a:r>
            <a:r>
              <a:rPr lang="hu-HU" altLang="hu-HU" sz="2800" dirty="0" smtClean="0"/>
              <a:t>legyen tisztában a project végső céljával.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2800" dirty="0"/>
              <a:t>B</a:t>
            </a:r>
            <a:r>
              <a:rPr lang="hu-HU" altLang="hu-HU" sz="2800" dirty="0" smtClean="0"/>
              <a:t>iotechnológiában 		sok különböző tevékenységet végző csoport összedolgozása szükséges, ami veszélyeket is rejt magában.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2DC2523D-80D3-47C8-8482-89E95624D281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4067944" y="400789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6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1. Emberek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95883"/>
            <a:ext cx="8229600" cy="4786313"/>
          </a:xfrm>
        </p:spPr>
        <p:txBody>
          <a:bodyPr>
            <a:normAutofit/>
          </a:bodyPr>
          <a:lstStyle/>
          <a:p>
            <a:pPr marL="476250" indent="-457200">
              <a:spcBef>
                <a:spcPts val="2400"/>
              </a:spcBef>
              <a:defRPr/>
            </a:pPr>
            <a:r>
              <a:rPr lang="hu-HU" sz="2800" b="1" u="sng" dirty="0" smtClean="0"/>
              <a:t>Projektfelelősek</a:t>
            </a:r>
            <a:r>
              <a:rPr lang="hu-HU" sz="2800" dirty="0" smtClean="0"/>
              <a:t>: a project minden részletét ismerik és minden nap felügyelik az egyes lépéseket.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sz="2800" b="1" u="sng" dirty="0" err="1" smtClean="0"/>
              <a:t>Validációs</a:t>
            </a:r>
            <a:r>
              <a:rPr lang="hu-HU" sz="2800" b="1" u="sng" dirty="0" smtClean="0"/>
              <a:t> team résztvevői</a:t>
            </a:r>
            <a:r>
              <a:rPr lang="hu-HU" sz="2800" dirty="0" smtClean="0"/>
              <a:t>: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800" dirty="0" smtClean="0"/>
              <a:t>mérnöki funkció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800" dirty="0" smtClean="0"/>
              <a:t>minőségbiztosítási funkció 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800" dirty="0" err="1" smtClean="0"/>
              <a:t>validációs</a:t>
            </a:r>
            <a:r>
              <a:rPr lang="hu-HU" sz="2800" dirty="0" smtClean="0"/>
              <a:t> specialista </a:t>
            </a:r>
          </a:p>
        </p:txBody>
      </p:sp>
      <p:pic>
        <p:nvPicPr>
          <p:cNvPr id="4098" name="Picture 2" descr="C:\Users\Reider\Desktop\validálás\bigstockphoto_group_of_young_people_large_355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649058" cy="2736304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2. Eszközök 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>
            <a:normAutofit fontScale="85000" lnSpcReduction="20000"/>
          </a:bodyPr>
          <a:lstStyle/>
          <a:p>
            <a:pPr marL="19050" indent="0">
              <a:spcBef>
                <a:spcPts val="2400"/>
              </a:spcBef>
              <a:buNone/>
              <a:defRPr/>
            </a:pPr>
            <a:r>
              <a:rPr lang="hu-HU" sz="3300" dirty="0" smtClean="0"/>
              <a:t>A </a:t>
            </a:r>
            <a:r>
              <a:rPr lang="hu-HU" sz="3300" dirty="0" err="1" smtClean="0"/>
              <a:t>validációs</a:t>
            </a:r>
            <a:r>
              <a:rPr lang="hu-HU" sz="3300" dirty="0" smtClean="0"/>
              <a:t> teamnek rendelkezni kell bizonyos alap felszereltséggel:</a:t>
            </a:r>
          </a:p>
          <a:p>
            <a:pPr marL="536575" indent="-160338" eaLnBrk="1" fontAlgn="auto" hangingPunct="1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többcsatornás hőmérséklet mérő készülék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pontos nyomásmérő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páratartalom mérő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elektronikus áram és feszültség mérő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specifikus légsebességmérő </a:t>
            </a:r>
            <a:r>
              <a:rPr lang="hu-HU" sz="3100" dirty="0" err="1" smtClean="0"/>
              <a:t>laminár</a:t>
            </a:r>
            <a:r>
              <a:rPr lang="hu-HU" sz="3100" dirty="0" smtClean="0"/>
              <a:t> </a:t>
            </a:r>
            <a:r>
              <a:rPr lang="hu-HU" sz="3100" dirty="0" err="1" smtClean="0"/>
              <a:t>boxokhoz</a:t>
            </a:r>
            <a:endParaRPr lang="hu-HU" sz="3100" dirty="0" smtClean="0"/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levegő térfogatáram mérő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precíziós manométer nyomáskülönbség méréséhez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100" dirty="0" smtClean="0"/>
              <a:t>levegő-szilárdrészecske számláló un.” tiszta  szobákhoz”</a:t>
            </a:r>
          </a:p>
        </p:txBody>
      </p:sp>
    </p:spTree>
    <p:extLst>
      <p:ext uri="{BB962C8B-B14F-4D97-AF65-F5344CB8AC3E}">
        <p14:creationId xmlns:p14="http://schemas.microsoft.com/office/powerpoint/2010/main" val="16052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3. Egyéb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28750"/>
            <a:ext cx="8478143" cy="5096594"/>
          </a:xfrm>
        </p:spPr>
        <p:txBody>
          <a:bodyPr>
            <a:normAutofit fontScale="85000" lnSpcReduction="10000"/>
          </a:bodyPr>
          <a:lstStyle/>
          <a:p>
            <a:pPr marL="476250" indent="-457200">
              <a:spcBef>
                <a:spcPts val="2400"/>
              </a:spcBef>
              <a:defRPr/>
            </a:pPr>
            <a:r>
              <a:rPr lang="hu-HU" dirty="0" smtClean="0"/>
              <a:t>Az összes </a:t>
            </a:r>
            <a:r>
              <a:rPr lang="hu-HU" dirty="0" err="1" smtClean="0"/>
              <a:t>validációs</a:t>
            </a:r>
            <a:r>
              <a:rPr lang="hu-HU" dirty="0" smtClean="0"/>
              <a:t> mérőműszert </a:t>
            </a:r>
            <a:r>
              <a:rPr lang="hu-HU" b="1" u="sng" dirty="0" smtClean="0"/>
              <a:t>folyamatosan kalibrálni </a:t>
            </a:r>
            <a:r>
              <a:rPr lang="hu-HU" dirty="0" smtClean="0"/>
              <a:t>kell </a:t>
            </a:r>
            <a:r>
              <a:rPr lang="hu-HU" dirty="0" err="1" smtClean="0"/>
              <a:t>nyomonkövethető</a:t>
            </a:r>
            <a:r>
              <a:rPr lang="hu-HU" dirty="0" smtClean="0"/>
              <a:t> standardokkal a </a:t>
            </a:r>
            <a:r>
              <a:rPr lang="hu-HU" dirty="0" err="1" smtClean="0"/>
              <a:t>NIST</a:t>
            </a:r>
            <a:r>
              <a:rPr lang="hu-HU" dirty="0" smtClean="0"/>
              <a:t> előírásai szerint.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dirty="0" smtClean="0"/>
              <a:t>Szükség van egy </a:t>
            </a:r>
            <a:r>
              <a:rPr lang="hu-HU" b="1" u="sng" dirty="0" smtClean="0"/>
              <a:t>mikrobiológiai laboratórium </a:t>
            </a:r>
            <a:r>
              <a:rPr lang="hu-HU" dirty="0" smtClean="0"/>
              <a:t>munkájára (sterilitási tesztek stb.).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dirty="0" smtClean="0"/>
              <a:t>Kémiai </a:t>
            </a:r>
            <a:r>
              <a:rPr lang="hu-HU" b="1" u="sng" dirty="0" smtClean="0"/>
              <a:t>analitikai labor </a:t>
            </a:r>
            <a:r>
              <a:rPr lang="hu-HU" dirty="0" smtClean="0"/>
              <a:t>munkája (sűrített gázok analízise, víz tesztelés stb.)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b="1" u="sng" dirty="0" smtClean="0"/>
              <a:t>Molekuláris biológiai laboratórium </a:t>
            </a:r>
            <a:r>
              <a:rPr lang="hu-HU" dirty="0" smtClean="0"/>
              <a:t>munkájára is (sejt morfológiai vizsgálat, fehérje analízis stb.).</a:t>
            </a:r>
          </a:p>
        </p:txBody>
      </p:sp>
    </p:spTree>
    <p:extLst>
      <p:ext uri="{BB962C8B-B14F-4D97-AF65-F5344CB8AC3E}">
        <p14:creationId xmlns:p14="http://schemas.microsoft.com/office/powerpoint/2010/main" val="586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validáció</a:t>
            </a:r>
            <a:r>
              <a:rPr lang="hu-HU" dirty="0"/>
              <a:t> </a:t>
            </a:r>
            <a:r>
              <a:rPr lang="hu-HU" dirty="0" smtClean="0"/>
              <a:t>lépéseinek időbeli </a:t>
            </a:r>
            <a:r>
              <a:rPr lang="hu-HU" dirty="0"/>
              <a:t>sorrendje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áb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51520" y="1340768"/>
            <a:ext cx="8561484" cy="529581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3909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validáció</a:t>
            </a:r>
            <a:r>
              <a:rPr lang="hu-HU" dirty="0"/>
              <a:t> struktúrája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hu-HU" dirty="0"/>
              <a:t>1. </a:t>
            </a:r>
            <a:r>
              <a:rPr lang="hu-HU" altLang="hu-HU" dirty="0" smtClean="0"/>
              <a:t>Fő</a:t>
            </a:r>
            <a:r>
              <a:rPr lang="hu-HU" dirty="0" smtClean="0"/>
              <a:t>terv </a:t>
            </a:r>
            <a:r>
              <a:rPr lang="hu-HU" dirty="0"/>
              <a:t>(Master </a:t>
            </a:r>
            <a:r>
              <a:rPr lang="hu-HU" dirty="0" err="1"/>
              <a:t>Plan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 smtClean="0"/>
              <a:t>2. Protokollok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3. Kalibráció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4. Ellenőrzés </a:t>
            </a:r>
            <a:r>
              <a:rPr lang="hu-HU" dirty="0"/>
              <a:t>- IQ, OQ, PQ </a:t>
            </a:r>
          </a:p>
          <a:p>
            <a:pPr marL="0" indent="0">
              <a:buNone/>
            </a:pPr>
            <a:r>
              <a:rPr lang="hu-HU" dirty="0"/>
              <a:t>    </a:t>
            </a:r>
            <a:r>
              <a:rPr lang="hu-HU" sz="2800" dirty="0" smtClean="0"/>
              <a:t>(</a:t>
            </a:r>
            <a:r>
              <a:rPr lang="hu-HU" sz="2800" dirty="0" err="1" smtClean="0"/>
              <a:t>installation-operation-process</a:t>
            </a:r>
            <a:r>
              <a:rPr lang="hu-HU" sz="2800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5. Változtatások kontrollálása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6. Összegző jelentés(SR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     </a:t>
            </a:r>
            <a:r>
              <a:rPr lang="hu-HU" dirty="0" err="1"/>
              <a:t>Validációs</a:t>
            </a:r>
            <a:r>
              <a:rPr lang="hu-HU" dirty="0"/>
              <a:t> projekt fájl (VPF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8194" name="Picture 2" descr="C:\Users\Reider\Desktop\validálás\audit_main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36" y="1340768"/>
            <a:ext cx="3237569" cy="2088232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184" y="329583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1. </a:t>
            </a:r>
            <a:r>
              <a:rPr lang="hu-HU" dirty="0" err="1" smtClean="0"/>
              <a:t>Validációs</a:t>
            </a:r>
            <a:r>
              <a:rPr lang="hu-HU" dirty="0" smtClean="0"/>
              <a:t> Főterv </a:t>
            </a:r>
            <a:r>
              <a:rPr lang="hu-HU" dirty="0"/>
              <a:t>(Master </a:t>
            </a:r>
            <a:r>
              <a:rPr lang="hu-HU" dirty="0" err="1"/>
              <a:t>Plan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" name="Csoportba foglalás 8"/>
          <p:cNvGrpSpPr>
            <a:grpSpLocks/>
          </p:cNvGrpSpPr>
          <p:nvPr/>
        </p:nvGrpSpPr>
        <p:grpSpPr bwMode="auto">
          <a:xfrm>
            <a:off x="179512" y="1196752"/>
            <a:ext cx="8820472" cy="5517232"/>
            <a:chOff x="456" y="1202148"/>
            <a:chExt cx="9143544" cy="5655852"/>
          </a:xfrm>
        </p:grpSpPr>
        <p:pic>
          <p:nvPicPr>
            <p:cNvPr id="5" name="Picture 5" descr="áb2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202148"/>
              <a:ext cx="9143544" cy="56558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sp>
          <p:nvSpPr>
            <p:cNvPr id="6" name="Ellipszis 5"/>
            <p:cNvSpPr/>
            <p:nvPr/>
          </p:nvSpPr>
          <p:spPr>
            <a:xfrm>
              <a:off x="1107466" y="2286329"/>
              <a:ext cx="1000075" cy="500027"/>
            </a:xfrm>
            <a:prstGeom prst="ellipse">
              <a:avLst/>
            </a:prstGeom>
            <a:noFill/>
            <a:ln>
              <a:solidFill>
                <a:srgbClr val="8E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623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1. </a:t>
            </a:r>
            <a:r>
              <a:rPr lang="hu-HU" dirty="0" err="1" smtClean="0"/>
              <a:t>Validációs</a:t>
            </a:r>
            <a:r>
              <a:rPr lang="hu-HU" dirty="0" smtClean="0"/>
              <a:t> Főterv </a:t>
            </a:r>
            <a:r>
              <a:rPr lang="hu-HU" dirty="0"/>
              <a:t>(Master </a:t>
            </a:r>
            <a:r>
              <a:rPr lang="hu-HU" dirty="0" err="1"/>
              <a:t>Plan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50" indent="-457200">
              <a:defRPr/>
            </a:pPr>
            <a:r>
              <a:rPr lang="hu-HU" dirty="0"/>
              <a:t>A </a:t>
            </a:r>
            <a:r>
              <a:rPr lang="hu-HU" dirty="0" err="1"/>
              <a:t>validációs</a:t>
            </a:r>
            <a:r>
              <a:rPr lang="hu-HU" dirty="0"/>
              <a:t> folyamat kereteként </a:t>
            </a:r>
            <a:r>
              <a:rPr lang="hu-HU" dirty="0" smtClean="0"/>
              <a:t>szolgál.</a:t>
            </a:r>
          </a:p>
          <a:p>
            <a:pPr marL="476250" indent="-457200">
              <a:defRPr/>
            </a:pPr>
            <a:r>
              <a:rPr lang="hu-HU" dirty="0" smtClean="0"/>
              <a:t>El kell juttatni </a:t>
            </a:r>
            <a:r>
              <a:rPr lang="hu-HU" dirty="0"/>
              <a:t>az </a:t>
            </a:r>
            <a:r>
              <a:rPr lang="hu-HU" dirty="0" err="1"/>
              <a:t>FDA-hoz</a:t>
            </a:r>
            <a:r>
              <a:rPr lang="hu-HU" dirty="0"/>
              <a:t> </a:t>
            </a:r>
            <a:endParaRPr lang="hu-HU" dirty="0" smtClean="0"/>
          </a:p>
          <a:p>
            <a:pPr marL="476250" indent="-457200">
              <a:defRPr/>
            </a:pPr>
            <a:r>
              <a:rPr lang="hu-HU" dirty="0" smtClean="0"/>
              <a:t>szigorúan </a:t>
            </a:r>
            <a:r>
              <a:rPr lang="hu-HU" dirty="0"/>
              <a:t>belső dokumentumként </a:t>
            </a:r>
            <a:r>
              <a:rPr lang="hu-HU" dirty="0" smtClean="0"/>
              <a:t>kezelendő</a:t>
            </a:r>
            <a:endParaRPr lang="hu-HU" dirty="0"/>
          </a:p>
          <a:p>
            <a:endParaRPr lang="hu-HU" dirty="0"/>
          </a:p>
        </p:txBody>
      </p:sp>
      <p:pic>
        <p:nvPicPr>
          <p:cNvPr id="9218" name="Picture 2" descr="C:\Users\Reider\Desktop\validálás\Simple_Plan_by_IceAngel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4"/>
            <a:ext cx="2360631" cy="18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eider\Desktop\validálás\masterplan_Enlighten_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6850"/>
            <a:ext cx="2060995" cy="20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obbra nyíl 7"/>
          <p:cNvSpPr/>
          <p:nvPr/>
        </p:nvSpPr>
        <p:spPr>
          <a:xfrm>
            <a:off x="3923928" y="4989550"/>
            <a:ext cx="1152128" cy="495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2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van szükség </a:t>
            </a:r>
            <a:r>
              <a:rPr lang="hu-HU" dirty="0" err="1"/>
              <a:t>validálásra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 nem a felesleges papírmunka</a:t>
            </a:r>
            <a:br>
              <a:rPr lang="hu-HU" dirty="0" smtClean="0"/>
            </a:br>
            <a:r>
              <a:rPr lang="hu-HU" dirty="0" smtClean="0"/>
              <a:t>	hanem </a:t>
            </a:r>
            <a:r>
              <a:rPr lang="hu-HU" dirty="0"/>
              <a:t>a folyamatosan jó minőségű, optimalizált  </a:t>
            </a:r>
            <a:r>
              <a:rPr lang="hu-HU" dirty="0" smtClean="0"/>
              <a:t>gyártás </a:t>
            </a:r>
            <a:r>
              <a:rPr lang="hu-HU" dirty="0"/>
              <a:t>és </a:t>
            </a:r>
            <a:r>
              <a:rPr lang="hu-HU" dirty="0" smtClean="0"/>
              <a:t>fejlesztés</a:t>
            </a:r>
            <a:br>
              <a:rPr lang="hu-HU" dirty="0" smtClean="0"/>
            </a:br>
            <a:r>
              <a:rPr lang="hu-HU" dirty="0" smtClean="0"/>
              <a:t>(kisebb selejtszám)</a:t>
            </a:r>
          </a:p>
          <a:p>
            <a:endParaRPr lang="hu-HU" dirty="0"/>
          </a:p>
          <a:p>
            <a:r>
              <a:rPr lang="hu-HU" dirty="0"/>
              <a:t>FDA és CBER megköveteli</a:t>
            </a:r>
          </a:p>
          <a:p>
            <a:pPr lvl="1"/>
            <a:r>
              <a:rPr lang="hu-HU" dirty="0" smtClean="0"/>
              <a:t>Gyáralapítás során</a:t>
            </a:r>
            <a:endParaRPr lang="hu-HU" dirty="0"/>
          </a:p>
          <a:p>
            <a:pPr lvl="1"/>
            <a:r>
              <a:rPr lang="hu-HU" dirty="0"/>
              <a:t>Új termelési folyamat engedélyeztetése esetén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791568" y="2204864"/>
            <a:ext cx="432048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 descr="C:\Users\Reider\Desktop\validálás\approv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1"/>
            <a:ext cx="2222899" cy="1604655"/>
          </a:xfrm>
          <a:prstGeom prst="rect">
            <a:avLst/>
          </a:prstGeom>
          <a:noFill/>
          <a:ln w="28575">
            <a:solidFill>
              <a:srgbClr val="8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10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1. </a:t>
            </a:r>
            <a:r>
              <a:rPr lang="hu-HU" dirty="0" err="1"/>
              <a:t>Validációs</a:t>
            </a:r>
            <a:r>
              <a:rPr lang="hu-HU" dirty="0"/>
              <a:t> Főterv (Master </a:t>
            </a:r>
            <a:r>
              <a:rPr lang="hu-HU" dirty="0" err="1"/>
              <a:t>Plan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u="sng" dirty="0" smtClean="0"/>
              <a:t>Tartalmaznia kell:</a:t>
            </a:r>
          </a:p>
          <a:p>
            <a:pPr marL="539750" indent="-163513"/>
            <a:r>
              <a:rPr lang="hu-HU" dirty="0" smtClean="0"/>
              <a:t>Célkitűzések</a:t>
            </a:r>
          </a:p>
          <a:p>
            <a:pPr marL="536575" indent="-160338">
              <a:spcBef>
                <a:spcPts val="1200"/>
              </a:spcBef>
              <a:defRPr/>
            </a:pPr>
            <a:r>
              <a:rPr lang="hu-HU" dirty="0"/>
              <a:t>Ki felelős a </a:t>
            </a:r>
            <a:r>
              <a:rPr lang="hu-HU" dirty="0" err="1"/>
              <a:t>validálás</a:t>
            </a:r>
            <a:r>
              <a:rPr lang="hu-HU" dirty="0"/>
              <a:t> egyes szakaszaiért </a:t>
            </a:r>
            <a:r>
              <a:rPr lang="hu-HU" dirty="0" smtClean="0"/>
              <a:t>(protokoll, laboratóriumi analízis, felülvizsgálat, jóváhagyás stb.)</a:t>
            </a:r>
          </a:p>
          <a:p>
            <a:pPr marL="536575" indent="-160338">
              <a:spcBef>
                <a:spcPts val="1200"/>
              </a:spcBef>
              <a:defRPr/>
            </a:pPr>
            <a:r>
              <a:rPr lang="hu-HU" dirty="0" smtClean="0"/>
              <a:t>Eszközök, folyamatok és berendezések leírása, melyeket </a:t>
            </a:r>
            <a:r>
              <a:rPr lang="hu-HU" dirty="0" err="1" smtClean="0"/>
              <a:t>validálni</a:t>
            </a:r>
            <a:r>
              <a:rPr lang="hu-HU" dirty="0" smtClean="0"/>
              <a:t> kell</a:t>
            </a:r>
          </a:p>
          <a:p>
            <a:pPr marL="536575" indent="-160338">
              <a:spcBef>
                <a:spcPts val="1200"/>
              </a:spcBef>
              <a:defRPr/>
            </a:pPr>
            <a:r>
              <a:rPr lang="hu-HU" dirty="0"/>
              <a:t>F</a:t>
            </a:r>
            <a:r>
              <a:rPr lang="hu-HU" dirty="0" smtClean="0"/>
              <a:t>olyamatábrákat</a:t>
            </a:r>
            <a:r>
              <a:rPr lang="hu-HU" dirty="0"/>
              <a:t>, egyszerűsített rajzokat kritikus berendezésekről (pl.: vízvezetékrendszer)</a:t>
            </a:r>
          </a:p>
          <a:p>
            <a:pPr marL="536575" indent="-160338">
              <a:spcBef>
                <a:spcPts val="1800"/>
              </a:spcBef>
            </a:pPr>
            <a:r>
              <a:rPr lang="hu-HU" altLang="hu-HU" dirty="0"/>
              <a:t>E</a:t>
            </a:r>
            <a:r>
              <a:rPr lang="hu-HU" altLang="hu-HU" dirty="0" smtClean="0"/>
              <a:t>lfogadási kritériumok definíciója</a:t>
            </a:r>
          </a:p>
          <a:p>
            <a:pPr marL="536575" indent="-160338">
              <a:spcBef>
                <a:spcPts val="1800"/>
              </a:spcBef>
            </a:pPr>
            <a:r>
              <a:rPr lang="hu-HU" altLang="hu-HU" dirty="0" smtClean="0"/>
              <a:t>Tartalmazza </a:t>
            </a:r>
            <a:r>
              <a:rPr lang="hu-HU" altLang="hu-HU" dirty="0"/>
              <a:t>a Standard módon működő eljárások listáját </a:t>
            </a:r>
          </a:p>
          <a:p>
            <a:pPr marL="536575" indent="-160338">
              <a:spcBef>
                <a:spcPts val="1800"/>
              </a:spcBef>
            </a:pPr>
            <a:r>
              <a:rPr lang="hu-HU" altLang="hu-HU" dirty="0"/>
              <a:t>Költségvetés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9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962744"/>
          </a:xfrm>
        </p:spPr>
        <p:txBody>
          <a:bodyPr>
            <a:normAutofit fontScale="90000"/>
          </a:bodyPr>
          <a:lstStyle/>
          <a:p>
            <a:r>
              <a:rPr lang="hu-HU" dirty="0"/>
              <a:t>2. Protokollok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" name="Csoportba foglalás 7"/>
          <p:cNvGrpSpPr>
            <a:grpSpLocks noGrp="1"/>
          </p:cNvGrpSpPr>
          <p:nvPr/>
        </p:nvGrpSpPr>
        <p:grpSpPr>
          <a:xfrm>
            <a:off x="254134" y="1319747"/>
            <a:ext cx="8712968" cy="5298650"/>
            <a:chOff x="456" y="1202148"/>
            <a:chExt cx="9143544" cy="5655852"/>
          </a:xfrm>
        </p:grpSpPr>
        <p:pic>
          <p:nvPicPr>
            <p:cNvPr id="5" name="Picture 5" descr="áb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456" y="1202148"/>
              <a:ext cx="9143544" cy="56558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sp>
          <p:nvSpPr>
            <p:cNvPr id="6" name="Ellipszis 4"/>
            <p:cNvSpPr/>
            <p:nvPr/>
          </p:nvSpPr>
          <p:spPr>
            <a:xfrm>
              <a:off x="1714480" y="3429000"/>
              <a:ext cx="2286016" cy="50006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794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2. Protokollok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667349"/>
          </a:xfrm>
        </p:spPr>
        <p:txBody>
          <a:bodyPr/>
          <a:lstStyle/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Egy terv, amiben le van írva, hogyan végezzük a </a:t>
            </a:r>
            <a:r>
              <a:rPr lang="hu-HU" altLang="hu-HU" sz="2800" dirty="0" err="1"/>
              <a:t>validálást</a:t>
            </a:r>
            <a:r>
              <a:rPr lang="hu-HU" altLang="hu-HU" sz="2800" dirty="0"/>
              <a:t> (felszerelésre, rendszerre, folyamatra vonatkozóan</a:t>
            </a:r>
            <a:r>
              <a:rPr lang="hu-HU" altLang="hu-HU" sz="2800" dirty="0" smtClean="0"/>
              <a:t>)</a:t>
            </a:r>
            <a:endParaRPr lang="hu-HU" altLang="hu-HU" sz="2800" dirty="0"/>
          </a:p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Specifikus protokollt kell létrehozni minden egyes </a:t>
            </a:r>
            <a:r>
              <a:rPr lang="hu-HU" altLang="hu-HU" sz="2800" dirty="0" err="1"/>
              <a:t>validálandó</a:t>
            </a:r>
            <a:r>
              <a:rPr lang="hu-HU" altLang="hu-HU" sz="2800" dirty="0"/>
              <a:t> rendszerhez</a:t>
            </a:r>
            <a:r>
              <a:rPr lang="hu-HU" altLang="hu-HU" sz="2800" dirty="0" smtClean="0"/>
              <a:t>.</a:t>
            </a:r>
            <a:endParaRPr lang="hu-HU" altLang="hu-HU" sz="2800" dirty="0"/>
          </a:p>
          <a:p>
            <a:pPr marL="0" indent="0">
              <a:spcBef>
                <a:spcPts val="1800"/>
              </a:spcBef>
              <a:buNone/>
            </a:pPr>
            <a:r>
              <a:rPr lang="hu-HU" sz="2800" dirty="0" smtClean="0"/>
              <a:t>	Nincs </a:t>
            </a:r>
            <a:r>
              <a:rPr lang="hu-HU" sz="2800" dirty="0"/>
              <a:t>egyfajta meghatározott formája</a:t>
            </a:r>
            <a:r>
              <a:rPr lang="hu-HU" sz="28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hu-HU" sz="2800" dirty="0"/>
              <a:t>Gyakori hiba: a projectet túl sok önálló részre bontják, mindegyikre külön </a:t>
            </a:r>
            <a:r>
              <a:rPr lang="hu-HU" sz="2800" dirty="0" smtClean="0"/>
              <a:t>protokollt  </a:t>
            </a:r>
            <a:r>
              <a:rPr lang="hu-HU" sz="2800" dirty="0"/>
              <a:t>készítenek</a:t>
            </a:r>
          </a:p>
          <a:p>
            <a:pPr marL="0" indent="0">
              <a:buNone/>
            </a:pPr>
            <a:endParaRPr lang="hu-HU" sz="2800" dirty="0"/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395536" y="4277336"/>
            <a:ext cx="720080" cy="255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2. Protokollok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txBody>
          <a:bodyPr/>
          <a:lstStyle/>
          <a:p>
            <a:pPr marL="476250" indent="-457200">
              <a:spcBef>
                <a:spcPts val="1800"/>
              </a:spcBef>
              <a:defRPr/>
            </a:pPr>
            <a:r>
              <a:rPr lang="hu-HU" dirty="0"/>
              <a:t>Elve: KISS: „</a:t>
            </a:r>
            <a:r>
              <a:rPr lang="hu-HU" dirty="0" err="1"/>
              <a:t>Keep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simple</a:t>
            </a:r>
            <a:r>
              <a:rPr lang="hu-HU" dirty="0"/>
              <a:t>, Sam” </a:t>
            </a:r>
            <a:endParaRPr lang="hu-HU" dirty="0" smtClean="0"/>
          </a:p>
          <a:p>
            <a:pPr marL="631825" indent="-160338">
              <a:spcBef>
                <a:spcPts val="1800"/>
              </a:spcBef>
              <a:defRPr/>
            </a:pPr>
            <a:r>
              <a:rPr lang="hu-HU" dirty="0" smtClean="0"/>
              <a:t>Papírmunka </a:t>
            </a:r>
            <a:br>
              <a:rPr lang="hu-HU" dirty="0" smtClean="0"/>
            </a:br>
            <a:r>
              <a:rPr lang="hu-HU" dirty="0" smtClean="0"/>
              <a:t>minimalizálása</a:t>
            </a:r>
            <a:endParaRPr lang="hu-HU" dirty="0"/>
          </a:p>
          <a:p>
            <a:pPr marL="631825" indent="-160338">
              <a:defRPr/>
            </a:pPr>
            <a:r>
              <a:rPr lang="hu-HU" dirty="0"/>
              <a:t>Project </a:t>
            </a:r>
            <a:r>
              <a:rPr lang="hu-HU" dirty="0" smtClean="0"/>
              <a:t>maximális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leegyszerűsítése</a:t>
            </a:r>
          </a:p>
          <a:p>
            <a:endParaRPr lang="hu-HU" dirty="0"/>
          </a:p>
        </p:txBody>
      </p:sp>
      <p:pic>
        <p:nvPicPr>
          <p:cNvPr id="10242" name="Picture 2" descr="C:\Users\Reider\Desktop\validálás\wtfs_per_min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998553" cy="361869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Jobbra nyíl 4"/>
          <p:cNvSpPr/>
          <p:nvPr/>
        </p:nvSpPr>
        <p:spPr>
          <a:xfrm>
            <a:off x="251519" y="2596010"/>
            <a:ext cx="493447" cy="255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hu-HU" dirty="0"/>
              <a:t>3. Kalibrálás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hu-HU" altLang="hu-HU" dirty="0"/>
              <a:t>A </a:t>
            </a:r>
            <a:r>
              <a:rPr lang="hu-HU" altLang="hu-HU" dirty="0" err="1"/>
              <a:t>validálás</a:t>
            </a:r>
            <a:r>
              <a:rPr lang="hu-HU" altLang="hu-HU" dirty="0"/>
              <a:t> fontos lépése az összes műszer pontos és alapos kalibrálása.</a:t>
            </a:r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hu-HU" altLang="hu-HU" dirty="0"/>
              <a:t>Meg kell határozni, hogy </a:t>
            </a:r>
            <a:r>
              <a:rPr lang="hu-HU" altLang="hu-HU" u="sng" dirty="0">
                <a:solidFill>
                  <a:srgbClr val="8E0000"/>
                </a:solidFill>
              </a:rPr>
              <a:t>melyek azok a műszerek</a:t>
            </a:r>
            <a:r>
              <a:rPr lang="hu-HU" altLang="hu-HU" dirty="0"/>
              <a:t>, amelyek jelentősen befolyásolják a termék mennyiségét és minőségét.</a:t>
            </a:r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hu-HU" dirty="0" smtClean="0"/>
              <a:t>Mérőműszert </a:t>
            </a:r>
            <a:r>
              <a:rPr lang="hu-HU" u="sng" dirty="0">
                <a:solidFill>
                  <a:srgbClr val="8E0000"/>
                </a:solidFill>
              </a:rPr>
              <a:t>befolyásoló paraméterek </a:t>
            </a:r>
            <a:r>
              <a:rPr lang="hu-HU" dirty="0"/>
              <a:t>(hőm, rezgések, páratartalom stb.) definiálása és </a:t>
            </a:r>
            <a:r>
              <a:rPr lang="hu-HU" dirty="0" smtClean="0"/>
              <a:t>nyomon követése.</a:t>
            </a:r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hu-HU" altLang="hu-HU" dirty="0"/>
              <a:t>Követni kell a </a:t>
            </a:r>
            <a:r>
              <a:rPr lang="hu-HU" altLang="hu-HU" u="sng" dirty="0"/>
              <a:t>National Institute of </a:t>
            </a:r>
            <a:r>
              <a:rPr lang="hu-HU" altLang="hu-HU" u="sng" dirty="0" err="1"/>
              <a:t>Standards</a:t>
            </a:r>
            <a:r>
              <a:rPr lang="hu-HU" altLang="hu-HU" u="sng" dirty="0"/>
              <a:t> and Testing (NIST</a:t>
            </a:r>
            <a:r>
              <a:rPr lang="hu-HU" altLang="hu-HU" dirty="0"/>
              <a:t>) utasításait.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56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4. Ellenőrzés (IQ, OQ, PQ)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Ellipszis 5"/>
          <p:cNvSpPr/>
          <p:nvPr/>
        </p:nvSpPr>
        <p:spPr bwMode="auto">
          <a:xfrm rot="783477">
            <a:off x="4786340" y="4045176"/>
            <a:ext cx="2381526" cy="111490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" name="Picture 5" descr="áb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9512" y="1212512"/>
            <a:ext cx="8784132" cy="543365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8" name="Ellipszis 7"/>
          <p:cNvSpPr/>
          <p:nvPr/>
        </p:nvSpPr>
        <p:spPr bwMode="auto">
          <a:xfrm rot="783477">
            <a:off x="4811713" y="4195763"/>
            <a:ext cx="24892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5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hu-HU" dirty="0"/>
              <a:t>4. Ellenőrzés (IQ, OQ, PQ)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85000" lnSpcReduction="20000"/>
          </a:bodyPr>
          <a:lstStyle/>
          <a:p>
            <a:pPr marL="476250" indent="-457200">
              <a:spcBef>
                <a:spcPts val="2400"/>
              </a:spcBef>
              <a:defRPr/>
            </a:pPr>
            <a:r>
              <a:rPr lang="hu-HU" b="1" u="sng" dirty="0"/>
              <a:t>Telepítési kvalifikálás: </a:t>
            </a:r>
            <a:r>
              <a:rPr lang="hu-HU" sz="2800" dirty="0" err="1" smtClean="0"/>
              <a:t>Installation</a:t>
            </a:r>
            <a:r>
              <a:rPr lang="hu-HU" sz="2800" dirty="0" smtClean="0"/>
              <a:t> </a:t>
            </a:r>
            <a:r>
              <a:rPr lang="hu-HU" sz="2800" dirty="0" err="1"/>
              <a:t>Qualification</a:t>
            </a:r>
            <a:r>
              <a:rPr lang="hu-HU" sz="2800" dirty="0"/>
              <a:t> (IQ):</a:t>
            </a:r>
          </a:p>
          <a:p>
            <a:pPr marL="536575" indent="-160338">
              <a:spcBef>
                <a:spcPts val="2400"/>
              </a:spcBef>
              <a:defRPr/>
            </a:pPr>
            <a:r>
              <a:rPr lang="hu-HU" dirty="0"/>
              <a:t>az üzembe helyezett rendszert összehasonlítják a tervdokumentációban szereplővel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b="1" u="sng" dirty="0"/>
              <a:t>Működési kvalifikálás: </a:t>
            </a:r>
            <a:r>
              <a:rPr lang="hu-HU" sz="2800" dirty="0" err="1" smtClean="0"/>
              <a:t>Operational</a:t>
            </a:r>
            <a:r>
              <a:rPr lang="hu-HU" sz="2800" dirty="0" smtClean="0"/>
              <a:t> </a:t>
            </a:r>
            <a:r>
              <a:rPr lang="hu-HU" sz="2800" dirty="0" err="1"/>
              <a:t>Qualification</a:t>
            </a:r>
            <a:r>
              <a:rPr lang="hu-HU" sz="2800" dirty="0"/>
              <a:t> (OQ):</a:t>
            </a:r>
          </a:p>
          <a:p>
            <a:pPr marL="536575" indent="-160338">
              <a:spcBef>
                <a:spcPts val="2400"/>
              </a:spcBef>
              <a:defRPr/>
            </a:pPr>
            <a:r>
              <a:rPr lang="hu-HU" dirty="0"/>
              <a:t>a rendszer működési paramétereit dokumentálják </a:t>
            </a:r>
          </a:p>
          <a:p>
            <a:pPr marL="536575" indent="-160338">
              <a:spcBef>
                <a:spcPts val="0"/>
              </a:spcBef>
              <a:defRPr/>
            </a:pPr>
            <a:r>
              <a:rPr lang="hu-HU" dirty="0"/>
              <a:t>és összehasonlítják a tervben szereplőkkel</a:t>
            </a:r>
          </a:p>
          <a:p>
            <a:pPr marL="476250" indent="-457200">
              <a:spcBef>
                <a:spcPts val="2400"/>
              </a:spcBef>
              <a:defRPr/>
            </a:pPr>
            <a:r>
              <a:rPr lang="hu-HU" b="1" u="sng" dirty="0"/>
              <a:t>Üzemelési kvalifikálás: </a:t>
            </a:r>
            <a:r>
              <a:rPr lang="hu-HU" sz="2800" dirty="0" err="1" smtClean="0"/>
              <a:t>Process</a:t>
            </a:r>
            <a:r>
              <a:rPr lang="hu-HU" sz="2800" dirty="0" smtClean="0"/>
              <a:t> </a:t>
            </a:r>
            <a:r>
              <a:rPr lang="hu-HU" sz="2800" dirty="0" err="1" smtClean="0"/>
              <a:t>Qualification</a:t>
            </a:r>
            <a:r>
              <a:rPr lang="hu-HU" sz="2800" dirty="0" smtClean="0"/>
              <a:t> </a:t>
            </a:r>
            <a:r>
              <a:rPr lang="hu-HU" sz="2800" dirty="0"/>
              <a:t>(PQ):</a:t>
            </a:r>
          </a:p>
          <a:p>
            <a:pPr marL="536575" indent="-160338">
              <a:spcBef>
                <a:spcPts val="2400"/>
              </a:spcBef>
              <a:defRPr/>
            </a:pPr>
            <a:r>
              <a:rPr lang="hu-HU" dirty="0"/>
              <a:t>vizsgálják, hogy az összekapcsolt berendezések a gyártási módszernek megfelelően hatékony és reprodukálható teljesítményt </a:t>
            </a:r>
            <a:r>
              <a:rPr lang="hu-HU" dirty="0" smtClean="0"/>
              <a:t>nyújt-e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9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5. Változtatások kontrollálása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4" name="Csoportba foglalás 7"/>
          <p:cNvGrpSpPr>
            <a:grpSpLocks/>
          </p:cNvGrpSpPr>
          <p:nvPr/>
        </p:nvGrpSpPr>
        <p:grpSpPr bwMode="auto">
          <a:xfrm>
            <a:off x="107504" y="1196752"/>
            <a:ext cx="8990371" cy="5512246"/>
            <a:chOff x="107954" y="1197162"/>
            <a:chExt cx="8989923" cy="5511846"/>
          </a:xfrm>
        </p:grpSpPr>
        <p:pic>
          <p:nvPicPr>
            <p:cNvPr id="5" name="Picture 5" descr="áb2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107954" y="1197162"/>
              <a:ext cx="8910738" cy="5511846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sp>
          <p:nvSpPr>
            <p:cNvPr id="6" name="Ellipszis 5"/>
            <p:cNvSpPr/>
            <p:nvPr/>
          </p:nvSpPr>
          <p:spPr>
            <a:xfrm>
              <a:off x="4597539" y="6021348"/>
              <a:ext cx="4500338" cy="3571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dirty="0"/>
              <a:t>5. Változtatások kontrollálása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lnSpcReduction="10000"/>
          </a:bodyPr>
          <a:lstStyle/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A </a:t>
            </a:r>
            <a:r>
              <a:rPr lang="hu-HU" altLang="hu-HU" sz="2800" dirty="0" err="1"/>
              <a:t>validálás</a:t>
            </a:r>
            <a:r>
              <a:rPr lang="hu-HU" altLang="hu-HU" sz="2800" dirty="0"/>
              <a:t> korai szakaszában célszerű </a:t>
            </a:r>
            <a:r>
              <a:rPr lang="hu-HU" altLang="hu-HU" sz="2800" dirty="0" smtClean="0"/>
              <a:t>kijelölni, </a:t>
            </a:r>
            <a:r>
              <a:rPr lang="hu-HU" altLang="hu-HU" sz="2800" b="1" u="sng" dirty="0" smtClean="0">
                <a:solidFill>
                  <a:srgbClr val="8E0000"/>
                </a:solidFill>
              </a:rPr>
              <a:t>ki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kontrollálja a folyamatok és a </a:t>
            </a:r>
            <a:r>
              <a:rPr lang="hu-HU" altLang="hu-HU" sz="2800" dirty="0" err="1"/>
              <a:t>validáció</a:t>
            </a:r>
            <a:r>
              <a:rPr lang="hu-HU" altLang="hu-HU" sz="2800" dirty="0"/>
              <a:t> változásait</a:t>
            </a:r>
          </a:p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Akkor alkalmazzák, ha a változás jobban elősegíti a feladat befejezését, mint ahogy hátráltatja (a </a:t>
            </a:r>
            <a:r>
              <a:rPr lang="hu-HU" altLang="hu-HU" sz="2800" b="1" u="sng" dirty="0">
                <a:solidFill>
                  <a:srgbClr val="8E0000"/>
                </a:solidFill>
              </a:rPr>
              <a:t>plusz munka</a:t>
            </a:r>
            <a:r>
              <a:rPr lang="hu-HU" altLang="hu-HU" sz="2800" dirty="0"/>
              <a:t>)</a:t>
            </a:r>
          </a:p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Kérvény: változtatás terve, oka, hatása a műveletre, </a:t>
            </a:r>
            <a:r>
              <a:rPr lang="hu-HU" altLang="hu-HU" sz="2800" dirty="0" err="1"/>
              <a:t>validációra</a:t>
            </a:r>
            <a:r>
              <a:rPr lang="hu-HU" altLang="hu-HU" sz="2800" dirty="0"/>
              <a:t>, minőségre és a dokumentációra</a:t>
            </a:r>
          </a:p>
          <a:p>
            <a:pPr marL="179388" indent="-160338">
              <a:spcBef>
                <a:spcPts val="1800"/>
              </a:spcBef>
            </a:pPr>
            <a:r>
              <a:rPr lang="hu-HU" altLang="hu-HU" sz="2800" b="1" u="sng" dirty="0" err="1">
                <a:solidFill>
                  <a:srgbClr val="8E0000"/>
                </a:solidFill>
              </a:rPr>
              <a:t>Keep</a:t>
            </a:r>
            <a:r>
              <a:rPr lang="hu-HU" altLang="hu-HU" sz="2800" b="1" u="sng" dirty="0">
                <a:solidFill>
                  <a:srgbClr val="8E0000"/>
                </a:solidFill>
              </a:rPr>
              <a:t> </a:t>
            </a:r>
            <a:r>
              <a:rPr lang="hu-HU" altLang="hu-HU" sz="2800" b="1" u="sng" dirty="0" err="1">
                <a:solidFill>
                  <a:srgbClr val="8E0000"/>
                </a:solidFill>
              </a:rPr>
              <a:t>it</a:t>
            </a:r>
            <a:r>
              <a:rPr lang="hu-HU" altLang="hu-HU" sz="2800" b="1" u="sng" dirty="0">
                <a:solidFill>
                  <a:srgbClr val="8E0000"/>
                </a:solidFill>
              </a:rPr>
              <a:t> </a:t>
            </a:r>
            <a:r>
              <a:rPr lang="hu-HU" altLang="hu-HU" sz="2800" b="1" u="sng" dirty="0" err="1">
                <a:solidFill>
                  <a:srgbClr val="8E0000"/>
                </a:solidFill>
              </a:rPr>
              <a:t>up</a:t>
            </a:r>
            <a:r>
              <a:rPr lang="hu-HU" altLang="hu-HU" sz="2800" b="1" u="sng" dirty="0">
                <a:solidFill>
                  <a:srgbClr val="8E0000"/>
                </a:solidFill>
              </a:rPr>
              <a:t> </a:t>
            </a:r>
            <a:r>
              <a:rPr lang="hu-HU" altLang="hu-HU" sz="2800" b="1" u="sng" dirty="0" err="1">
                <a:solidFill>
                  <a:srgbClr val="8E0000"/>
                </a:solidFill>
              </a:rPr>
              <a:t>to</a:t>
            </a:r>
            <a:r>
              <a:rPr lang="hu-HU" altLang="hu-HU" sz="2800" b="1" u="sng" dirty="0">
                <a:solidFill>
                  <a:srgbClr val="8E0000"/>
                </a:solidFill>
              </a:rPr>
              <a:t> </a:t>
            </a:r>
            <a:r>
              <a:rPr lang="hu-HU" altLang="hu-HU" sz="2800" b="1" u="sng" dirty="0" err="1">
                <a:solidFill>
                  <a:srgbClr val="8E0000"/>
                </a:solidFill>
              </a:rPr>
              <a:t>date</a:t>
            </a:r>
            <a:r>
              <a:rPr lang="hu-HU" altLang="hu-HU" sz="2800" b="1" u="sng" dirty="0">
                <a:solidFill>
                  <a:srgbClr val="8E0000"/>
                </a:solidFill>
              </a:rPr>
              <a:t> </a:t>
            </a:r>
            <a:r>
              <a:rPr lang="hu-HU" altLang="hu-HU" sz="2800" dirty="0"/>
              <a:t>– elavult módszerek </a:t>
            </a:r>
            <a:r>
              <a:rPr lang="hu-HU" altLang="hu-HU" sz="2800" dirty="0" smtClean="0"/>
              <a:t>változtatása, ennek </a:t>
            </a:r>
            <a:r>
              <a:rPr lang="hu-HU" altLang="hu-HU" sz="2800" dirty="0" err="1" smtClean="0"/>
              <a:t>nyomonkövetése</a:t>
            </a:r>
            <a:endParaRPr lang="hu-HU" altLang="hu-HU" sz="2800" dirty="0"/>
          </a:p>
          <a:p>
            <a:pPr marL="179388" indent="-160338">
              <a:spcBef>
                <a:spcPts val="1800"/>
              </a:spcBef>
            </a:pPr>
            <a:r>
              <a:rPr lang="hu-HU" altLang="hu-HU" sz="2800" dirty="0"/>
              <a:t>Haszna: a termelés állandó minőségének a </a:t>
            </a:r>
            <a:r>
              <a:rPr lang="hu-HU" altLang="hu-HU" sz="2800" dirty="0" smtClean="0"/>
              <a:t>biztosítása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15534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8789" y="260648"/>
            <a:ext cx="8686800" cy="838200"/>
          </a:xfrm>
        </p:spPr>
        <p:txBody>
          <a:bodyPr>
            <a:normAutofit/>
          </a:bodyPr>
          <a:lstStyle/>
          <a:p>
            <a:r>
              <a:rPr lang="hu-HU" dirty="0"/>
              <a:t>6</a:t>
            </a:r>
            <a:r>
              <a:rPr lang="hu-HU" dirty="0" smtClean="0"/>
              <a:t>. </a:t>
            </a:r>
            <a:r>
              <a:rPr lang="hu-HU" dirty="0"/>
              <a:t>Összegző </a:t>
            </a:r>
            <a:r>
              <a:rPr lang="hu-HU" dirty="0" smtClean="0"/>
              <a:t>jelentés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4" name="Csoportba foglalás 7"/>
          <p:cNvGrpSpPr>
            <a:grpSpLocks noGrp="1"/>
          </p:cNvGrpSpPr>
          <p:nvPr/>
        </p:nvGrpSpPr>
        <p:grpSpPr>
          <a:xfrm>
            <a:off x="251520" y="1412776"/>
            <a:ext cx="8640960" cy="5256584"/>
            <a:chOff x="456" y="1202148"/>
            <a:chExt cx="9143544" cy="5655852"/>
          </a:xfrm>
        </p:grpSpPr>
        <p:pic>
          <p:nvPicPr>
            <p:cNvPr id="5" name="Picture 5" descr="áb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456" y="1202148"/>
              <a:ext cx="9143544" cy="56558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sp>
          <p:nvSpPr>
            <p:cNvPr id="6" name="Ellipszis 4"/>
            <p:cNvSpPr/>
            <p:nvPr/>
          </p:nvSpPr>
          <p:spPr>
            <a:xfrm>
              <a:off x="5643570" y="5357826"/>
              <a:ext cx="1928826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08734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Folyamat </a:t>
            </a:r>
            <a:r>
              <a:rPr lang="hu-HU" dirty="0" err="1" smtClean="0"/>
              <a:t>validálás</a:t>
            </a:r>
            <a:r>
              <a:rPr lang="hu-HU" dirty="0" smtClean="0"/>
              <a:t> </a:t>
            </a:r>
            <a:r>
              <a:rPr lang="hu-HU" u="sng" dirty="0" smtClean="0"/>
              <a:t>előnyei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07125"/>
            <a:ext cx="8686800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dirty="0" smtClean="0"/>
              <a:t>Összegzi a gyártási folyamatok kritikus </a:t>
            </a:r>
            <a:r>
              <a:rPr lang="hu-HU" sz="2800" dirty="0"/>
              <a:t>lépéseit </a:t>
            </a:r>
            <a:endParaRPr lang="hu-HU" sz="2800" dirty="0" smtClean="0"/>
          </a:p>
          <a:p>
            <a:pPr>
              <a:spcBef>
                <a:spcPts val="0"/>
              </a:spcBef>
            </a:pPr>
            <a:endParaRPr lang="hu-HU" sz="2800" dirty="0" smtClean="0"/>
          </a:p>
          <a:p>
            <a:pPr>
              <a:spcBef>
                <a:spcPts val="0"/>
              </a:spcBef>
            </a:pPr>
            <a:r>
              <a:rPr lang="hu-HU" sz="2800" dirty="0" smtClean="0"/>
              <a:t>Rendszerezi a </a:t>
            </a:r>
            <a:r>
              <a:rPr lang="hu-HU" sz="2800" b="1" u="sng" dirty="0" smtClean="0"/>
              <a:t>berendezések </a:t>
            </a:r>
            <a:r>
              <a:rPr lang="hu-HU" sz="2800" b="1" u="sng" dirty="0"/>
              <a:t>és folyamatok </a:t>
            </a:r>
            <a:r>
              <a:rPr lang="hu-HU" sz="2800" dirty="0"/>
              <a:t>kivitelezésének és elrendezésének kiértékelését és </a:t>
            </a:r>
            <a:r>
              <a:rPr lang="hu-HU" sz="2800" dirty="0" smtClean="0"/>
              <a:t>dokumentációját</a:t>
            </a:r>
          </a:p>
          <a:p>
            <a:pPr>
              <a:spcBef>
                <a:spcPts val="0"/>
              </a:spcBef>
            </a:pPr>
            <a:endParaRPr lang="hu-HU" sz="2800" dirty="0"/>
          </a:p>
          <a:p>
            <a:pPr>
              <a:spcBef>
                <a:spcPts val="0"/>
              </a:spcBef>
            </a:pPr>
            <a:r>
              <a:rPr lang="hu-HU" sz="2800" dirty="0"/>
              <a:t>Segíti azonos projekten, de más területen  </a:t>
            </a:r>
            <a:r>
              <a:rPr lang="hu-HU" sz="2800" b="1" u="sng" dirty="0"/>
              <a:t>dolgozók munkájának koordinációját </a:t>
            </a:r>
            <a:r>
              <a:rPr lang="hu-HU" sz="2800" dirty="0"/>
              <a:t>és </a:t>
            </a:r>
            <a:r>
              <a:rPr lang="hu-HU" sz="2800" dirty="0" smtClean="0"/>
              <a:t>megértését</a:t>
            </a:r>
          </a:p>
          <a:p>
            <a:pPr>
              <a:spcBef>
                <a:spcPts val="0"/>
              </a:spcBef>
            </a:pPr>
            <a:endParaRPr lang="hu-HU" sz="2800" dirty="0"/>
          </a:p>
          <a:p>
            <a:pPr marL="355600" indent="0">
              <a:spcBef>
                <a:spcPts val="0"/>
              </a:spcBef>
              <a:buNone/>
            </a:pPr>
            <a:r>
              <a:rPr lang="hu-HU" sz="2800" dirty="0" smtClean="0"/>
              <a:t>	Segíti a folyamatok </a:t>
            </a:r>
            <a:r>
              <a:rPr lang="hu-HU" sz="2800" dirty="0"/>
              <a:t>megértését, lehetséges fejlesztési pontokat, termelés optimalizálódását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467544" y="5484008"/>
            <a:ext cx="648072" cy="25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3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6</a:t>
            </a:r>
            <a:r>
              <a:rPr lang="hu-HU" dirty="0" smtClean="0"/>
              <a:t>. </a:t>
            </a:r>
            <a:r>
              <a:rPr lang="hu-HU" dirty="0"/>
              <a:t>Összegző jelentés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9085"/>
            <a:ext cx="8686800" cy="4525963"/>
          </a:xfrm>
        </p:spPr>
        <p:txBody>
          <a:bodyPr/>
          <a:lstStyle/>
          <a:p>
            <a:pPr marL="476250" indent="-457200">
              <a:defRPr/>
            </a:pPr>
            <a:r>
              <a:rPr lang="hu-HU" sz="2800" b="1" u="sng" dirty="0"/>
              <a:t>SR: </a:t>
            </a:r>
            <a:r>
              <a:rPr lang="hu-HU" sz="2800" b="1" u="sng" dirty="0" err="1"/>
              <a:t>Summary</a:t>
            </a:r>
            <a:r>
              <a:rPr lang="hu-HU" sz="2800" b="1" u="sng" dirty="0"/>
              <a:t> </a:t>
            </a:r>
            <a:r>
              <a:rPr lang="hu-HU" sz="2800" b="1" u="sng" dirty="0" err="1" smtClean="0"/>
              <a:t>report</a:t>
            </a:r>
            <a:r>
              <a:rPr lang="hu-HU" sz="2800" b="1" u="sng" dirty="0" smtClean="0"/>
              <a:t> - </a:t>
            </a:r>
            <a:r>
              <a:rPr lang="hu-HU" sz="2800" b="1" u="sng" dirty="0"/>
              <a:t>Összegző </a:t>
            </a:r>
            <a:r>
              <a:rPr lang="hu-HU" sz="2800" b="1" u="sng" dirty="0" smtClean="0"/>
              <a:t>jelentés</a:t>
            </a:r>
            <a:endParaRPr lang="hu-HU" sz="2800" b="1" u="sng" dirty="0"/>
          </a:p>
          <a:p>
            <a:pPr marL="715963" indent="-339725">
              <a:defRPr/>
            </a:pPr>
            <a:r>
              <a:rPr lang="hu-HU" sz="2800" dirty="0" smtClean="0"/>
              <a:t>Az </a:t>
            </a:r>
            <a:r>
              <a:rPr lang="hu-HU" sz="2800" dirty="0"/>
              <a:t>FDA ellenőre ezt fogja kézhez kapni, ezt vizsgálja át.</a:t>
            </a:r>
          </a:p>
          <a:p>
            <a:pPr marL="715963" indent="-339725">
              <a:defRPr/>
            </a:pPr>
            <a:r>
              <a:rPr lang="hu-HU" sz="2800" dirty="0" smtClean="0"/>
              <a:t>Legyen </a:t>
            </a:r>
            <a:r>
              <a:rPr lang="hu-HU" sz="2800" dirty="0"/>
              <a:t>tömör, jól és </a:t>
            </a:r>
            <a:r>
              <a:rPr lang="hu-HU" sz="2800" dirty="0" smtClean="0"/>
              <a:t>néhány</a:t>
            </a:r>
            <a:br>
              <a:rPr lang="hu-HU" sz="2800" dirty="0" smtClean="0"/>
            </a:br>
            <a:r>
              <a:rPr lang="hu-HU" sz="2800" dirty="0" smtClean="0"/>
              <a:t> </a:t>
            </a:r>
            <a:r>
              <a:rPr lang="hu-HU" sz="2800" dirty="0"/>
              <a:t>perc alatt áttekinthető.</a:t>
            </a:r>
          </a:p>
          <a:p>
            <a:pPr marL="715963" indent="-339725">
              <a:defRPr/>
            </a:pPr>
            <a:r>
              <a:rPr lang="hu-HU" sz="2800" dirty="0" smtClean="0"/>
              <a:t>Minden </a:t>
            </a:r>
            <a:r>
              <a:rPr lang="hu-HU" sz="2800" dirty="0"/>
              <a:t>adatot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precízen </a:t>
            </a:r>
            <a:r>
              <a:rPr lang="hu-HU" sz="2800" dirty="0"/>
              <a:t>tartalmazzon</a:t>
            </a:r>
          </a:p>
          <a:p>
            <a:endParaRPr lang="hu-HU" dirty="0"/>
          </a:p>
        </p:txBody>
      </p:sp>
      <p:pic>
        <p:nvPicPr>
          <p:cNvPr id="1026" name="Picture 2" descr="C:\Users\Reider\Desktop\validálás\report_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232248" cy="288675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06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6</a:t>
            </a:r>
            <a:r>
              <a:rPr lang="hu-HU" dirty="0" smtClean="0"/>
              <a:t>. </a:t>
            </a:r>
            <a:r>
              <a:rPr lang="hu-HU" dirty="0"/>
              <a:t>Összegző jelentés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968552"/>
          </a:xfrm>
        </p:spPr>
        <p:txBody>
          <a:bodyPr>
            <a:normAutofit fontScale="92500" lnSpcReduction="10000"/>
          </a:bodyPr>
          <a:lstStyle/>
          <a:p>
            <a:pPr marL="476250" indent="-457200">
              <a:spcBef>
                <a:spcPts val="2400"/>
              </a:spcBef>
              <a:defRPr/>
            </a:pPr>
            <a:r>
              <a:rPr lang="hu-HU" sz="3000" b="1" u="sng" dirty="0"/>
              <a:t>VPF: </a:t>
            </a:r>
            <a:r>
              <a:rPr lang="hu-HU" sz="3000" b="1" u="sng" dirty="0" err="1"/>
              <a:t>Validation</a:t>
            </a:r>
            <a:r>
              <a:rPr lang="hu-HU" sz="3000" b="1" u="sng" dirty="0"/>
              <a:t> Project </a:t>
            </a:r>
            <a:r>
              <a:rPr lang="hu-HU" sz="3000" b="1" u="sng" dirty="0" smtClean="0"/>
              <a:t>File - </a:t>
            </a:r>
            <a:r>
              <a:rPr lang="hu-HU" sz="3000" b="1" u="sng" dirty="0" err="1"/>
              <a:t>Validációs</a:t>
            </a:r>
            <a:r>
              <a:rPr lang="hu-HU" sz="3000" b="1" u="sng" dirty="0"/>
              <a:t> terv </a:t>
            </a:r>
            <a:r>
              <a:rPr lang="hu-HU" sz="3000" b="1" u="sng" dirty="0" smtClean="0"/>
              <a:t>dosszié</a:t>
            </a:r>
            <a:endParaRPr lang="hu-HU" sz="3000" b="1" u="sng" dirty="0"/>
          </a:p>
          <a:p>
            <a:pPr marL="715963" indent="-339725">
              <a:spcBef>
                <a:spcPts val="2400"/>
              </a:spcBef>
              <a:defRPr/>
            </a:pPr>
            <a:r>
              <a:rPr lang="hu-HU" sz="3000" dirty="0" smtClean="0"/>
              <a:t>Ennek </a:t>
            </a:r>
            <a:r>
              <a:rPr lang="hu-HU" sz="3000" dirty="0"/>
              <a:t>mindent tartalmaznia kell </a:t>
            </a:r>
            <a:r>
              <a:rPr lang="hu-HU" sz="2600" dirty="0"/>
              <a:t>(igazolások; készülék kalibrációk; software listák; készüléken kijelzett adatok; laboratóriumi teszt beszámolók, számításokkal stb.).</a:t>
            </a:r>
          </a:p>
          <a:p>
            <a:pPr marL="715963" indent="-339725">
              <a:spcBef>
                <a:spcPts val="2400"/>
              </a:spcBef>
              <a:defRPr/>
            </a:pPr>
            <a:r>
              <a:rPr lang="hu-HU" sz="3000" dirty="0" err="1"/>
              <a:t>Validációs</a:t>
            </a:r>
            <a:r>
              <a:rPr lang="hu-HU" sz="3000" dirty="0"/>
              <a:t> akta és </a:t>
            </a:r>
            <a:r>
              <a:rPr lang="hu-HU" sz="3000" dirty="0" smtClean="0"/>
              <a:t>a </a:t>
            </a:r>
            <a:r>
              <a:rPr lang="hu-HU" sz="3000" dirty="0"/>
              <a:t>változásellenőrző rendszer dokumentumai együtt a tulajdonos kézikönyvét jelentik a berendezéshez</a:t>
            </a:r>
          </a:p>
          <a:p>
            <a:pPr marL="715963" indent="-339725">
              <a:spcBef>
                <a:spcPts val="2400"/>
              </a:spcBef>
              <a:defRPr/>
            </a:pPr>
            <a:r>
              <a:rPr lang="hu-HU" sz="3000" dirty="0"/>
              <a:t>a legértékesebb dokumentumok közé tartoznak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9050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validálandó rendszerek és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>
            <a:normAutofit fontScale="92500" lnSpcReduction="20000"/>
          </a:bodyPr>
          <a:lstStyle/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1. Víz és gőzrendszer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2. A belső környezet (légtér)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3. Komprimált gázok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4. Hűtőgépek, fagyasztók és inkubátorok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5. Szennyvízrendszer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6. Gőzzel és </a:t>
            </a:r>
            <a:r>
              <a:rPr lang="hu-HU" dirty="0" smtClean="0"/>
              <a:t>száraz hővel </a:t>
            </a:r>
            <a:r>
              <a:rPr lang="hu-HU" dirty="0" smtClean="0"/>
              <a:t>sterilizálók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7.Helybeli sterilizálók (</a:t>
            </a:r>
            <a:r>
              <a:rPr lang="hu-HU" dirty="0" err="1" smtClean="0"/>
              <a:t>SIP</a:t>
            </a:r>
            <a:r>
              <a:rPr lang="hu-HU" dirty="0" smtClean="0"/>
              <a:t>)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8. Helybeli tisztítók (</a:t>
            </a:r>
            <a:r>
              <a:rPr lang="hu-HU" dirty="0" err="1" smtClean="0"/>
              <a:t>CIP</a:t>
            </a:r>
            <a:r>
              <a:rPr lang="hu-HU" dirty="0" smtClean="0"/>
              <a:t>)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9. Automatizált rendszerek és számítógépek</a:t>
            </a:r>
          </a:p>
          <a:p>
            <a:pPr marL="536575" indent="-16033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10. Folyamat berendezések</a:t>
            </a:r>
          </a:p>
        </p:txBody>
      </p:sp>
    </p:spTree>
    <p:extLst>
      <p:ext uri="{BB962C8B-B14F-4D97-AF65-F5344CB8AC3E}">
        <p14:creationId xmlns:p14="http://schemas.microsoft.com/office/powerpoint/2010/main" val="15426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1. Víz és gőzrendszer</a:t>
            </a:r>
            <a:endParaRPr lang="hu-HU" dirty="0"/>
          </a:p>
        </p:txBody>
      </p:sp>
      <p:sp>
        <p:nvSpPr>
          <p:cNvPr id="63491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/>
          <a:lstStyle/>
          <a:p>
            <a:pPr marL="179388" indent="-160338">
              <a:spcBef>
                <a:spcPts val="2400"/>
              </a:spcBef>
            </a:pPr>
            <a:r>
              <a:rPr lang="hu-HU" sz="2800" dirty="0" smtClean="0"/>
              <a:t>Folyamatfüggő </a:t>
            </a:r>
            <a:r>
              <a:rPr lang="hu-HU" altLang="hu-HU" sz="2800" dirty="0" smtClean="0"/>
              <a:t>: városi víz (számos fermentációnál alkalmazható) és WFI (</a:t>
            </a:r>
            <a:r>
              <a:rPr lang="hu-HU" altLang="hu-HU" sz="2800" dirty="0" err="1" smtClean="0"/>
              <a:t>water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for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injection</a:t>
            </a:r>
            <a:r>
              <a:rPr lang="hu-HU" altLang="hu-HU" sz="2800" dirty="0" smtClean="0"/>
              <a:t>)</a:t>
            </a:r>
          </a:p>
          <a:p>
            <a:pPr marL="179388" indent="-160338">
              <a:spcBef>
                <a:spcPts val="2400"/>
              </a:spcBef>
            </a:pPr>
            <a:r>
              <a:rPr lang="hu-HU" sz="2800" dirty="0"/>
              <a:t>Állat vonalak esetén jellemzően WFI és tiszta gőz használata szükséges (kemikália-, mikroorganizmus-és </a:t>
            </a:r>
            <a:r>
              <a:rPr lang="hu-HU" sz="2800" dirty="0" err="1"/>
              <a:t>endotoxin-mentes</a:t>
            </a:r>
            <a:r>
              <a:rPr lang="hu-HU" sz="2800" dirty="0" smtClean="0"/>
              <a:t>)</a:t>
            </a:r>
          </a:p>
          <a:p>
            <a:pPr marL="179388" indent="-160338">
              <a:spcBef>
                <a:spcPts val="2400"/>
              </a:spcBef>
            </a:pPr>
            <a:r>
              <a:rPr lang="hu-HU" sz="2800" dirty="0"/>
              <a:t>6 havonta folyamatos </a:t>
            </a:r>
            <a:r>
              <a:rPr lang="hu-HU" sz="2800" dirty="0" err="1"/>
              <a:t>revalidálás</a:t>
            </a:r>
            <a:endParaRPr lang="hu-HU" sz="2800" dirty="0"/>
          </a:p>
          <a:p>
            <a:pPr marL="179388" indent="-160338"/>
            <a:endParaRPr lang="hu-HU" sz="2800" dirty="0"/>
          </a:p>
          <a:p>
            <a:pPr marL="179388" indent="-160338"/>
            <a:endParaRPr lang="hu-HU" altLang="hu-HU" sz="3000" dirty="0" smtClean="0"/>
          </a:p>
        </p:txBody>
      </p:sp>
      <p:pic>
        <p:nvPicPr>
          <p:cNvPr id="5122" name="Picture 2" descr="C:\Users\Reider\Desktop\validálás\wat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3275856" cy="26206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2. A belső környezet (légtér)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>
            <a:normAutofit/>
          </a:bodyPr>
          <a:lstStyle/>
          <a:p>
            <a:pPr marL="476250" indent="-457200">
              <a:spcBef>
                <a:spcPts val="1800"/>
              </a:spcBef>
              <a:defRPr/>
            </a:pPr>
            <a:r>
              <a:rPr lang="hu-HU" dirty="0" smtClean="0"/>
              <a:t>Szennyeződések, befertőzések elkerülése érdekében. </a:t>
            </a:r>
          </a:p>
          <a:p>
            <a:pPr marL="476250" indent="-457200">
              <a:spcBef>
                <a:spcPts val="1800"/>
              </a:spcBef>
              <a:defRPr/>
            </a:pPr>
            <a:r>
              <a:rPr lang="hu-HU" dirty="0" smtClean="0"/>
              <a:t>Függ: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000" dirty="0" smtClean="0"/>
              <a:t>személyzet,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000" dirty="0" smtClean="0"/>
              <a:t>a folyamat berendezésének felépítése,</a:t>
            </a:r>
          </a:p>
          <a:p>
            <a:pPr marL="536575" indent="-1603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3000" dirty="0" smtClean="0"/>
              <a:t>környezet</a:t>
            </a:r>
          </a:p>
          <a:p>
            <a:pPr marL="476250" indent="-457200">
              <a:spcBef>
                <a:spcPts val="1800"/>
              </a:spcBef>
              <a:defRPr/>
            </a:pPr>
            <a:r>
              <a:rPr lang="hu-HU" dirty="0" smtClean="0"/>
              <a:t>Környezetet biztosítja: </a:t>
            </a:r>
            <a:r>
              <a:rPr lang="hu-HU" dirty="0" err="1" smtClean="0"/>
              <a:t>HEPA</a:t>
            </a:r>
            <a:r>
              <a:rPr lang="hu-HU" dirty="0" smtClean="0"/>
              <a:t> szűrők</a:t>
            </a:r>
          </a:p>
        </p:txBody>
      </p:sp>
    </p:spTree>
    <p:extLst>
      <p:ext uri="{BB962C8B-B14F-4D97-AF65-F5344CB8AC3E}">
        <p14:creationId xmlns:p14="http://schemas.microsoft.com/office/powerpoint/2010/main" val="36614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3. Komprimált gázok használata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/>
          <a:lstStyle/>
          <a:p>
            <a:pPr marL="179388" indent="-160338" eaLnBrk="1" hangingPunct="1">
              <a:spcBef>
                <a:spcPts val="1800"/>
              </a:spcBef>
            </a:pPr>
            <a:r>
              <a:rPr lang="hu-HU" altLang="hu-HU" dirty="0" smtClean="0"/>
              <a:t>IQ: nyomásteszt megléte, jelzések és szűrők ellenőrzése</a:t>
            </a:r>
          </a:p>
          <a:p>
            <a:pPr marL="179388" indent="-160338" eaLnBrk="1" hangingPunct="1">
              <a:spcBef>
                <a:spcPts val="1800"/>
              </a:spcBef>
            </a:pPr>
            <a:r>
              <a:rPr lang="hu-HU" altLang="hu-HU" dirty="0" smtClean="0"/>
              <a:t>OQ: nyomás és áramlás kompatibilis-e, a védelmi rendszer, összekötések</a:t>
            </a:r>
          </a:p>
          <a:p>
            <a:pPr marL="179388" indent="-160338" eaLnBrk="1" hangingPunct="1">
              <a:spcBef>
                <a:spcPts val="1800"/>
              </a:spcBef>
            </a:pPr>
            <a:r>
              <a:rPr lang="hu-HU" altLang="hu-HU" dirty="0" smtClean="0"/>
              <a:t>PQ: </a:t>
            </a:r>
            <a:r>
              <a:rPr lang="hu-HU" altLang="hu-HU" dirty="0" err="1" smtClean="0"/>
              <a:t>mikrobiális</a:t>
            </a:r>
            <a:r>
              <a:rPr lang="hu-HU" altLang="hu-HU" dirty="0" smtClean="0"/>
              <a:t> és apró szemcséjű részecskék előfordulása esetén szükséges</a:t>
            </a:r>
          </a:p>
        </p:txBody>
      </p:sp>
    </p:spTree>
    <p:extLst>
      <p:ext uri="{BB962C8B-B14F-4D97-AF65-F5344CB8AC3E}">
        <p14:creationId xmlns:p14="http://schemas.microsoft.com/office/powerpoint/2010/main" val="9204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4. Hűtőgépek, fagyasztók és inkubátorok</a:t>
            </a:r>
          </a:p>
        </p:txBody>
      </p:sp>
      <p:sp>
        <p:nvSpPr>
          <p:cNvPr id="6656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>
            <a:normAutofit/>
          </a:bodyPr>
          <a:lstStyle/>
          <a:p>
            <a:pPr marL="179388" indent="-160338" eaLnBrk="1" hangingPunct="1">
              <a:spcBef>
                <a:spcPts val="2400"/>
              </a:spcBef>
            </a:pPr>
            <a:r>
              <a:rPr lang="hu-HU" altLang="hu-HU" sz="2800" dirty="0" smtClean="0"/>
              <a:t>IQ: tényleg be vannak-e szerelve, kalibráció</a:t>
            </a:r>
          </a:p>
          <a:p>
            <a:pPr marL="179388" indent="-160338" eaLnBrk="1" hangingPunct="1">
              <a:spcBef>
                <a:spcPts val="2400"/>
              </a:spcBef>
            </a:pPr>
            <a:r>
              <a:rPr lang="hu-HU" altLang="hu-HU" sz="2800" dirty="0" smtClean="0"/>
              <a:t>OQ: összekötések, riasztók ellenőrzése</a:t>
            </a:r>
          </a:p>
          <a:p>
            <a:pPr marL="179388" indent="-160338" eaLnBrk="1" hangingPunct="1">
              <a:spcBef>
                <a:spcPts val="2400"/>
              </a:spcBef>
            </a:pPr>
            <a:r>
              <a:rPr lang="hu-HU" altLang="hu-HU" sz="2800" dirty="0" smtClean="0"/>
              <a:t>PQ: áramkimaradás esetén</a:t>
            </a:r>
            <a:br>
              <a:rPr lang="hu-HU" altLang="hu-HU" sz="2800" dirty="0" smtClean="0"/>
            </a:br>
            <a:r>
              <a:rPr lang="hu-HU" altLang="hu-HU" sz="2800" dirty="0" smtClean="0"/>
              <a:t> a hőmérséklet mennyi idő</a:t>
            </a:r>
            <a:br>
              <a:rPr lang="hu-HU" altLang="hu-HU" sz="2800" dirty="0" smtClean="0"/>
            </a:br>
            <a:r>
              <a:rPr lang="hu-HU" altLang="hu-HU" sz="2800" dirty="0" smtClean="0"/>
              <a:t> alatt tér vissza az</a:t>
            </a:r>
            <a:br>
              <a:rPr lang="hu-HU" altLang="hu-HU" sz="2800" dirty="0" smtClean="0"/>
            </a:br>
            <a:r>
              <a:rPr lang="hu-HU" altLang="hu-HU" sz="2800" dirty="0" smtClean="0"/>
              <a:t> eredeti értékre</a:t>
            </a:r>
          </a:p>
        </p:txBody>
      </p:sp>
      <p:pic>
        <p:nvPicPr>
          <p:cNvPr id="6146" name="Picture 2" descr="C:\Users\Reider\Desktop\validálás\science_air_tempera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0" y="2996953"/>
            <a:ext cx="37388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marL="536575" indent="-160338">
              <a:defRPr/>
            </a:pPr>
            <a:r>
              <a:rPr lang="hu-HU" dirty="0" smtClean="0"/>
              <a:t>5. </a:t>
            </a:r>
            <a:r>
              <a:rPr lang="hu-HU" dirty="0"/>
              <a:t>Szennyvízrendszer</a:t>
            </a:r>
          </a:p>
        </p:txBody>
      </p:sp>
      <p:sp>
        <p:nvSpPr>
          <p:cNvPr id="67587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786313"/>
          </a:xfrm>
        </p:spPr>
        <p:txBody>
          <a:bodyPr/>
          <a:lstStyle/>
          <a:p>
            <a:pPr marL="179388" indent="-160338" eaLnBrk="1" hangingPunct="1">
              <a:spcBef>
                <a:spcPts val="3000"/>
              </a:spcBef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validálás</a:t>
            </a:r>
            <a:r>
              <a:rPr lang="hu-HU" altLang="hu-HU" dirty="0" smtClean="0"/>
              <a:t> függ az alkalmazott szervezettől.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dirty="0" err="1" smtClean="0"/>
              <a:t>Patogének</a:t>
            </a:r>
            <a:r>
              <a:rPr lang="hu-HU" altLang="hu-HU" dirty="0" smtClean="0"/>
              <a:t> esetén B. </a:t>
            </a:r>
            <a:r>
              <a:rPr lang="hu-HU" altLang="hu-HU" dirty="0" err="1" smtClean="0"/>
              <a:t>stearothermophilus</a:t>
            </a:r>
            <a:r>
              <a:rPr lang="hu-HU" altLang="hu-HU" dirty="0" smtClean="0"/>
              <a:t> spórákra terveznek.</a:t>
            </a:r>
          </a:p>
        </p:txBody>
      </p:sp>
    </p:spTree>
    <p:extLst>
      <p:ext uri="{BB962C8B-B14F-4D97-AF65-F5344CB8AC3E}">
        <p14:creationId xmlns:p14="http://schemas.microsoft.com/office/powerpoint/2010/main" val="9058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6. Gőzzel és </a:t>
            </a:r>
            <a:r>
              <a:rPr lang="hu-HU" dirty="0" smtClean="0"/>
              <a:t>száraz hővel </a:t>
            </a:r>
            <a:r>
              <a:rPr lang="hu-HU" dirty="0" smtClean="0"/>
              <a:t>sterilezők</a:t>
            </a:r>
          </a:p>
        </p:txBody>
      </p:sp>
      <p:sp>
        <p:nvSpPr>
          <p:cNvPr id="68611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86313"/>
          </a:xfrm>
        </p:spPr>
        <p:txBody>
          <a:bodyPr>
            <a:normAutofit/>
          </a:bodyPr>
          <a:lstStyle/>
          <a:p>
            <a:pPr marL="179388" indent="-160338" eaLnBrk="1" hangingPunct="1">
              <a:spcBef>
                <a:spcPts val="3000"/>
              </a:spcBef>
            </a:pPr>
            <a:r>
              <a:rPr lang="hu-HU" altLang="hu-HU" dirty="0" smtClean="0"/>
              <a:t>IQ: hőmérséklet program, hőmérő kalibrálása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dirty="0" smtClean="0"/>
              <a:t>OQ: ciklusok, időzítők, vészjelzők ellenőrzése, vákuum és túlnyomás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dirty="0" smtClean="0"/>
              <a:t>PQ: minden típusú eszköz próbasterilezése</a:t>
            </a:r>
          </a:p>
        </p:txBody>
      </p:sp>
    </p:spTree>
    <p:extLst>
      <p:ext uri="{BB962C8B-B14F-4D97-AF65-F5344CB8AC3E}">
        <p14:creationId xmlns:p14="http://schemas.microsoft.com/office/powerpoint/2010/main" val="40179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7. Helybeli sterilezők (</a:t>
            </a:r>
            <a:r>
              <a:rPr lang="hu-HU" dirty="0" err="1" smtClean="0"/>
              <a:t>SIP</a:t>
            </a:r>
            <a:r>
              <a:rPr lang="hu-HU" dirty="0" smtClean="0"/>
              <a:t>)</a:t>
            </a:r>
          </a:p>
        </p:txBody>
      </p:sp>
      <p:sp>
        <p:nvSpPr>
          <p:cNvPr id="69635" name="Tartalom helye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786313"/>
          </a:xfrm>
        </p:spPr>
        <p:txBody>
          <a:bodyPr>
            <a:normAutofit/>
          </a:bodyPr>
          <a:lstStyle/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3000" dirty="0" smtClean="0"/>
              <a:t>Beépített és nagy berendezések miatt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3000" dirty="0" smtClean="0"/>
              <a:t>IQ: tartálynak ki kell bírnia a sterilezés nyomását, vákuumot bírnia kell, vákuummegszakító (gázszűrő integritása), nyomás kiengedő pontos megtervezése, </a:t>
            </a:r>
            <a:r>
              <a:rPr lang="hu-HU" altLang="hu-HU" sz="3000" dirty="0" err="1" smtClean="0"/>
              <a:t>hőmérsékletszabályzó</a:t>
            </a:r>
            <a:r>
              <a:rPr lang="hu-HU" altLang="hu-HU" sz="3000" dirty="0" smtClean="0"/>
              <a:t> rendszer,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3000" dirty="0" smtClean="0"/>
              <a:t>Csövek korróziómentesek legyenek</a:t>
            </a:r>
          </a:p>
        </p:txBody>
      </p:sp>
    </p:spTree>
    <p:extLst>
      <p:ext uri="{BB962C8B-B14F-4D97-AF65-F5344CB8AC3E}">
        <p14:creationId xmlns:p14="http://schemas.microsoft.com/office/powerpoint/2010/main" val="2610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Folyamat </a:t>
            </a:r>
            <a:r>
              <a:rPr lang="hu-HU" dirty="0" err="1" smtClean="0"/>
              <a:t>validálás</a:t>
            </a:r>
            <a:r>
              <a:rPr lang="hu-HU" dirty="0" smtClean="0"/>
              <a:t> </a:t>
            </a:r>
            <a:r>
              <a:rPr lang="hu-HU" u="sng" dirty="0" smtClean="0"/>
              <a:t>hátrányai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59688" cy="33843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3000" dirty="0" smtClean="0"/>
              <a:t>Gyakran feleslegesen nagymértékű dokumentációként </a:t>
            </a:r>
            <a:r>
              <a:rPr lang="hu-HU" sz="3000" dirty="0"/>
              <a:t>tekintenek rá</a:t>
            </a:r>
          </a:p>
          <a:p>
            <a:pPr>
              <a:spcBef>
                <a:spcPts val="0"/>
              </a:spcBef>
            </a:pPr>
            <a:endParaRPr lang="hu-HU" sz="3000" dirty="0"/>
          </a:p>
          <a:p>
            <a:pPr>
              <a:spcBef>
                <a:spcPts val="0"/>
              </a:spcBef>
            </a:pPr>
            <a:r>
              <a:rPr lang="hu-HU" sz="3000" dirty="0"/>
              <a:t>Egyszerű folyamatok is bonyolultnak tűnnek </a:t>
            </a:r>
          </a:p>
          <a:p>
            <a:pPr>
              <a:spcBef>
                <a:spcPts val="0"/>
              </a:spcBef>
            </a:pPr>
            <a:endParaRPr lang="hu-HU" sz="3000" dirty="0"/>
          </a:p>
          <a:p>
            <a:pPr>
              <a:spcBef>
                <a:spcPts val="0"/>
              </a:spcBef>
            </a:pPr>
            <a:r>
              <a:rPr lang="hu-HU" sz="3000" dirty="0"/>
              <a:t>Emberi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erőforrás-igényes</a:t>
            </a:r>
            <a:endParaRPr lang="hu-HU" sz="3000" dirty="0"/>
          </a:p>
          <a:p>
            <a:endParaRPr lang="hu-HU" dirty="0"/>
          </a:p>
        </p:txBody>
      </p:sp>
      <p:pic>
        <p:nvPicPr>
          <p:cNvPr id="2050" name="Picture 2" descr="C:\Users\Reider\Desktop\validálás\Audit-planning-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5125839" cy="3303588"/>
          </a:xfrm>
          <a:prstGeom prst="rect">
            <a:avLst/>
          </a:prstGeom>
          <a:noFill/>
          <a:ln w="19050">
            <a:solidFill>
              <a:srgbClr val="8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51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8. Helybeli tisztítók (</a:t>
            </a:r>
            <a:r>
              <a:rPr lang="hu-HU" dirty="0" err="1" smtClean="0"/>
              <a:t>CIP</a:t>
            </a:r>
            <a:r>
              <a:rPr lang="hu-HU" dirty="0" smtClean="0"/>
              <a:t>)</a:t>
            </a:r>
          </a:p>
        </p:txBody>
      </p:sp>
      <p:sp>
        <p:nvSpPr>
          <p:cNvPr id="70659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86313"/>
          </a:xfrm>
        </p:spPr>
        <p:txBody>
          <a:bodyPr>
            <a:normAutofit/>
          </a:bodyPr>
          <a:lstStyle/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3000" dirty="0" smtClean="0"/>
              <a:t>Biotechnológiában, edények belseje főleg, plusz be és kivezetők. SIP előtt szükséges.</a:t>
            </a:r>
          </a:p>
          <a:p>
            <a:pPr marL="179388" indent="-160338" eaLnBrk="1" hangingPunct="1">
              <a:spcBef>
                <a:spcPts val="3000"/>
              </a:spcBef>
            </a:pPr>
            <a:r>
              <a:rPr lang="hu-HU" altLang="hu-HU" sz="3000" dirty="0" smtClean="0"/>
              <a:t>Fontos faktorok: </a:t>
            </a:r>
            <a:r>
              <a:rPr lang="hu-HU" altLang="hu-HU" sz="3000" dirty="0" err="1" smtClean="0"/>
              <a:t>detergens</a:t>
            </a:r>
            <a:r>
              <a:rPr lang="hu-HU" altLang="hu-HU" sz="3000" dirty="0" smtClean="0"/>
              <a:t>, idő, hőmérséklet és turbulencia. </a:t>
            </a:r>
          </a:p>
          <a:p>
            <a:pPr marL="179388" indent="0" eaLnBrk="1" hangingPunct="1">
              <a:spcBef>
                <a:spcPts val="3000"/>
              </a:spcBef>
              <a:buNone/>
            </a:pPr>
            <a:r>
              <a:rPr lang="hu-HU" altLang="hu-HU" sz="3000" dirty="0"/>
              <a:t>	</a:t>
            </a:r>
            <a:r>
              <a:rPr lang="hu-HU" altLang="hu-HU" sz="3000" dirty="0" smtClean="0"/>
              <a:t>Ezek alkalmas kombinációja mindent képes kitisztítani.</a:t>
            </a:r>
          </a:p>
        </p:txBody>
      </p:sp>
      <p:sp>
        <p:nvSpPr>
          <p:cNvPr id="3" name="Jobbra nyíl 2"/>
          <p:cNvSpPr/>
          <p:nvPr/>
        </p:nvSpPr>
        <p:spPr>
          <a:xfrm>
            <a:off x="728422" y="4486561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2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900" dirty="0" smtClean="0"/>
              <a:t>9. Automatizált rendszerek és számítógépek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86313"/>
          </a:xfrm>
        </p:spPr>
        <p:txBody>
          <a:bodyPr>
            <a:normAutofit/>
          </a:bodyPr>
          <a:lstStyle/>
          <a:p>
            <a:pPr marL="263525" indent="-244475">
              <a:spcBef>
                <a:spcPts val="1800"/>
              </a:spcBef>
              <a:defRPr/>
            </a:pPr>
            <a:r>
              <a:rPr lang="hu-HU" dirty="0" smtClean="0"/>
              <a:t>A </a:t>
            </a:r>
            <a:r>
              <a:rPr lang="hu-HU" dirty="0" err="1" smtClean="0"/>
              <a:t>computerizált</a:t>
            </a:r>
            <a:r>
              <a:rPr lang="hu-HU" dirty="0" smtClean="0"/>
              <a:t> irányító rendszer komplexitása miatt  nehéz a megfelelő tesztelése</a:t>
            </a:r>
          </a:p>
          <a:p>
            <a:pPr marL="536575" indent="-16033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400" dirty="0" smtClean="0"/>
              <a:t>Rendszer meghatározása</a:t>
            </a:r>
            <a:br>
              <a:rPr lang="hu-HU" sz="2400" dirty="0" smtClean="0"/>
            </a:br>
            <a:r>
              <a:rPr lang="hu-HU" sz="2400" dirty="0" smtClean="0"/>
              <a:t>(folyamat, irányítás filozófiája)</a:t>
            </a:r>
          </a:p>
          <a:p>
            <a:pPr marL="536575" indent="-16033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400" dirty="0" smtClean="0"/>
              <a:t>Előzetes tervezés</a:t>
            </a:r>
          </a:p>
          <a:p>
            <a:pPr marL="536575" indent="-16033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400" dirty="0" smtClean="0"/>
              <a:t>A forgalmazó / rendszer kiválasztása</a:t>
            </a:r>
          </a:p>
        </p:txBody>
      </p:sp>
    </p:spTree>
    <p:extLst>
      <p:ext uri="{BB962C8B-B14F-4D97-AF65-F5344CB8AC3E}">
        <p14:creationId xmlns:p14="http://schemas.microsoft.com/office/powerpoint/2010/main" val="1851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10. Folyamat berendezések </a:t>
            </a:r>
          </a:p>
        </p:txBody>
      </p:sp>
      <p:sp>
        <p:nvSpPr>
          <p:cNvPr id="72707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86313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hu-HU" altLang="hu-HU" sz="3000" dirty="0" smtClean="0"/>
              <a:t>IQ: dokumentáció ellenőrzése, szabályzó rendszer hardver és szoftver minősítése</a:t>
            </a:r>
          </a:p>
          <a:p>
            <a:pPr marL="358775" lvl="1" indent="-358775">
              <a:lnSpc>
                <a:spcPct val="90000"/>
              </a:lnSpc>
              <a:spcBef>
                <a:spcPts val="3600"/>
              </a:spcBef>
            </a:pPr>
            <a:r>
              <a:rPr lang="hu-HU" altLang="hu-HU" sz="3000" dirty="0" smtClean="0"/>
              <a:t>Példák: tápoldat előállító, </a:t>
            </a:r>
            <a:r>
              <a:rPr lang="hu-HU" altLang="hu-HU" sz="3000" dirty="0" err="1" smtClean="0"/>
              <a:t>bioreaktor</a:t>
            </a:r>
            <a:r>
              <a:rPr lang="hu-HU" altLang="hu-HU" sz="3000" dirty="0" smtClean="0"/>
              <a:t>, puffer előállító, kinyerő</a:t>
            </a:r>
            <a:r>
              <a:rPr lang="hu-HU" altLang="hu-HU" sz="3000" dirty="0"/>
              <a:t>/ </a:t>
            </a:r>
            <a:r>
              <a:rPr lang="hu-HU" altLang="hu-HU" sz="3000" dirty="0" smtClean="0"/>
              <a:t>extraháló készülék, tisztítás, ultraszűrés, tisztított </a:t>
            </a:r>
            <a:r>
              <a:rPr lang="hu-HU" altLang="hu-HU" sz="3000" dirty="0"/>
              <a:t>lé </a:t>
            </a:r>
            <a:r>
              <a:rPr lang="hu-HU" altLang="hu-HU" sz="3000" dirty="0" smtClean="0"/>
              <a:t>szűrés, végső </a:t>
            </a:r>
            <a:r>
              <a:rPr lang="hu-HU" altLang="hu-HU" sz="3000" dirty="0"/>
              <a:t>dózis készítés</a:t>
            </a:r>
          </a:p>
          <a:p>
            <a:pPr marL="179388" indent="-160338" eaLnBrk="1" hangingPunct="1">
              <a:spcBef>
                <a:spcPts val="1800"/>
              </a:spcBef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0884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pPr marL="263525" indent="-244475">
              <a:lnSpc>
                <a:spcPct val="110000"/>
              </a:lnSpc>
              <a:spcBef>
                <a:spcPts val="1200"/>
              </a:spcBef>
              <a:defRPr/>
            </a:pPr>
            <a:r>
              <a:rPr lang="hu-HU" sz="2800" dirty="0" smtClean="0"/>
              <a:t>A sikeres </a:t>
            </a:r>
            <a:r>
              <a:rPr lang="hu-HU" sz="2800" dirty="0" err="1" smtClean="0"/>
              <a:t>validáció</a:t>
            </a:r>
            <a:r>
              <a:rPr lang="hu-HU" sz="2800" dirty="0" smtClean="0"/>
              <a:t> kulcsa az </a:t>
            </a:r>
            <a:r>
              <a:rPr lang="hu-HU" sz="2800" dirty="0" smtClean="0"/>
              <a:t>egységes törekvés, hogy egy folyamat megbízhatóságát és a folyamatosan azonos, jó minőségű termékek gyártását garantálni tudjuk.</a:t>
            </a:r>
            <a:endParaRPr lang="hu-HU" sz="2800" dirty="0" smtClean="0"/>
          </a:p>
          <a:p>
            <a:pPr marL="263525" indent="-244475">
              <a:lnSpc>
                <a:spcPct val="110000"/>
              </a:lnSpc>
              <a:spcBef>
                <a:spcPts val="1200"/>
              </a:spcBef>
              <a:defRPr/>
            </a:pPr>
            <a:r>
              <a:rPr lang="hu-HU" sz="2800" dirty="0" smtClean="0"/>
              <a:t>Nincsenek éles határok a </a:t>
            </a:r>
          </a:p>
          <a:p>
            <a:pPr marL="631825" indent="-244475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800" dirty="0" smtClean="0"/>
              <a:t>Tervezés</a:t>
            </a:r>
          </a:p>
          <a:p>
            <a:pPr marL="631825" indent="-244475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800" dirty="0" smtClean="0"/>
              <a:t>Kivitelezés</a:t>
            </a:r>
          </a:p>
          <a:p>
            <a:pPr marL="631825" indent="-244475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800" dirty="0" smtClean="0"/>
              <a:t>Tesztelés és</a:t>
            </a:r>
          </a:p>
          <a:p>
            <a:pPr marL="631825" indent="-244475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800" dirty="0" smtClean="0"/>
              <a:t>Működtetés között</a:t>
            </a:r>
          </a:p>
          <a:p>
            <a:pPr marL="263525" indent="-244475">
              <a:lnSpc>
                <a:spcPct val="110000"/>
              </a:lnSpc>
              <a:spcBef>
                <a:spcPts val="1200"/>
              </a:spcBef>
              <a:defRPr/>
            </a:pPr>
            <a:r>
              <a:rPr lang="hu-HU" sz="2800" dirty="0" smtClean="0"/>
              <a:t>A tervező csapat </a:t>
            </a:r>
            <a:r>
              <a:rPr lang="hu-HU" sz="2800" dirty="0" smtClean="0"/>
              <a:t>minden tagja</a:t>
            </a:r>
            <a:r>
              <a:rPr lang="hu-HU" sz="2800" dirty="0"/>
              <a:t> </a:t>
            </a:r>
            <a:r>
              <a:rPr lang="hu-HU" sz="2800" dirty="0" smtClean="0"/>
              <a:t>felelős </a:t>
            </a:r>
            <a:r>
              <a:rPr lang="hu-HU" sz="2800" dirty="0" smtClean="0"/>
              <a:t>a </a:t>
            </a:r>
            <a:r>
              <a:rPr lang="hu-HU" sz="2800" dirty="0" err="1" smtClean="0"/>
              <a:t>validáció</a:t>
            </a:r>
            <a:r>
              <a:rPr lang="hu-HU" sz="2800" dirty="0" smtClean="0"/>
              <a:t> </a:t>
            </a:r>
            <a:r>
              <a:rPr lang="hu-HU" sz="2800" dirty="0" smtClean="0"/>
              <a:t>egészéért.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812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Mit </a:t>
            </a:r>
            <a:r>
              <a:rPr lang="hu-HU" dirty="0"/>
              <a:t>jelent a GMP? (rövidítés kibontása, mi a célja, főleg hol alkalmazzák</a:t>
            </a:r>
            <a:r>
              <a:rPr lang="hu-HU" dirty="0" smtClean="0"/>
              <a:t>?)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Sorolja </a:t>
            </a:r>
            <a:r>
              <a:rPr lang="hu-HU" dirty="0"/>
              <a:t>fel a GMP alapkövetelményeit! 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</a:t>
            </a:r>
            <a:r>
              <a:rPr lang="hu-HU" dirty="0"/>
              <a:t>a dokumentáció szerepe? Milyen fajtái vannak? 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Mik </a:t>
            </a:r>
            <a:r>
              <a:rPr lang="hu-HU" dirty="0"/>
              <a:t>a biológiai eredetű gyógyszerek gyártására vonatkozó alapelvek</a:t>
            </a:r>
            <a:r>
              <a:rPr lang="hu-H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a </a:t>
            </a:r>
            <a:r>
              <a:rPr lang="hu-HU" dirty="0" err="1" smtClean="0"/>
              <a:t>validálás</a:t>
            </a:r>
            <a:r>
              <a:rPr lang="hu-HU" dirty="0" smtClean="0"/>
              <a:t> definíciója?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az életciklus-szemlélet és mik a lépései?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Mik a folyamat </a:t>
            </a:r>
            <a:r>
              <a:rPr lang="hu-HU" dirty="0" err="1" smtClean="0"/>
              <a:t>validáció</a:t>
            </a:r>
            <a:r>
              <a:rPr lang="hu-HU" dirty="0" smtClean="0"/>
              <a:t> fajtái? Miben különböznek?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a </a:t>
            </a:r>
            <a:r>
              <a:rPr lang="hu-HU" dirty="0" err="1" smtClean="0"/>
              <a:t>validáció</a:t>
            </a:r>
            <a:r>
              <a:rPr lang="hu-HU" dirty="0" smtClean="0"/>
              <a:t> struktúrájának 6 lépése? Ezek </a:t>
            </a:r>
            <a:r>
              <a:rPr lang="hu-HU" b="1" u="sng" dirty="0" smtClean="0"/>
              <a:t>rövid</a:t>
            </a:r>
            <a:r>
              <a:rPr lang="hu-HU" dirty="0" smtClean="0"/>
              <a:t> jellemzése.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903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646" y="260648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/>
              <a:t>Köszönjük a figyelmet!</a:t>
            </a:r>
            <a:endParaRPr lang="hu-HU" sz="5400" b="1" dirty="0"/>
          </a:p>
        </p:txBody>
      </p:sp>
      <p:pic>
        <p:nvPicPr>
          <p:cNvPr id="7170" name="Picture 2" descr="C:\Users\Reider\Desktop\Baby-panda-giant-bucket-of-c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1908" cy="53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5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err="1" smtClean="0"/>
              <a:t>MiT</a:t>
            </a:r>
            <a:r>
              <a:rPr lang="hu-HU" dirty="0" smtClean="0"/>
              <a:t> </a:t>
            </a:r>
            <a:r>
              <a:rPr lang="hu-HU" dirty="0"/>
              <a:t>kell </a:t>
            </a:r>
            <a:r>
              <a:rPr lang="hu-HU" dirty="0" err="1"/>
              <a:t>validálni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4162"/>
            <a:ext cx="838004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hu-HU" b="1" u="sng" dirty="0" smtClean="0"/>
              <a:t>Vizsgálati </a:t>
            </a:r>
            <a:r>
              <a:rPr lang="hu-HU" b="1" u="sng" dirty="0"/>
              <a:t>eljárások</a:t>
            </a:r>
          </a:p>
          <a:p>
            <a:pPr marL="93663" indent="0">
              <a:buNone/>
            </a:pPr>
            <a:r>
              <a:rPr lang="hu-HU" dirty="0" smtClean="0"/>
              <a:t>Analitikai</a:t>
            </a:r>
            <a:r>
              <a:rPr lang="hu-HU" dirty="0"/>
              <a:t>, mikrobiológiai, pirogén (egyéb) </a:t>
            </a:r>
            <a:r>
              <a:rPr lang="hu-HU" dirty="0" smtClean="0"/>
              <a:t>vizsgálatok</a:t>
            </a:r>
          </a:p>
          <a:p>
            <a:r>
              <a:rPr lang="hu-HU" b="1" u="sng" dirty="0" smtClean="0"/>
              <a:t>Ellátórendszerek</a:t>
            </a:r>
            <a:r>
              <a:rPr lang="hu-HU" b="1" dirty="0" smtClean="0"/>
              <a:t> 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 Víztisztítás, </a:t>
            </a:r>
            <a:r>
              <a:rPr lang="hu-HU" dirty="0" smtClean="0"/>
              <a:t>levegőszűrés</a:t>
            </a:r>
          </a:p>
          <a:p>
            <a:r>
              <a:rPr lang="hu-HU" b="1" u="sng" dirty="0" err="1" smtClean="0"/>
              <a:t>Szanitáció</a:t>
            </a:r>
            <a:endParaRPr lang="hu-HU" b="1" u="sng" dirty="0"/>
          </a:p>
          <a:p>
            <a:pPr marL="93663" indent="0">
              <a:buNone/>
            </a:pPr>
            <a:r>
              <a:rPr lang="hu-HU" dirty="0"/>
              <a:t>Takarítás, fertőtlenítés</a:t>
            </a:r>
          </a:p>
          <a:p>
            <a:r>
              <a:rPr lang="hu-HU" b="1" u="sng" dirty="0" smtClean="0"/>
              <a:t>Számítógépes </a:t>
            </a:r>
            <a:r>
              <a:rPr lang="hu-HU" b="1" u="sng" dirty="0"/>
              <a:t>rendszerek</a:t>
            </a:r>
          </a:p>
          <a:p>
            <a:pPr marL="93663" indent="0">
              <a:buNone/>
            </a:pPr>
            <a:r>
              <a:rPr lang="hu-HU" dirty="0"/>
              <a:t>Hardver, szoftver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35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validálás</a:t>
            </a:r>
            <a:r>
              <a:rPr lang="hu-HU" dirty="0"/>
              <a:t> főbb lépései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35035"/>
            <a:ext cx="8686800" cy="54006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hu-HU" sz="2800" dirty="0"/>
              <a:t>A gyártási folyamat minden előfeltételének (ellátó rendszerek és gyártó berendezések) </a:t>
            </a:r>
            <a:r>
              <a:rPr lang="hu-HU" sz="2800" b="1" dirty="0">
                <a:solidFill>
                  <a:srgbClr val="C00000"/>
                </a:solidFill>
              </a:rPr>
              <a:t>kvalifikációjának</a:t>
            </a:r>
            <a:r>
              <a:rPr lang="hu-HU" sz="2800" dirty="0"/>
              <a:t> </a:t>
            </a:r>
            <a:r>
              <a:rPr lang="hu-HU" sz="2800" dirty="0" smtClean="0"/>
              <a:t>elvégzése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endParaRPr lang="hu-HU" sz="2800" dirty="0"/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hu-HU" sz="2800" dirty="0" smtClean="0"/>
              <a:t>A </a:t>
            </a:r>
            <a:r>
              <a:rPr lang="hu-HU" sz="2800" dirty="0"/>
              <a:t>működési </a:t>
            </a:r>
            <a:r>
              <a:rPr lang="hu-HU" sz="2800" b="1" dirty="0">
                <a:solidFill>
                  <a:srgbClr val="C00000"/>
                </a:solidFill>
              </a:rPr>
              <a:t>paraméterek</a:t>
            </a:r>
            <a:r>
              <a:rPr lang="hu-HU" sz="2800" dirty="0"/>
              <a:t> határértékhez kötött értékeinek a </a:t>
            </a:r>
            <a:r>
              <a:rPr lang="hu-HU" sz="2800" dirty="0" smtClean="0"/>
              <a:t>meghatározása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endParaRPr lang="hu-HU" sz="2800" dirty="0"/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hu-HU" sz="2800" dirty="0" smtClean="0"/>
              <a:t>A </a:t>
            </a:r>
            <a:r>
              <a:rPr lang="hu-HU" sz="2800" b="1" dirty="0">
                <a:solidFill>
                  <a:srgbClr val="C00000"/>
                </a:solidFill>
              </a:rPr>
              <a:t>kiindulási- és köztitermékek </a:t>
            </a:r>
            <a:r>
              <a:rPr lang="hu-HU" sz="2800" dirty="0"/>
              <a:t>minőségének </a:t>
            </a:r>
            <a:r>
              <a:rPr lang="hu-HU" sz="2800" dirty="0" smtClean="0"/>
              <a:t>rögzítése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endParaRPr lang="hu-HU" sz="2800" dirty="0"/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hu-HU" sz="2800" dirty="0" smtClean="0"/>
              <a:t>A </a:t>
            </a:r>
            <a:r>
              <a:rPr lang="hu-HU" sz="2800" dirty="0"/>
              <a:t>végtermék ingadozás nélküli jó minőségét és a kihozatal állandó határértékek között tartását biztosító </a:t>
            </a:r>
            <a:r>
              <a:rPr lang="hu-HU" sz="2800" b="1" dirty="0">
                <a:solidFill>
                  <a:srgbClr val="C00000"/>
                </a:solidFill>
              </a:rPr>
              <a:t>gyártási eljárás </a:t>
            </a:r>
            <a:r>
              <a:rPr lang="hu-HU" sz="2800" dirty="0"/>
              <a:t>kialakítása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72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 smtClean="0"/>
              <a:t>Kvalifikálás </a:t>
            </a:r>
            <a:r>
              <a:rPr lang="hu-HU" dirty="0"/>
              <a:t>(minősítés)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5000"/>
              </a:lnSpc>
            </a:pPr>
            <a:r>
              <a:rPr lang="hu-HU" sz="3800" b="1" u="sng" dirty="0" smtClean="0"/>
              <a:t>Tervezési </a:t>
            </a:r>
            <a:r>
              <a:rPr lang="hu-HU" sz="3800" b="1" u="sng" dirty="0"/>
              <a:t>kvalifikálás (D.Q.) </a:t>
            </a:r>
            <a:r>
              <a:rPr lang="hu-HU" sz="2800" dirty="0"/>
              <a:t>Design </a:t>
            </a:r>
            <a:r>
              <a:rPr lang="en-GB" sz="2800" dirty="0"/>
              <a:t>Qualification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sz="2900" dirty="0"/>
              <a:t>Az építkezés megkezdése vagy a berendezés beszerzése előtt a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sz="2900" dirty="0"/>
              <a:t>tervek és a műszaki feltételek GMP megfelelőségének az </a:t>
            </a:r>
            <a:r>
              <a:rPr lang="hu-HU" sz="2900" dirty="0" smtClean="0"/>
              <a:t>igazolása</a:t>
            </a:r>
          </a:p>
          <a:p>
            <a:pPr marL="0" indent="0">
              <a:lnSpc>
                <a:spcPct val="95000"/>
              </a:lnSpc>
              <a:buNone/>
            </a:pPr>
            <a:endParaRPr lang="hu-HU" sz="2900" dirty="0"/>
          </a:p>
          <a:p>
            <a:pPr>
              <a:lnSpc>
                <a:spcPct val="95000"/>
              </a:lnSpc>
            </a:pPr>
            <a:r>
              <a:rPr lang="hu-HU" sz="3800" b="1" u="sng" dirty="0" smtClean="0"/>
              <a:t>Telepítési </a:t>
            </a:r>
            <a:r>
              <a:rPr lang="hu-HU" sz="3800" b="1" u="sng" dirty="0"/>
              <a:t>kvalifikálás (I.Q.)</a:t>
            </a:r>
            <a:r>
              <a:rPr lang="hu-HU" sz="3800" b="1" dirty="0"/>
              <a:t>  </a:t>
            </a:r>
            <a:r>
              <a:rPr lang="hu-HU" dirty="0"/>
              <a:t>I</a:t>
            </a:r>
            <a:r>
              <a:rPr lang="en-GB" sz="2800" dirty="0" err="1"/>
              <a:t>nstallation</a:t>
            </a:r>
            <a:r>
              <a:rPr lang="en-GB" sz="2800" dirty="0"/>
              <a:t> Qualification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sz="2900" dirty="0"/>
              <a:t>A berendezés és az ellátó rendszerek műszaki alkalmasságának az igazolása, kalibrációs követelmények bemutatása, szerkezeti anyagok tanúsítása</a:t>
            </a:r>
            <a:r>
              <a:rPr lang="hu-HU" sz="2900" dirty="0" smtClean="0"/>
              <a:t>.</a:t>
            </a:r>
          </a:p>
          <a:p>
            <a:pPr marL="0" indent="0">
              <a:lnSpc>
                <a:spcPct val="95000"/>
              </a:lnSpc>
              <a:buNone/>
            </a:pPr>
            <a:endParaRPr lang="hu-HU" sz="2900" dirty="0"/>
          </a:p>
          <a:p>
            <a:pPr>
              <a:lnSpc>
                <a:spcPct val="95000"/>
              </a:lnSpc>
            </a:pPr>
            <a:r>
              <a:rPr lang="hu-HU" sz="3800" b="1" u="sng" dirty="0" smtClean="0"/>
              <a:t>Működési </a:t>
            </a:r>
            <a:r>
              <a:rPr lang="hu-HU" sz="3800" b="1" u="sng" dirty="0"/>
              <a:t>kvalifikálás (O.Q.) </a:t>
            </a:r>
            <a:r>
              <a:rPr lang="en-GB" sz="2800" dirty="0"/>
              <a:t>Operational Qualification</a:t>
            </a:r>
            <a:r>
              <a:rPr lang="hu-HU" dirty="0"/>
              <a:t>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sz="2900" dirty="0"/>
              <a:t>Meghatározott vizsgálatok,  folyamatok, rendszerek, amiket a berendezések ismeretében fejlesztettek ki. Az alsó és felső működési határértékek meghatározása és „</a:t>
            </a:r>
            <a:r>
              <a:rPr lang="en-GB" sz="2900" dirty="0"/>
              <a:t>worst</a:t>
            </a:r>
            <a:r>
              <a:rPr lang="hu-HU" sz="2900" dirty="0"/>
              <a:t> </a:t>
            </a:r>
            <a:r>
              <a:rPr lang="hu-HU" sz="2900" dirty="0" err="1"/>
              <a:t>case</a:t>
            </a:r>
            <a:r>
              <a:rPr lang="hu-HU" sz="2900" dirty="0"/>
              <a:t>” körülmények. Sikeresség esetén ekkor véglegesítődnek a kalibrálási, tisztítási, kezelési eljárások és kezdődik meg a dolgozók betanítása. </a:t>
            </a:r>
            <a:endParaRPr lang="hu-HU" sz="2900" dirty="0" smtClean="0"/>
          </a:p>
          <a:p>
            <a:pPr marL="0" indent="0">
              <a:lnSpc>
                <a:spcPct val="95000"/>
              </a:lnSpc>
              <a:buNone/>
            </a:pPr>
            <a:endParaRPr lang="hu-HU" sz="2900" dirty="0"/>
          </a:p>
          <a:p>
            <a:pPr>
              <a:lnSpc>
                <a:spcPct val="95000"/>
              </a:lnSpc>
            </a:pPr>
            <a:r>
              <a:rPr lang="hu-HU" sz="3800" b="1" u="sng" dirty="0" smtClean="0"/>
              <a:t>Üzemelési </a:t>
            </a:r>
            <a:r>
              <a:rPr lang="hu-HU" sz="3800" b="1" u="sng" dirty="0"/>
              <a:t>kvalifikálás (P.Q.) </a:t>
            </a:r>
            <a:r>
              <a:rPr lang="en-GB" sz="2800" dirty="0"/>
              <a:t>Performance Qualification</a:t>
            </a:r>
            <a:r>
              <a:rPr lang="hu-HU" dirty="0"/>
              <a:t>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sz="2900" dirty="0"/>
              <a:t>A gyártás során alkalmazott anyagokkal vagy azok szimulálásával végzett gyártási lépések minősítése a „</a:t>
            </a:r>
            <a:r>
              <a:rPr lang="en-GB" sz="2900" dirty="0"/>
              <a:t>worst case</a:t>
            </a:r>
            <a:r>
              <a:rPr lang="hu-HU" sz="2900" dirty="0"/>
              <a:t>” figyelembe vételével. Tartalmazza használt anyagokat, azok helyettesítőit, minősítésüket.</a:t>
            </a:r>
          </a:p>
          <a:p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5030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hu-HU" dirty="0"/>
              <a:t>Gyártási folyamat </a:t>
            </a:r>
            <a:r>
              <a:rPr lang="hu-HU" dirty="0" err="1"/>
              <a:t>validálása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Autofit/>
          </a:bodyPr>
          <a:lstStyle/>
          <a:p>
            <a:r>
              <a:rPr lang="hu-HU" sz="2600" b="1" u="sng" dirty="0"/>
              <a:t>1970-es években </a:t>
            </a:r>
            <a:r>
              <a:rPr lang="hu-HU" sz="2600" dirty="0" smtClean="0"/>
              <a:t>:</a:t>
            </a:r>
            <a:endParaRPr lang="hu-HU" sz="2600" dirty="0"/>
          </a:p>
          <a:p>
            <a:pPr lvl="1"/>
            <a:r>
              <a:rPr lang="hu-HU" sz="2600" dirty="0"/>
              <a:t>szabályozó szemléletmódból kiindulva a hangsúlyt a sterilizációs folyamatokra fektették </a:t>
            </a:r>
            <a:r>
              <a:rPr lang="hu-HU" sz="2600" dirty="0" smtClean="0">
                <a:sym typeface="Wingdings" pitchFamily="2" charset="2"/>
              </a:rPr>
              <a:t></a:t>
            </a:r>
            <a:r>
              <a:rPr lang="hu-HU" sz="2600" dirty="0"/>
              <a:t> szükség </a:t>
            </a:r>
            <a:r>
              <a:rPr lang="hu-HU" sz="2600" dirty="0" smtClean="0"/>
              <a:t>volt a </a:t>
            </a:r>
            <a:r>
              <a:rPr lang="hu-HU" sz="2600" dirty="0"/>
              <a:t>nem-steril folyamatok </a:t>
            </a:r>
            <a:r>
              <a:rPr lang="hu-HU" sz="2600" dirty="0" err="1" smtClean="0"/>
              <a:t>validációjára</a:t>
            </a:r>
            <a:r>
              <a:rPr lang="hu-HU" sz="2600" dirty="0" smtClean="0"/>
              <a:t> is</a:t>
            </a:r>
          </a:p>
          <a:p>
            <a:pPr lvl="1"/>
            <a:r>
              <a:rPr lang="hu-HU" sz="2600" dirty="0" smtClean="0"/>
              <a:t> </a:t>
            </a:r>
            <a:r>
              <a:rPr lang="hu-HU" sz="2600" dirty="0">
                <a:sym typeface="Wingdings" pitchFamily="2" charset="2"/>
              </a:rPr>
              <a:t>n</a:t>
            </a:r>
            <a:r>
              <a:rPr lang="hu-HU" sz="2600" dirty="0" smtClean="0">
                <a:sym typeface="Wingdings" pitchFamily="2" charset="2"/>
              </a:rPr>
              <a:t>em-steril </a:t>
            </a:r>
            <a:r>
              <a:rPr lang="hu-HU" sz="2600" dirty="0">
                <a:sym typeface="Wingdings" pitchFamily="2" charset="2"/>
              </a:rPr>
              <a:t>folyamatok esetén nem volt elég a pusztán ellenőrzésen alapuló </a:t>
            </a:r>
            <a:r>
              <a:rPr lang="hu-HU" sz="2600" dirty="0" smtClean="0">
                <a:sym typeface="Wingdings" pitchFamily="2" charset="2"/>
              </a:rPr>
              <a:t>megközelítés</a:t>
            </a:r>
          </a:p>
          <a:p>
            <a:pPr lvl="1"/>
            <a:endParaRPr lang="hu-HU" sz="2600" dirty="0">
              <a:sym typeface="Wingdings" pitchFamily="2" charset="2"/>
            </a:endParaRPr>
          </a:p>
          <a:p>
            <a:r>
              <a:rPr lang="hu-HU" sz="2600" b="1" u="sng" dirty="0" smtClean="0">
                <a:sym typeface="Wingdings" pitchFamily="2" charset="2"/>
              </a:rPr>
              <a:t>1980-as évek</a:t>
            </a:r>
            <a:r>
              <a:rPr lang="hu-HU" sz="2600" dirty="0" smtClean="0">
                <a:sym typeface="Wingdings" pitchFamily="2" charset="2"/>
              </a:rPr>
              <a:t>: a gyógyszeriparban </a:t>
            </a:r>
            <a:r>
              <a:rPr lang="hu-HU" sz="2600" dirty="0">
                <a:sym typeface="Wingdings" pitchFamily="2" charset="2"/>
              </a:rPr>
              <a:t>fontossá vált az új technológiák folyamatos </a:t>
            </a:r>
            <a:r>
              <a:rPr lang="hu-HU" sz="2600" dirty="0" err="1">
                <a:sym typeface="Wingdings" pitchFamily="2" charset="2"/>
              </a:rPr>
              <a:t>validálása</a:t>
            </a:r>
            <a:r>
              <a:rPr lang="hu-HU" sz="2600" b="1" dirty="0">
                <a:sym typeface="Wingdings" pitchFamily="2" charset="2"/>
              </a:rPr>
              <a:t>: </a:t>
            </a:r>
            <a:endParaRPr lang="hu-HU" sz="2600" b="1" dirty="0" smtClean="0">
              <a:sym typeface="Wingdings" pitchFamily="2" charset="2"/>
            </a:endParaRPr>
          </a:p>
          <a:p>
            <a:pPr marL="355600" indent="0">
              <a:buNone/>
            </a:pPr>
            <a:r>
              <a:rPr lang="hu-HU" sz="2600" dirty="0" smtClean="0">
                <a:sym typeface="Wingdings" pitchFamily="2" charset="2"/>
              </a:rPr>
              <a:t></a:t>
            </a:r>
            <a:r>
              <a:rPr lang="hu-HU" sz="2600" dirty="0" smtClean="0"/>
              <a:t> </a:t>
            </a:r>
            <a:r>
              <a:rPr lang="hu-HU" sz="2600" dirty="0"/>
              <a:t>a fő irányvonal</a:t>
            </a:r>
            <a:r>
              <a:rPr lang="hu-HU" sz="2600" dirty="0" smtClean="0">
                <a:sym typeface="Wingdings" pitchFamily="2" charset="2"/>
              </a:rPr>
              <a:t> </a:t>
            </a:r>
            <a:r>
              <a:rPr lang="hu-HU" sz="2600" dirty="0">
                <a:sym typeface="Wingdings" pitchFamily="2" charset="2"/>
              </a:rPr>
              <a:t>számítógépes </a:t>
            </a:r>
            <a:r>
              <a:rPr lang="hu-HU" sz="2600" b="1" dirty="0">
                <a:sym typeface="Wingdings" pitchFamily="2" charset="2"/>
              </a:rPr>
              <a:t>„</a:t>
            </a:r>
            <a:r>
              <a:rPr lang="hu-HU" sz="2600" b="1" dirty="0" err="1">
                <a:sym typeface="Wingdings" pitchFamily="2" charset="2"/>
              </a:rPr>
              <a:t>life-cycle</a:t>
            </a:r>
            <a:r>
              <a:rPr lang="hu-HU" sz="2600" b="1" dirty="0">
                <a:sym typeface="Wingdings" pitchFamily="2" charset="2"/>
              </a:rPr>
              <a:t>” </a:t>
            </a:r>
            <a:r>
              <a:rPr lang="hu-HU" sz="2600" dirty="0">
                <a:sym typeface="Wingdings" pitchFamily="2" charset="2"/>
              </a:rPr>
              <a:t>megközelítés   </a:t>
            </a:r>
          </a:p>
        </p:txBody>
      </p:sp>
      <p:pic>
        <p:nvPicPr>
          <p:cNvPr id="4098" name="Picture 2" descr="C:\Users\Reider\Desktop\validálás\16561128-wax-seal-with-text-audit-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38397"/>
            <a:ext cx="1512566" cy="1512566"/>
          </a:xfrm>
          <a:prstGeom prst="rect">
            <a:avLst/>
          </a:prstGeom>
          <a:noFill/>
          <a:ln w="19050">
            <a:solidFill>
              <a:srgbClr val="8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1972</Words>
  <Application>Microsoft Office PowerPoint</Application>
  <PresentationFormat>Diavetítés a képernyőre (4:3 oldalarány)</PresentationFormat>
  <Paragraphs>316</Paragraphs>
  <Slides>55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6" baseType="lpstr">
      <vt:lpstr>Túra</vt:lpstr>
      <vt:lpstr>Validálás</vt:lpstr>
      <vt:lpstr>Definíció</vt:lpstr>
      <vt:lpstr>Miért van szükség validálásra?</vt:lpstr>
      <vt:lpstr>Folyamat validálás előnyei</vt:lpstr>
      <vt:lpstr>Folyamat validálás hátrányai</vt:lpstr>
      <vt:lpstr>MiT kell validálni?</vt:lpstr>
      <vt:lpstr>A validálás főbb lépései</vt:lpstr>
      <vt:lpstr>Kvalifikálás (minősítés)</vt:lpstr>
      <vt:lpstr>Gyártási folyamat validálása </vt:lpstr>
      <vt:lpstr>Élet-ciklus szemlélet </vt:lpstr>
      <vt:lpstr>Az életciklus szakaszai</vt:lpstr>
      <vt:lpstr>1. Megfogalmazás és Tervezés </vt:lpstr>
      <vt:lpstr>2. Tesztelés és ellenőrzés</vt:lpstr>
      <vt:lpstr>A) A Tervezés minősítése</vt:lpstr>
      <vt:lpstr>b) A berendezések minősítése</vt:lpstr>
      <vt:lpstr>c) A működés minősítése</vt:lpstr>
      <vt:lpstr>d) A folyamat minősítése</vt:lpstr>
      <vt:lpstr>3. Működtetés és karbantartás</vt:lpstr>
      <vt:lpstr>folyamat validációs  módszerek fajtái</vt:lpstr>
      <vt:lpstr>folyamat validációs  módszerek fajtái</vt:lpstr>
      <vt:lpstr>A validáció erőforrásai</vt:lpstr>
      <vt:lpstr>1. Emberek</vt:lpstr>
      <vt:lpstr>1. Emberek</vt:lpstr>
      <vt:lpstr>2. Eszközök  </vt:lpstr>
      <vt:lpstr>3. Egyéb erőforrások</vt:lpstr>
      <vt:lpstr>A validáció lépéseinek időbeli sorrendje</vt:lpstr>
      <vt:lpstr>A validáció struktúrája</vt:lpstr>
      <vt:lpstr>1. Validációs Főterv (Master Plan)</vt:lpstr>
      <vt:lpstr>1. Validációs Főterv (Master Plan)</vt:lpstr>
      <vt:lpstr>1. Validációs Főterv (Master Plan)</vt:lpstr>
      <vt:lpstr>2. Protokollok </vt:lpstr>
      <vt:lpstr>2. Protokollok</vt:lpstr>
      <vt:lpstr>2. Protokollok</vt:lpstr>
      <vt:lpstr>3. Kalibrálás</vt:lpstr>
      <vt:lpstr>4. Ellenőrzés (IQ, OQ, PQ)</vt:lpstr>
      <vt:lpstr>4. Ellenőrzés (IQ, OQ, PQ)</vt:lpstr>
      <vt:lpstr>5. Változtatások kontrollálása</vt:lpstr>
      <vt:lpstr>5. Változtatások kontrollálása</vt:lpstr>
      <vt:lpstr>6. Összegző jelentés</vt:lpstr>
      <vt:lpstr>6. Összegző jelentés</vt:lpstr>
      <vt:lpstr>6. Összegző jelentés</vt:lpstr>
      <vt:lpstr>A validálandó rendszerek és folyamatok</vt:lpstr>
      <vt:lpstr>1. Víz és gőzrendszer</vt:lpstr>
      <vt:lpstr>2. A belső környezet (légtér)</vt:lpstr>
      <vt:lpstr>3. Komprimált gázok használata</vt:lpstr>
      <vt:lpstr>4. Hűtőgépek, fagyasztók és inkubátorok</vt:lpstr>
      <vt:lpstr>5. Szennyvízrendszer</vt:lpstr>
      <vt:lpstr>6. Gőzzel és száraz hővel sterilezők</vt:lpstr>
      <vt:lpstr>7. Helybeli sterilezők (SIP)</vt:lpstr>
      <vt:lpstr>8. Helybeli tisztítók (CIP)</vt:lpstr>
      <vt:lpstr>9. Automatizált rendszerek és számítógépek</vt:lpstr>
      <vt:lpstr>10. Folyamat berendezések </vt:lpstr>
      <vt:lpstr>Összefoglalás</vt:lpstr>
      <vt:lpstr>Kérdések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Reider</dc:creator>
  <cp:lastModifiedBy>Reider</cp:lastModifiedBy>
  <cp:revision>85</cp:revision>
  <dcterms:created xsi:type="dcterms:W3CDTF">2014-03-12T12:11:24Z</dcterms:created>
  <dcterms:modified xsi:type="dcterms:W3CDTF">2014-03-25T11:07:48Z</dcterms:modified>
</cp:coreProperties>
</file>