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307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285" r:id="rId50"/>
    <p:sldId id="306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67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1A0C5-2229-4659-BCF6-94BD7BDBB1A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1293908-62AD-419B-B4A7-84EC7458E2B8}">
      <dgm:prSet/>
      <dgm:spPr/>
      <dgm:t>
        <a:bodyPr/>
        <a:lstStyle/>
        <a:p>
          <a:pPr algn="ctr" rtl="0"/>
          <a:r>
            <a:rPr lang="hu-HU" b="1" baseline="0" dirty="0" smtClean="0"/>
            <a:t>Van-e tökéletes keveredés és a reaktor minden pontjában azonosak-e a paraméterek?</a:t>
          </a:r>
          <a:br>
            <a:rPr lang="hu-HU" b="1" baseline="0" dirty="0" smtClean="0"/>
          </a:br>
          <a:endParaRPr lang="hu-HU" b="1" dirty="0"/>
        </a:p>
      </dgm:t>
    </dgm:pt>
    <dgm:pt modelId="{11792356-DB16-49FD-8427-9C1AA08F9A52}" type="parTrans" cxnId="{D6DAAA6C-1F00-4368-9A96-2475E45FBE7A}">
      <dgm:prSet/>
      <dgm:spPr/>
      <dgm:t>
        <a:bodyPr/>
        <a:lstStyle/>
        <a:p>
          <a:endParaRPr lang="hu-HU"/>
        </a:p>
      </dgm:t>
    </dgm:pt>
    <dgm:pt modelId="{F138EF37-8A8C-46A3-99CB-919C4B671852}" type="sibTrans" cxnId="{D6DAAA6C-1F00-4368-9A96-2475E45FBE7A}">
      <dgm:prSet/>
      <dgm:spPr/>
      <dgm:t>
        <a:bodyPr/>
        <a:lstStyle/>
        <a:p>
          <a:endParaRPr lang="hu-HU"/>
        </a:p>
      </dgm:t>
    </dgm:pt>
    <dgm:pt modelId="{BEA98DA0-49DD-4358-A76B-0E23A59AB999}">
      <dgm:prSet custT="1"/>
      <dgm:spPr/>
      <dgm:t>
        <a:bodyPr/>
        <a:lstStyle/>
        <a:p>
          <a:pPr algn="l" rtl="0"/>
          <a:r>
            <a:rPr lang="hu-HU" sz="1600" baseline="0" dirty="0" smtClean="0"/>
            <a:t>- Ha igen</a:t>
          </a:r>
          <a:r>
            <a:rPr lang="hu-HU" sz="1600" baseline="0" dirty="0" smtClean="0">
              <a:sym typeface="Wingdings" pitchFamily="2" charset="2"/>
            </a:rPr>
            <a:t> tökéletesen kevert reaktor KDE</a:t>
          </a:r>
        </a:p>
        <a:p>
          <a:pPr algn="l" rtl="0"/>
          <a:r>
            <a:rPr lang="hu-HU" sz="1600" baseline="0" dirty="0" smtClean="0">
              <a:sym typeface="Wingdings" pitchFamily="2" charset="2"/>
            </a:rPr>
            <a:t>- Ha nem dugószerű áramlás, csőreaktor</a:t>
          </a:r>
          <a:r>
            <a:rPr lang="hu-HU" sz="1600" baseline="0" dirty="0" err="1" smtClean="0">
              <a:sym typeface="Wingdings" pitchFamily="2" charset="2"/>
            </a:rPr>
            <a:t>Parc</a:t>
          </a:r>
          <a:r>
            <a:rPr lang="hu-HU" sz="1600" baseline="0" dirty="0" smtClean="0">
              <a:sym typeface="Wingdings" pitchFamily="2" charset="2"/>
            </a:rPr>
            <a:t>. </a:t>
          </a:r>
          <a:r>
            <a:rPr lang="hu-HU" sz="1600" baseline="0" dirty="0" err="1" smtClean="0">
              <a:sym typeface="Wingdings" pitchFamily="2" charset="2"/>
            </a:rPr>
            <a:t>Diffe</a:t>
          </a:r>
          <a:r>
            <a:rPr lang="hu-HU" sz="1600" baseline="0" dirty="0" smtClean="0">
              <a:sym typeface="Wingdings" pitchFamily="2" charset="2"/>
            </a:rPr>
            <a:t>.</a:t>
          </a:r>
          <a:endParaRPr lang="hu-HU" sz="1600" baseline="0" dirty="0"/>
        </a:p>
      </dgm:t>
    </dgm:pt>
    <dgm:pt modelId="{05C76B9B-5CF9-41BE-81EF-8FF77C5BC87F}" type="parTrans" cxnId="{8314401F-4A60-46B9-BEF7-08084BC6A050}">
      <dgm:prSet/>
      <dgm:spPr/>
      <dgm:t>
        <a:bodyPr/>
        <a:lstStyle/>
        <a:p>
          <a:endParaRPr lang="hu-HU"/>
        </a:p>
      </dgm:t>
    </dgm:pt>
    <dgm:pt modelId="{7B64FA9D-2554-4E37-80D4-8846C01CD711}" type="sibTrans" cxnId="{8314401F-4A60-46B9-BEF7-08084BC6A050}">
      <dgm:prSet/>
      <dgm:spPr/>
      <dgm:t>
        <a:bodyPr/>
        <a:lstStyle/>
        <a:p>
          <a:endParaRPr lang="hu-HU"/>
        </a:p>
      </dgm:t>
    </dgm:pt>
    <dgm:pt modelId="{3CD7B8B2-26B8-4B36-B692-3D3751F4CCEB}" type="pres">
      <dgm:prSet presAssocID="{2B21A0C5-2229-4659-BCF6-94BD7BDBB1A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2417D24-34A6-46D6-8882-17B443F077EB}" type="pres">
      <dgm:prSet presAssocID="{2B21A0C5-2229-4659-BCF6-94BD7BDBB1A6}" presName="dummyMaxCanvas" presStyleCnt="0">
        <dgm:presLayoutVars/>
      </dgm:prSet>
      <dgm:spPr/>
    </dgm:pt>
    <dgm:pt modelId="{FCE2822F-F7B8-404B-956E-960BCD238201}" type="pres">
      <dgm:prSet presAssocID="{2B21A0C5-2229-4659-BCF6-94BD7BDBB1A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8A9E0B-EEAD-45AF-8242-EA771FCB4855}" type="pres">
      <dgm:prSet presAssocID="{2B21A0C5-2229-4659-BCF6-94BD7BDBB1A6}" presName="TwoNodes_2" presStyleLbl="node1" presStyleIdx="1" presStyleCnt="2" custScaleX="74700" custScaleY="11870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32C15F-683B-44D0-BBD6-DCF128BF92AF}" type="pres">
      <dgm:prSet presAssocID="{2B21A0C5-2229-4659-BCF6-94BD7BDBB1A6}" presName="TwoConn_1-2" presStyleLbl="fgAccFollowNode1" presStyleIdx="0" presStyleCnt="1" custScaleX="785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BFAD37-5AA6-420A-AA51-BB105F18AB2D}" type="pres">
      <dgm:prSet presAssocID="{2B21A0C5-2229-4659-BCF6-94BD7BDBB1A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61CD0A-22C6-4BFB-86AE-4B8737F38412}" type="pres">
      <dgm:prSet presAssocID="{2B21A0C5-2229-4659-BCF6-94BD7BDBB1A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51E40FD-227B-4E5B-9259-FC065A20CAC5}" type="presOf" srcId="{F138EF37-8A8C-46A3-99CB-919C4B671852}" destId="{0432C15F-683B-44D0-BBD6-DCF128BF92AF}" srcOrd="0" destOrd="0" presId="urn:microsoft.com/office/officeart/2005/8/layout/vProcess5"/>
    <dgm:cxn modelId="{D738D3D1-70C8-407D-B892-6AC1C0D96F29}" type="presOf" srcId="{BEA98DA0-49DD-4358-A76B-0E23A59AB999}" destId="{3561CD0A-22C6-4BFB-86AE-4B8737F38412}" srcOrd="1" destOrd="0" presId="urn:microsoft.com/office/officeart/2005/8/layout/vProcess5"/>
    <dgm:cxn modelId="{11964C2D-2035-448D-8BB7-FCABF5B8A792}" type="presOf" srcId="{01293908-62AD-419B-B4A7-84EC7458E2B8}" destId="{A4BFAD37-5AA6-420A-AA51-BB105F18AB2D}" srcOrd="1" destOrd="0" presId="urn:microsoft.com/office/officeart/2005/8/layout/vProcess5"/>
    <dgm:cxn modelId="{E9303F0B-6EC3-4844-9535-6AD21A7A3A28}" type="presOf" srcId="{01293908-62AD-419B-B4A7-84EC7458E2B8}" destId="{FCE2822F-F7B8-404B-956E-960BCD238201}" srcOrd="0" destOrd="0" presId="urn:microsoft.com/office/officeart/2005/8/layout/vProcess5"/>
    <dgm:cxn modelId="{8314401F-4A60-46B9-BEF7-08084BC6A050}" srcId="{2B21A0C5-2229-4659-BCF6-94BD7BDBB1A6}" destId="{BEA98DA0-49DD-4358-A76B-0E23A59AB999}" srcOrd="1" destOrd="0" parTransId="{05C76B9B-5CF9-41BE-81EF-8FF77C5BC87F}" sibTransId="{7B64FA9D-2554-4E37-80D4-8846C01CD711}"/>
    <dgm:cxn modelId="{CECB174E-E763-434B-9147-995C02D3ABD1}" type="presOf" srcId="{2B21A0C5-2229-4659-BCF6-94BD7BDBB1A6}" destId="{3CD7B8B2-26B8-4B36-B692-3D3751F4CCEB}" srcOrd="0" destOrd="0" presId="urn:microsoft.com/office/officeart/2005/8/layout/vProcess5"/>
    <dgm:cxn modelId="{DDE62ECF-BAE6-41FB-8243-44743B66CEC2}" type="presOf" srcId="{BEA98DA0-49DD-4358-A76B-0E23A59AB999}" destId="{EE8A9E0B-EEAD-45AF-8242-EA771FCB4855}" srcOrd="0" destOrd="0" presId="urn:microsoft.com/office/officeart/2005/8/layout/vProcess5"/>
    <dgm:cxn modelId="{D6DAAA6C-1F00-4368-9A96-2475E45FBE7A}" srcId="{2B21A0C5-2229-4659-BCF6-94BD7BDBB1A6}" destId="{01293908-62AD-419B-B4A7-84EC7458E2B8}" srcOrd="0" destOrd="0" parTransId="{11792356-DB16-49FD-8427-9C1AA08F9A52}" sibTransId="{F138EF37-8A8C-46A3-99CB-919C4B671852}"/>
    <dgm:cxn modelId="{5912804E-0192-4E1F-885E-254EC848AFD1}" type="presParOf" srcId="{3CD7B8B2-26B8-4B36-B692-3D3751F4CCEB}" destId="{12417D24-34A6-46D6-8882-17B443F077EB}" srcOrd="0" destOrd="0" presId="urn:microsoft.com/office/officeart/2005/8/layout/vProcess5"/>
    <dgm:cxn modelId="{3B9D74F0-960D-45C1-AA85-304D051DCE9B}" type="presParOf" srcId="{3CD7B8B2-26B8-4B36-B692-3D3751F4CCEB}" destId="{FCE2822F-F7B8-404B-956E-960BCD238201}" srcOrd="1" destOrd="0" presId="urn:microsoft.com/office/officeart/2005/8/layout/vProcess5"/>
    <dgm:cxn modelId="{FEFF8D57-A794-4499-9BE4-EBE415FCAB8F}" type="presParOf" srcId="{3CD7B8B2-26B8-4B36-B692-3D3751F4CCEB}" destId="{EE8A9E0B-EEAD-45AF-8242-EA771FCB4855}" srcOrd="2" destOrd="0" presId="urn:microsoft.com/office/officeart/2005/8/layout/vProcess5"/>
    <dgm:cxn modelId="{D3AEFFCD-C12B-4332-9ABA-0C9252F76E38}" type="presParOf" srcId="{3CD7B8B2-26B8-4B36-B692-3D3751F4CCEB}" destId="{0432C15F-683B-44D0-BBD6-DCF128BF92AF}" srcOrd="3" destOrd="0" presId="urn:microsoft.com/office/officeart/2005/8/layout/vProcess5"/>
    <dgm:cxn modelId="{6D775508-67A5-4629-B242-76853A77AD4B}" type="presParOf" srcId="{3CD7B8B2-26B8-4B36-B692-3D3751F4CCEB}" destId="{A4BFAD37-5AA6-420A-AA51-BB105F18AB2D}" srcOrd="4" destOrd="0" presId="urn:microsoft.com/office/officeart/2005/8/layout/vProcess5"/>
    <dgm:cxn modelId="{74F76AD9-A345-4CB3-AEDD-833D744B6095}" type="presParOf" srcId="{3CD7B8B2-26B8-4B36-B692-3D3751F4CCEB}" destId="{3561CD0A-22C6-4BFB-86AE-4B8737F3841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66E5A-9DF1-467F-8C21-7F1CC652FCB4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908145B-CE0F-40B5-B099-4B3BD8AA7FB5}">
      <dgm:prSet phldrT="[Szöveg]" custT="1"/>
      <dgm:spPr/>
      <dgm:t>
        <a:bodyPr/>
        <a:lstStyle/>
        <a:p>
          <a:pPr algn="ctr"/>
          <a:r>
            <a:rPr lang="hu-HU" sz="1600" b="1" dirty="0" smtClean="0"/>
            <a:t>Van-e keverőmű ?</a:t>
          </a:r>
          <a:endParaRPr lang="hu-HU" sz="1600" b="1" dirty="0"/>
        </a:p>
      </dgm:t>
    </dgm:pt>
    <dgm:pt modelId="{3E4A4501-C857-4549-A327-FA90ED73A514}" type="parTrans" cxnId="{DEC4223C-19B8-4475-AECE-89519E98A43A}">
      <dgm:prSet/>
      <dgm:spPr/>
      <dgm:t>
        <a:bodyPr/>
        <a:lstStyle/>
        <a:p>
          <a:endParaRPr lang="hu-HU"/>
        </a:p>
      </dgm:t>
    </dgm:pt>
    <dgm:pt modelId="{3056BA15-3294-40C1-9471-27393788A542}" type="sibTrans" cxnId="{DEC4223C-19B8-4475-AECE-89519E98A43A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hu-HU"/>
        </a:p>
      </dgm:t>
    </dgm:pt>
    <dgm:pt modelId="{F75BACF6-6E1D-483A-8D39-F48DB751AD6A}">
      <dgm:prSet phldrT="[Szöveg]" custT="1"/>
      <dgm:spPr/>
      <dgm:t>
        <a:bodyPr rIns="0"/>
        <a:lstStyle/>
        <a:p>
          <a:pPr algn="l"/>
          <a:r>
            <a:rPr lang="hu-HU" sz="1600" dirty="0" smtClean="0"/>
            <a:t>- Ha igen</a:t>
          </a:r>
          <a:r>
            <a:rPr lang="hu-HU" sz="1600" dirty="0" smtClean="0">
              <a:sym typeface="Wingdings" pitchFamily="2" charset="2"/>
            </a:rPr>
            <a:t></a:t>
          </a:r>
          <a:r>
            <a:rPr lang="hu-HU" sz="1600" dirty="0" smtClean="0"/>
            <a:t>Mechanikus keverés </a:t>
          </a:r>
          <a:r>
            <a:rPr lang="hu-HU" sz="1600" dirty="0" smtClean="0">
              <a:sym typeface="Wingdings" pitchFamily="2" charset="2"/>
            </a:rPr>
            <a:t> tökéletes kevert reaktor</a:t>
          </a:r>
        </a:p>
        <a:p>
          <a:pPr algn="l"/>
          <a:r>
            <a:rPr lang="hu-HU" sz="1600" dirty="0" smtClean="0">
              <a:sym typeface="Wingdings" pitchFamily="2" charset="2"/>
            </a:rPr>
            <a:t>- Ha nincs  pneumatikus (gáz hajtotta) hurokreaktor</a:t>
          </a:r>
          <a:endParaRPr lang="hu-HU" sz="1600" dirty="0"/>
        </a:p>
      </dgm:t>
    </dgm:pt>
    <dgm:pt modelId="{FDF73D3E-0F47-4BC1-B3BC-D18F322CB65A}" type="sibTrans" cxnId="{A9947FA5-0C32-4F47-AB3D-00ABE644F1EF}">
      <dgm:prSet/>
      <dgm:spPr/>
      <dgm:t>
        <a:bodyPr/>
        <a:lstStyle/>
        <a:p>
          <a:endParaRPr lang="hu-HU"/>
        </a:p>
      </dgm:t>
    </dgm:pt>
    <dgm:pt modelId="{8FCB37BD-921E-463A-8B5A-DE3AD9B2DE1B}" type="parTrans" cxnId="{A9947FA5-0C32-4F47-AB3D-00ABE644F1EF}">
      <dgm:prSet/>
      <dgm:spPr/>
      <dgm:t>
        <a:bodyPr/>
        <a:lstStyle/>
        <a:p>
          <a:endParaRPr lang="hu-HU"/>
        </a:p>
      </dgm:t>
    </dgm:pt>
    <dgm:pt modelId="{FACB6DD3-41C9-4576-9475-676E50976E57}" type="pres">
      <dgm:prSet presAssocID="{C7D66E5A-9DF1-467F-8C21-7F1CC652FCB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E3082E2-532B-4F79-BA9F-1680D4BFA467}" type="pres">
      <dgm:prSet presAssocID="{C7D66E5A-9DF1-467F-8C21-7F1CC652FCB4}" presName="dummyMaxCanvas" presStyleCnt="0">
        <dgm:presLayoutVars/>
      </dgm:prSet>
      <dgm:spPr/>
    </dgm:pt>
    <dgm:pt modelId="{3C9F7179-CF0B-4873-BB20-C4F637C28E33}" type="pres">
      <dgm:prSet presAssocID="{C7D66E5A-9DF1-467F-8C21-7F1CC652FCB4}" presName="TwoNodes_1" presStyleLbl="node1" presStyleIdx="0" presStyleCnt="2" custLinFactNeighborX="-720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5D6DD6-B8D7-4B46-9A1B-07266BEB5566}" type="pres">
      <dgm:prSet presAssocID="{C7D66E5A-9DF1-467F-8C21-7F1CC652FCB4}" presName="TwoNodes_2" presStyleLbl="node1" presStyleIdx="1" presStyleCnt="2" custScaleX="80529" custLinFactNeighborX="-2952" custLinFactNeighborY="-416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C0F092-5C65-4F40-9F8D-50DBC2391CEB}" type="pres">
      <dgm:prSet presAssocID="{C7D66E5A-9DF1-467F-8C21-7F1CC652FCB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33B4A2-9EBA-4009-8A24-5189BDF377CB}" type="pres">
      <dgm:prSet presAssocID="{C7D66E5A-9DF1-467F-8C21-7F1CC652FCB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80EB27-C5D6-4F76-8FB4-D9C5AFC421B0}" type="pres">
      <dgm:prSet presAssocID="{C7D66E5A-9DF1-467F-8C21-7F1CC652FCB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EC4223C-19B8-4475-AECE-89519E98A43A}" srcId="{C7D66E5A-9DF1-467F-8C21-7F1CC652FCB4}" destId="{E908145B-CE0F-40B5-B099-4B3BD8AA7FB5}" srcOrd="0" destOrd="0" parTransId="{3E4A4501-C857-4549-A327-FA90ED73A514}" sibTransId="{3056BA15-3294-40C1-9471-27393788A542}"/>
    <dgm:cxn modelId="{7ECC9B12-32F9-4C61-BB76-E8154CDAD77F}" type="presOf" srcId="{E908145B-CE0F-40B5-B099-4B3BD8AA7FB5}" destId="{7933B4A2-9EBA-4009-8A24-5189BDF377CB}" srcOrd="1" destOrd="0" presId="urn:microsoft.com/office/officeart/2005/8/layout/vProcess5"/>
    <dgm:cxn modelId="{C2EB3FB6-48F5-4DDB-BA3B-683087CFBA22}" type="presOf" srcId="{3056BA15-3294-40C1-9471-27393788A542}" destId="{D8C0F092-5C65-4F40-9F8D-50DBC2391CEB}" srcOrd="0" destOrd="0" presId="urn:microsoft.com/office/officeart/2005/8/layout/vProcess5"/>
    <dgm:cxn modelId="{0A931518-D452-42FA-B579-9311BEAA8ED7}" type="presOf" srcId="{F75BACF6-6E1D-483A-8D39-F48DB751AD6A}" destId="{9E80EB27-C5D6-4F76-8FB4-D9C5AFC421B0}" srcOrd="1" destOrd="0" presId="urn:microsoft.com/office/officeart/2005/8/layout/vProcess5"/>
    <dgm:cxn modelId="{1B282E14-9090-4B6A-9E9B-68321EC4F482}" type="presOf" srcId="{F75BACF6-6E1D-483A-8D39-F48DB751AD6A}" destId="{9C5D6DD6-B8D7-4B46-9A1B-07266BEB5566}" srcOrd="0" destOrd="0" presId="urn:microsoft.com/office/officeart/2005/8/layout/vProcess5"/>
    <dgm:cxn modelId="{A9947FA5-0C32-4F47-AB3D-00ABE644F1EF}" srcId="{C7D66E5A-9DF1-467F-8C21-7F1CC652FCB4}" destId="{F75BACF6-6E1D-483A-8D39-F48DB751AD6A}" srcOrd="1" destOrd="0" parTransId="{8FCB37BD-921E-463A-8B5A-DE3AD9B2DE1B}" sibTransId="{FDF73D3E-0F47-4BC1-B3BC-D18F322CB65A}"/>
    <dgm:cxn modelId="{8AB86584-40EE-4971-B2B5-31EBD7DDF158}" type="presOf" srcId="{E908145B-CE0F-40B5-B099-4B3BD8AA7FB5}" destId="{3C9F7179-CF0B-4873-BB20-C4F637C28E33}" srcOrd="0" destOrd="0" presId="urn:microsoft.com/office/officeart/2005/8/layout/vProcess5"/>
    <dgm:cxn modelId="{15B8EB0B-B6C8-4A75-88C0-060091858408}" type="presOf" srcId="{C7D66E5A-9DF1-467F-8C21-7F1CC652FCB4}" destId="{FACB6DD3-41C9-4576-9475-676E50976E57}" srcOrd="0" destOrd="0" presId="urn:microsoft.com/office/officeart/2005/8/layout/vProcess5"/>
    <dgm:cxn modelId="{943E36AA-C205-4D38-97C7-BDE7CD5344A3}" type="presParOf" srcId="{FACB6DD3-41C9-4576-9475-676E50976E57}" destId="{4E3082E2-532B-4F79-BA9F-1680D4BFA467}" srcOrd="0" destOrd="0" presId="urn:microsoft.com/office/officeart/2005/8/layout/vProcess5"/>
    <dgm:cxn modelId="{5BDB043D-FF8B-48D3-9C0B-69692F430537}" type="presParOf" srcId="{FACB6DD3-41C9-4576-9475-676E50976E57}" destId="{3C9F7179-CF0B-4873-BB20-C4F637C28E33}" srcOrd="1" destOrd="0" presId="urn:microsoft.com/office/officeart/2005/8/layout/vProcess5"/>
    <dgm:cxn modelId="{179D42A6-B087-4A22-8DFC-F2622FD52BD7}" type="presParOf" srcId="{FACB6DD3-41C9-4576-9475-676E50976E57}" destId="{9C5D6DD6-B8D7-4B46-9A1B-07266BEB5566}" srcOrd="2" destOrd="0" presId="urn:microsoft.com/office/officeart/2005/8/layout/vProcess5"/>
    <dgm:cxn modelId="{7EEA5212-1DCD-4B96-80C1-7953687E96D0}" type="presParOf" srcId="{FACB6DD3-41C9-4576-9475-676E50976E57}" destId="{D8C0F092-5C65-4F40-9F8D-50DBC2391CEB}" srcOrd="3" destOrd="0" presId="urn:microsoft.com/office/officeart/2005/8/layout/vProcess5"/>
    <dgm:cxn modelId="{509A3796-CFAD-4D30-93DA-3AD7F8E9E776}" type="presParOf" srcId="{FACB6DD3-41C9-4576-9475-676E50976E57}" destId="{7933B4A2-9EBA-4009-8A24-5189BDF377CB}" srcOrd="4" destOrd="0" presId="urn:microsoft.com/office/officeart/2005/8/layout/vProcess5"/>
    <dgm:cxn modelId="{FB066152-0238-4A57-8DA4-7730CFE085A6}" type="presParOf" srcId="{FACB6DD3-41C9-4576-9475-676E50976E57}" destId="{9E80EB27-C5D6-4F76-8FB4-D9C5AFC421B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2822F-F7B8-404B-956E-960BCD238201}">
      <dsp:nvSpPr>
        <dsp:cNvPr id="0" name=""/>
        <dsp:cNvSpPr/>
      </dsp:nvSpPr>
      <dsp:spPr>
        <a:xfrm>
          <a:off x="0" y="-50326"/>
          <a:ext cx="5647173" cy="1075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baseline="0" dirty="0" smtClean="0"/>
            <a:t>Van-e tökéletes keveredés és a reaktor minden pontjában azonosak-e a paraméterek?</a:t>
          </a:r>
          <a:br>
            <a:rPr lang="hu-HU" sz="1600" b="1" kern="1200" baseline="0" dirty="0" smtClean="0"/>
          </a:br>
          <a:endParaRPr lang="hu-HU" sz="1600" b="1" kern="1200" dirty="0"/>
        </a:p>
      </dsp:txBody>
      <dsp:txXfrm>
        <a:off x="31515" y="-18811"/>
        <a:ext cx="4535054" cy="1012959"/>
      </dsp:txXfrm>
    </dsp:sp>
    <dsp:sp modelId="{EE8A9E0B-EEAD-45AF-8242-EA771FCB4855}">
      <dsp:nvSpPr>
        <dsp:cNvPr id="0" name=""/>
        <dsp:cNvSpPr/>
      </dsp:nvSpPr>
      <dsp:spPr>
        <a:xfrm>
          <a:off x="1710927" y="1164118"/>
          <a:ext cx="4218438" cy="1277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baseline="0" dirty="0" smtClean="0"/>
            <a:t>- Ha igen</a:t>
          </a:r>
          <a:r>
            <a:rPr lang="hu-HU" sz="1600" kern="1200" baseline="0" dirty="0" smtClean="0">
              <a:sym typeface="Wingdings" pitchFamily="2" charset="2"/>
            </a:rPr>
            <a:t> tökéletesen kevert reaktor KDE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baseline="0" dirty="0" smtClean="0">
              <a:sym typeface="Wingdings" pitchFamily="2" charset="2"/>
            </a:rPr>
            <a:t>- Ha nem dugószerű áramlás, csőreaktor</a:t>
          </a:r>
          <a:r>
            <a:rPr lang="hu-HU" sz="1600" kern="1200" baseline="0" dirty="0" err="1" smtClean="0">
              <a:sym typeface="Wingdings" pitchFamily="2" charset="2"/>
            </a:rPr>
            <a:t>Parc</a:t>
          </a:r>
          <a:r>
            <a:rPr lang="hu-HU" sz="1600" kern="1200" baseline="0" dirty="0" smtClean="0">
              <a:sym typeface="Wingdings" pitchFamily="2" charset="2"/>
            </a:rPr>
            <a:t>. </a:t>
          </a:r>
          <a:r>
            <a:rPr lang="hu-HU" sz="1600" kern="1200" baseline="0" dirty="0" err="1" smtClean="0">
              <a:sym typeface="Wingdings" pitchFamily="2" charset="2"/>
            </a:rPr>
            <a:t>Diffe</a:t>
          </a:r>
          <a:r>
            <a:rPr lang="hu-HU" sz="1600" kern="1200" baseline="0" dirty="0" smtClean="0">
              <a:sym typeface="Wingdings" pitchFamily="2" charset="2"/>
            </a:rPr>
            <a:t>.</a:t>
          </a:r>
          <a:endParaRPr lang="hu-HU" sz="1600" kern="1200" baseline="0" dirty="0"/>
        </a:p>
      </dsp:txBody>
      <dsp:txXfrm>
        <a:off x="1748338" y="1201529"/>
        <a:ext cx="2876739" cy="1202474"/>
      </dsp:txXfrm>
    </dsp:sp>
    <dsp:sp modelId="{0432C15F-683B-44D0-BBD6-DCF128BF92AF}">
      <dsp:nvSpPr>
        <dsp:cNvPr id="0" name=""/>
        <dsp:cNvSpPr/>
      </dsp:nvSpPr>
      <dsp:spPr>
        <a:xfrm>
          <a:off x="5022790" y="795520"/>
          <a:ext cx="549373" cy="699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500" kern="1200"/>
        </a:p>
      </dsp:txBody>
      <dsp:txXfrm>
        <a:off x="5146399" y="795520"/>
        <a:ext cx="302155" cy="56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F7179-CF0B-4873-BB20-C4F637C28E33}">
      <dsp:nvSpPr>
        <dsp:cNvPr id="0" name=""/>
        <dsp:cNvSpPr/>
      </dsp:nvSpPr>
      <dsp:spPr>
        <a:xfrm>
          <a:off x="0" y="0"/>
          <a:ext cx="6193674" cy="102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Van-e keverőmű ?</a:t>
          </a:r>
          <a:endParaRPr lang="hu-HU" sz="1600" b="1" kern="1200" dirty="0"/>
        </a:p>
      </dsp:txBody>
      <dsp:txXfrm>
        <a:off x="30130" y="30130"/>
        <a:ext cx="5130425" cy="968447"/>
      </dsp:txXfrm>
    </dsp:sp>
    <dsp:sp modelId="{9C5D6DD6-B8D7-4B46-9A1B-07266BEB5566}">
      <dsp:nvSpPr>
        <dsp:cNvPr id="0" name=""/>
        <dsp:cNvSpPr/>
      </dsp:nvSpPr>
      <dsp:spPr>
        <a:xfrm>
          <a:off x="1513149" y="1214442"/>
          <a:ext cx="4987704" cy="102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- Ha igen</a:t>
          </a:r>
          <a:r>
            <a:rPr lang="hu-HU" sz="1600" kern="1200" dirty="0" smtClean="0">
              <a:sym typeface="Wingdings" pitchFamily="2" charset="2"/>
            </a:rPr>
            <a:t></a:t>
          </a:r>
          <a:r>
            <a:rPr lang="hu-HU" sz="1600" kern="1200" dirty="0" smtClean="0"/>
            <a:t>Mechanikus keverés </a:t>
          </a:r>
          <a:r>
            <a:rPr lang="hu-HU" sz="1600" kern="1200" dirty="0" smtClean="0">
              <a:sym typeface="Wingdings" pitchFamily="2" charset="2"/>
            </a:rPr>
            <a:t> tökéletes kevert reaktor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ym typeface="Wingdings" pitchFamily="2" charset="2"/>
            </a:rPr>
            <a:t>- Ha nincs  pneumatikus (gáz hajtotta) hurokreaktor</a:t>
          </a:r>
          <a:endParaRPr lang="hu-HU" sz="1600" kern="1200" dirty="0"/>
        </a:p>
      </dsp:txBody>
      <dsp:txXfrm>
        <a:off x="1543279" y="1244572"/>
        <a:ext cx="3508796" cy="968447"/>
      </dsp:txXfrm>
    </dsp:sp>
    <dsp:sp modelId="{D8C0F092-5C65-4F40-9F8D-50DBC2391CEB}">
      <dsp:nvSpPr>
        <dsp:cNvPr id="0" name=""/>
        <dsp:cNvSpPr/>
      </dsp:nvSpPr>
      <dsp:spPr>
        <a:xfrm>
          <a:off x="5525014" y="808678"/>
          <a:ext cx="668659" cy="66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100" kern="1200"/>
        </a:p>
      </dsp:txBody>
      <dsp:txXfrm>
        <a:off x="5675462" y="808678"/>
        <a:ext cx="367763" cy="503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Relationship Id="rId9" Type="http://schemas.openxmlformats.org/officeDocument/2006/relationships/image" Target="../media/image14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51.wmf"/><Relationship Id="rId7" Type="http://schemas.openxmlformats.org/officeDocument/2006/relationships/image" Target="../media/image19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3CA31-BD21-4DF8-A640-F1B5CB80219E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5985B-A1DB-413C-B03B-DAEAAC46A6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26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szakaszos üzemmódról folyamatosra átállítás gyakorlati szerepe: véletlenszerű változások során végbemenő önszabályozás.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„X” lassú változása ellensúlyozható „D” gyors változtatásával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„X” mérésével és „D” változtatásával az állandósult állapot fenntartható</a:t>
            </a:r>
            <a:endParaRPr kumimoji="0" lang="hu-H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„X” mérése: pl. a mikrobakoncentráció fényszórása alapján (OD mérés) stb.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904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3</a:t>
            </a:r>
            <a:r>
              <a:rPr lang="hu-HU" baseline="0" dirty="0" smtClean="0"/>
              <a:t> fokozatú kaszkád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Ezzel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diagrammal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 kiszámolni hogy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hánytagból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 állnia a kaszkádnak hogy a kimenő áramban a megfelelő sejtkoncentráció legyen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9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7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ideális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tartályreaktorban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B0=0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legalacsonyabb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értékhez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legmagasabb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szubsztrát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konverzió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társul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értékkel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funkcióváltás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áthalad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minimum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minimum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magasabb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mozdul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optimumában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minimum van U maximum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tartományban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a Da.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egyensúlyi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állapot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sejtkimosodás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 megvalósulásakor kevert reaktor este áll fenn. Da szám növekedésével a függvénynek Da = 3 felett minimuma lesz., Da szám növekedésével egyre nagyobb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értékeknél. Az optimális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Bodenstein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szám a függvény minimumánál lesz. Ahogy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szám nő, úgy a szubsztrát koncentráció eléri az egyet, vagyis a sejtek kimosódnak a rendszerből.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70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695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Da= 3, γ=0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fermentlé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recirkuláció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különböző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értékek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elvételben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szubsztrát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koncentráció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minimumhoz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közelít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alacsonyabbak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Nő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minimumhoz tart a Da pedig nő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421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folyadék oldali ellenállás számottevőbb mint agáz oldali ezért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87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folyadék oldali ellenállás számottevőbb mint agáz oldali ezért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345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az egyenlet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hu-HU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meghatározására használható.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355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480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Gaden’s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termék</a:t>
            </a:r>
            <a:r>
              <a:rPr lang="hu-HU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modell alapján.  Pi konstans.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 index a </a:t>
            </a:r>
            <a:r>
              <a:rPr lang="hu-HU" sz="110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növekedési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fázist jelöli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889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alábbi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ábrán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számot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ábrázolva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elvételben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lévő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sejtkoncentráció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függvényében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különböző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értékekre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megállapíthatjuk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maximális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mikroba-koncentráció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akkor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érhető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ha Bo=0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konstans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reaktor</a:t>
            </a:r>
            <a:r>
              <a:rPr lang="en-US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üzemeltetése</a:t>
            </a:r>
            <a:r>
              <a:rPr lang="en-US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:</a:t>
            </a:r>
            <a:endParaRPr lang="hu-HU" sz="16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just"/>
            <a:endParaRPr lang="hu-HU" sz="16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hu-HU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sejtmentes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közeget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exponenciális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növekedési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fázisban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lévő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sejtekkel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oltják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be. </a:t>
            </a:r>
            <a:endParaRPr lang="hu-HU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hu-HU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Szakaszos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üzemmódban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addig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szapor</a:t>
            </a:r>
            <a:r>
              <a:rPr lang="hu-HU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ítják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míg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el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nem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érnek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egy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adott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mennyiséget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. </a:t>
            </a:r>
            <a:endParaRPr lang="hu-HU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hu-HU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Ezután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folyamatos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működésre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állítják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át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az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oszlopreaktort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lang="hu-HU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202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Alfa és béta véges akkor érvényes a pis egyenlet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476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650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84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269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774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51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45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hígítási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sebességeknél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állandóak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görbe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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vagyis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-hoz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hirtelen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lecsökken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sejtkoncentráció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sejtek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kimosódásához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vezethet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állandósult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állapot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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D &lt;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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esetén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jön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létre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ideális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folyamatosan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működő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kevert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tartályreaktor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optimális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sejttömeg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elsődleges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másodlagos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metabolitok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előállításához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ezért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különböző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reaktor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tipusokat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gyakran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kombinálják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74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1/</a:t>
            </a:r>
            <a:r>
              <a:rPr lang="hu-HU" dirty="0" err="1" smtClean="0"/>
              <a:t>Rx</a:t>
            </a:r>
            <a:r>
              <a:rPr lang="hu-HU" dirty="0" smtClean="0"/>
              <a:t> azaz reciprok dimenziómentes növekedési sebesség</a:t>
            </a:r>
          </a:p>
          <a:p>
            <a:pPr eaLnBrk="1" hangingPunct="1"/>
            <a:r>
              <a:rPr lang="hu-HU" dirty="0" smtClean="0"/>
              <a:t>Kevert: optimális tartózkodási idő a minimum pontban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12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rendszer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szélsőséges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kombinálása</a:t>
            </a:r>
          </a:p>
          <a:p>
            <a:pPr eaLnBrk="1" hangingPunct="1"/>
            <a:r>
              <a:rPr lang="hu-HU" dirty="0" smtClean="0"/>
              <a:t>K konstans</a:t>
            </a:r>
          </a:p>
          <a:p>
            <a:pPr eaLnBrk="1" hangingPunct="1"/>
            <a:r>
              <a:rPr lang="hu-HU" dirty="0" err="1" smtClean="0"/>
              <a:t>Betáp</a:t>
            </a:r>
            <a:r>
              <a:rPr lang="hu-HU" dirty="0" smtClean="0"/>
              <a:t> és </a:t>
            </a:r>
            <a:r>
              <a:rPr lang="hu-HU" dirty="0" err="1" smtClean="0"/>
              <a:t>recirk</a:t>
            </a:r>
            <a:r>
              <a:rPr lang="hu-HU" dirty="0" smtClean="0"/>
              <a:t> plusz </a:t>
            </a:r>
            <a:r>
              <a:rPr lang="hu-HU" dirty="0" err="1" smtClean="0"/>
              <a:t>szubsztrát</a:t>
            </a:r>
            <a:r>
              <a:rPr lang="hu-HU" dirty="0" smtClean="0"/>
              <a:t> limitált növekedés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32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hu-HU" sz="1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70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Gamma függ a két sejtkoncentrációs értéktől és a K-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tól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u-HU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hu-HU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relatív sejt konc, X</a:t>
            </a:r>
            <a:r>
              <a:rPr lang="hu-HU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hu-HU" baseline="-25000" dirty="0" smtClean="0">
                <a:latin typeface="Times New Roman" pitchFamily="18" charset="0"/>
                <a:cs typeface="Times New Roman" pitchFamily="18" charset="0"/>
              </a:rPr>
              <a:t>e,</a:t>
            </a:r>
            <a:r>
              <a:rPr lang="hu-HU" baseline="-25000" dirty="0" err="1" smtClean="0">
                <a:latin typeface="Times New Roman" pitchFamily="18" charset="0"/>
                <a:cs typeface="Times New Roman" pitchFamily="18" charset="0"/>
              </a:rPr>
              <a:t>krit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kritikus sejttömeg konc.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hu-HU" dirty="0" smtClean="0"/>
              <a:t>Növekvő relatív sejttömeggel(sejttömeg koncentrációval) és a növekvő relatív </a:t>
            </a:r>
            <a:r>
              <a:rPr lang="hu-HU" dirty="0" err="1" smtClean="0"/>
              <a:t>szubsztrát</a:t>
            </a:r>
            <a:r>
              <a:rPr lang="hu-HU" dirty="0" smtClean="0"/>
              <a:t> konverzió  a kevert-tan/ csőreaktor kombináció  valamint a véges visszakeveredésű csőreaktor egyre jobban teljesít, a „sima</a:t>
            </a:r>
            <a:r>
              <a:rPr lang="ja-JP" altLang="hu-HU" dirty="0" smtClean="0"/>
              <a:t>”</a:t>
            </a:r>
            <a:r>
              <a:rPr lang="hu-HU" altLang="ja-JP" dirty="0" smtClean="0"/>
              <a:t> kevert tankreaktorhoz képest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9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A kevert reaktor kaszkádot akkor használják az iparban ha a hagyományos kevert reaktor nem használható. Például kis konverzió vagy rövid tartózkodási idő esetén. Ezeket a kaszkád rendszereket gyakran használjuk biológiai rendszereknél. (</a:t>
            </a:r>
            <a:r>
              <a:rPr lang="hu-HU" sz="1200" dirty="0" err="1" smtClean="0"/>
              <a:t>pl</a:t>
            </a:r>
            <a:r>
              <a:rPr lang="hu-HU" sz="1200" dirty="0" smtClean="0"/>
              <a:t> szennyvíztisztítás)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30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módszerrel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ábrázolva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Ábrázoljuk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sejtnövekedést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kilépő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fermentlé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koncentrációjának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függvényében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 smtClean="0"/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metszéspontot levetítve az x tengelyre meghatározható az elmenőben lévő mikroba-koncentráció. A diagramról az is leolvasható, hogy adott mikroba mennyiséghez hány darab reaktor kell. Minél több reaktort kötünk össze, a kinetika annál inkább hasonlít a csőreaktor kinetikájához.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5985B-A1DB-413C-B03B-DAEAAC46A6EE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09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23F46E-CDB4-4257-9F37-8A009E6BBDD2}" type="datetimeFigureOut">
              <a:rPr lang="hu-HU" smtClean="0"/>
              <a:pPr/>
              <a:t>2015.04.07.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878CD3-4CCD-416E-874B-68C275C04DD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10" Type="http://schemas.openxmlformats.org/officeDocument/2006/relationships/image" Target="../media/image17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0.wmf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wm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0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5.wmf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9.wmf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78.wmf"/><Relationship Id="rId10" Type="http://schemas.openxmlformats.org/officeDocument/2006/relationships/image" Target="../media/image80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8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8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1.pn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5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5.png"/><Relationship Id="rId5" Type="http://schemas.openxmlformats.org/officeDocument/2006/relationships/image" Target="../media/image94.wmf"/><Relationship Id="rId4" Type="http://schemas.openxmlformats.org/officeDocument/2006/relationships/oleObject" Target="../embeddings/oleObject5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0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11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116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7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0.png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7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11" Type="http://schemas.openxmlformats.org/officeDocument/2006/relationships/image" Target="../media/image130.emf"/><Relationship Id="rId5" Type="http://schemas.openxmlformats.org/officeDocument/2006/relationships/image" Target="../media/image124.png"/><Relationship Id="rId10" Type="http://schemas.openxmlformats.org/officeDocument/2006/relationships/image" Target="../media/image129.emf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emf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142.w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46.wmf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image" Target="../media/image143.wmf"/><Relationship Id="rId23" Type="http://schemas.openxmlformats.org/officeDocument/2006/relationships/image" Target="../media/image148.png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145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82.bin"/><Relationship Id="rId22" Type="http://schemas.openxmlformats.org/officeDocument/2006/relationships/image" Target="../media/image1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52.wmf"/><Relationship Id="rId5" Type="http://schemas.openxmlformats.org/officeDocument/2006/relationships/image" Target="../media/image149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5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53.wmf"/><Relationship Id="rId4" Type="http://schemas.openxmlformats.org/officeDocument/2006/relationships/oleObject" Target="../embeddings/oleObject9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57.wmf"/><Relationship Id="rId10" Type="http://schemas.openxmlformats.org/officeDocument/2006/relationships/image" Target="../media/image159.wmf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6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919908" cy="2868168"/>
          </a:xfrm>
        </p:spPr>
        <p:txBody>
          <a:bodyPr/>
          <a:lstStyle/>
          <a:p>
            <a:pPr algn="ctr"/>
            <a:r>
              <a:rPr lang="en-US" sz="3600" dirty="0" err="1" smtClean="0"/>
              <a:t>Növekedés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termékképződés</a:t>
            </a:r>
            <a:r>
              <a:rPr lang="en-US" sz="3600" dirty="0" smtClean="0"/>
              <a:t> </a:t>
            </a:r>
            <a:r>
              <a:rPr lang="en-US" sz="3600" dirty="0" err="1" smtClean="0"/>
              <a:t>idealizált</a:t>
            </a:r>
            <a:r>
              <a:rPr lang="en-US" sz="3600" dirty="0" smtClean="0"/>
              <a:t> </a:t>
            </a:r>
            <a:r>
              <a:rPr lang="en-US" sz="3600" dirty="0" err="1" smtClean="0"/>
              <a:t>reaktorokban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57554" y="3500438"/>
            <a:ext cx="5114778" cy="1426426"/>
          </a:xfrm>
        </p:spPr>
        <p:txBody>
          <a:bodyPr>
            <a:noAutofit/>
          </a:bodyPr>
          <a:lstStyle/>
          <a:p>
            <a:pPr algn="ctr"/>
            <a:r>
              <a:rPr lang="hu-HU" sz="1600" dirty="0" smtClean="0"/>
              <a:t>A </a:t>
            </a:r>
            <a:r>
              <a:rPr lang="hu-HU" sz="1600" dirty="0" err="1" smtClean="0"/>
              <a:t>bioreaktorok</a:t>
            </a:r>
            <a:r>
              <a:rPr lang="hu-HU" sz="1600" dirty="0" smtClean="0"/>
              <a:t> előadás keretében</a:t>
            </a:r>
          </a:p>
          <a:p>
            <a:pPr algn="ctr"/>
            <a:r>
              <a:rPr lang="hu-HU" sz="1600" dirty="0" smtClean="0"/>
              <a:t> készítette: </a:t>
            </a:r>
          </a:p>
          <a:p>
            <a:pPr algn="ctr"/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Márton Tímea és </a:t>
            </a:r>
            <a:r>
              <a:rPr lang="hu-HU" sz="1600" dirty="0" err="1" smtClean="0"/>
              <a:t>Waldinger</a:t>
            </a:r>
            <a:r>
              <a:rPr lang="hu-HU" sz="1600" dirty="0" smtClean="0"/>
              <a:t> Anett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2015.04.07</a:t>
            </a:r>
            <a:endParaRPr lang="hu-HU" sz="1600" dirty="0"/>
          </a:p>
        </p:txBody>
      </p:sp>
      <p:pic>
        <p:nvPicPr>
          <p:cNvPr id="4" name="Kép 3" descr="bme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428992" y="5643578"/>
            <a:ext cx="5000659" cy="73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I. Nem limitált növekedés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57298"/>
            <a:ext cx="7239000" cy="5098438"/>
          </a:xfrm>
        </p:spPr>
        <p:txBody>
          <a:bodyPr/>
          <a:lstStyle/>
          <a:p>
            <a:pPr>
              <a:buNone/>
            </a:pPr>
            <a:r>
              <a:rPr lang="hu-HU" sz="2000" u="sng" dirty="0" smtClean="0"/>
              <a:t>A) Ideális kevert, szakaszos tartályreaktor</a:t>
            </a:r>
            <a:r>
              <a:rPr lang="hu-HU" sz="2400" dirty="0" smtClean="0"/>
              <a:t>: </a:t>
            </a:r>
            <a:r>
              <a:rPr lang="hu-HU" sz="2000" dirty="0" smtClean="0"/>
              <a:t>ha nincs limitáló tényező</a:t>
            </a:r>
            <a:endParaRPr lang="hu-HU" sz="2400" dirty="0" smtClean="0"/>
          </a:p>
          <a:p>
            <a:pPr lvl="1">
              <a:buNone/>
            </a:pPr>
            <a:endParaRPr lang="hu-HU" sz="18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hu-HU" sz="1800" dirty="0" smtClean="0">
                <a:sym typeface="Wingdings" pitchFamily="2" charset="2"/>
              </a:rPr>
              <a:t> </a:t>
            </a:r>
            <a:endParaRPr lang="hu-HU" sz="1800" dirty="0" smtClean="0"/>
          </a:p>
          <a:p>
            <a:pPr lvl="1">
              <a:buNone/>
            </a:pPr>
            <a:endParaRPr lang="hu-HU" sz="1800" dirty="0" smtClean="0"/>
          </a:p>
          <a:p>
            <a:pPr lvl="1">
              <a:buNone/>
            </a:pPr>
            <a:endParaRPr lang="hu-HU" sz="1800" dirty="0" smtClean="0"/>
          </a:p>
          <a:p>
            <a:pPr lvl="1">
              <a:buNone/>
            </a:pPr>
            <a:endParaRPr lang="hu-H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Jobbra nyíl 9"/>
          <p:cNvSpPr/>
          <p:nvPr/>
        </p:nvSpPr>
        <p:spPr>
          <a:xfrm flipV="1">
            <a:off x="571472" y="3571876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571472" y="2428868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00100" y="3357562"/>
            <a:ext cx="32146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fajlagos növekedési sebesség: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032" name="Object 1"/>
          <p:cNvGraphicFramePr>
            <a:graphicFrameLocks noChangeAspect="1"/>
          </p:cNvGraphicFramePr>
          <p:nvPr/>
        </p:nvGraphicFramePr>
        <p:xfrm>
          <a:off x="1142976" y="2285992"/>
          <a:ext cx="150019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155700" imgH="393700" progId="Equation.3">
                  <p:embed/>
                </p:oleObj>
              </mc:Choice>
              <mc:Fallback>
                <p:oleObj name="Equation" r:id="rId3" imgW="11557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285992"/>
                        <a:ext cx="1500198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857488" y="2285992"/>
            <a:ext cx="4714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t=0 időpillanatban X = X</a:t>
            </a:r>
            <a:r>
              <a:rPr kumimoji="0" lang="hu-HU" sz="1600" b="0" i="0" u="none" strike="noStrike" cap="none" normalizeH="0" baseline="3000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kezdeti feltétellel</a:t>
            </a:r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00034" y="5286388"/>
            <a:ext cx="414340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hu-H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hu-H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: növekedési sebesség, mely nem függ a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szubsztrát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és oxigén     koncentrációtól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μ</a:t>
            </a:r>
            <a:r>
              <a:rPr kumimoji="0" lang="hu-HU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max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max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fajlagos növekedési sebesség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x: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mikroba szárazanyag-tartalomban mérve {g/dm</a:t>
            </a:r>
            <a:r>
              <a:rPr kumimoji="0" lang="hu-H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}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Jobbra nyíl 15"/>
          <p:cNvSpPr/>
          <p:nvPr/>
        </p:nvSpPr>
        <p:spPr>
          <a:xfrm>
            <a:off x="642910" y="4643446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42976" y="4500570"/>
            <a:ext cx="2786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integrálva: X=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hu-HU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exp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μ</a:t>
            </a:r>
            <a:r>
              <a:rPr kumimoji="0" lang="hu-HU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max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*t) 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14818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14686"/>
            <a:ext cx="1190625" cy="5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7158" y="100010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16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Hozam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71604" y="1785926"/>
            <a:ext cx="6357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Egységnyi elfogyasztott 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szubsztrátra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jutó sejttömeg növekedés. Függ az alkalmazott C-forrástól, mikroorganizmustól, tenyésztési körülményektől.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85918" y="500042"/>
            <a:ext cx="4818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hu-HU" u="sng" dirty="0" smtClean="0"/>
              <a:t>A</a:t>
            </a:r>
            <a:r>
              <a:rPr lang="hu-HU" b="1" u="sng" dirty="0" smtClean="0"/>
              <a:t>) Ideális kevert, szakaszos tartályreaktor</a:t>
            </a:r>
            <a:r>
              <a:rPr lang="hu-HU" sz="2000" b="1" dirty="0" smtClean="0"/>
              <a:t>: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00034" y="2643182"/>
            <a:ext cx="64294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növekedés sebességéből és a megfelelő hozamokból a 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szubsztrát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és oxigén fogyasztás egyenlete az alábbiak szerint írható fel abban az esetben, ha a rendszer nincs levegőztetve: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1571604" y="3714752"/>
          <a:ext cx="3357586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714752"/>
                        <a:ext cx="3357586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000108"/>
            <a:ext cx="1071570" cy="642942"/>
          </a:xfrm>
          <a:prstGeom prst="rect">
            <a:avLst/>
          </a:prstGeom>
          <a:noFill/>
        </p:spPr>
      </p:pic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1500166" y="4572008"/>
          <a:ext cx="364333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6" imgW="1663560" imgH="431640" progId="Equation.3">
                  <p:embed/>
                </p:oleObj>
              </mc:Choice>
              <mc:Fallback>
                <p:oleObj name="Equation" r:id="rId6" imgW="166356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4572008"/>
                        <a:ext cx="3643338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églalap 15"/>
          <p:cNvSpPr/>
          <p:nvPr/>
        </p:nvSpPr>
        <p:spPr>
          <a:xfrm>
            <a:off x="571472" y="571501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sz="1600" b="1" dirty="0">
                <a:ea typeface="ＭＳ Ｐゴシック" pitchFamily="34" charset="-128"/>
                <a:cs typeface="Times New Roman" pitchFamily="18" charset="0"/>
              </a:rPr>
              <a:t>Y</a:t>
            </a:r>
            <a:r>
              <a:rPr lang="hu-HU" sz="1600" b="1" baseline="-25000" dirty="0">
                <a:ea typeface="ＭＳ Ｐゴシック" pitchFamily="34" charset="-128"/>
                <a:cs typeface="Times New Roman" pitchFamily="18" charset="0"/>
              </a:rPr>
              <a:t>X / S</a:t>
            </a:r>
            <a:r>
              <a:rPr lang="hu-HU" sz="1600" b="1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hu-HU" sz="1600" dirty="0">
                <a:ea typeface="ＭＳ Ｐゴシック" pitchFamily="34" charset="-128"/>
                <a:cs typeface="Times New Roman" pitchFamily="18" charset="0"/>
              </a:rPr>
              <a:t>= sejt / </a:t>
            </a:r>
            <a:r>
              <a:rPr lang="hu-HU" sz="1600" dirty="0" err="1">
                <a:ea typeface="ＭＳ Ｐゴシック" pitchFamily="34" charset="-128"/>
                <a:cs typeface="Times New Roman" pitchFamily="18" charset="0"/>
              </a:rPr>
              <a:t>szubsztrát-</a:t>
            </a:r>
            <a:r>
              <a:rPr lang="hu-HU" sz="1600" dirty="0">
                <a:ea typeface="ＭＳ Ｐゴシック" pitchFamily="34" charset="-128"/>
                <a:cs typeface="Times New Roman" pitchFamily="18" charset="0"/>
              </a:rPr>
              <a:t> hozam koefficiens</a:t>
            </a:r>
          </a:p>
          <a:p>
            <a:pPr>
              <a:spcBef>
                <a:spcPct val="0"/>
              </a:spcBef>
            </a:pPr>
            <a:r>
              <a:rPr lang="hu-HU" sz="1600" b="1" dirty="0">
                <a:ea typeface="ＭＳ Ｐゴシック" pitchFamily="34" charset="-128"/>
                <a:cs typeface="Times New Roman" pitchFamily="18" charset="0"/>
              </a:rPr>
              <a:t>Y</a:t>
            </a:r>
            <a:r>
              <a:rPr lang="hu-HU" sz="1600" b="1" baseline="-25000" dirty="0">
                <a:ea typeface="ＭＳ Ｐゴシック" pitchFamily="34" charset="-128"/>
                <a:cs typeface="Times New Roman" pitchFamily="18" charset="0"/>
              </a:rPr>
              <a:t>X / O</a:t>
            </a:r>
            <a:r>
              <a:rPr lang="hu-HU" sz="1600" b="1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hu-HU" sz="1600" dirty="0">
                <a:ea typeface="ＭＳ Ｐゴシック" pitchFamily="34" charset="-128"/>
                <a:cs typeface="Times New Roman" pitchFamily="18" charset="0"/>
              </a:rPr>
              <a:t>= sejt / oxigén- hozam koefficiens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14414" y="35716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a typeface="ＭＳ Ｐゴシック" pitchFamily="34" charset="-128"/>
              </a:rPr>
              <a:t>B) </a:t>
            </a:r>
            <a:r>
              <a:rPr lang="hu-HU" b="1" u="sng" dirty="0" smtClean="0">
                <a:ea typeface="ＭＳ Ｐゴシック" pitchFamily="34" charset="-128"/>
              </a:rPr>
              <a:t>Ideális, kevert folytonos tartályreaktorban</a:t>
            </a:r>
            <a:endParaRPr lang="hu-HU" b="1" u="sng" dirty="0"/>
          </a:p>
        </p:txBody>
      </p:sp>
      <p:pic>
        <p:nvPicPr>
          <p:cNvPr id="3" name="Kép 2" descr="kemosztát kife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4286280" cy="2357454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928670"/>
            <a:ext cx="2638425" cy="54292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714488"/>
            <a:ext cx="1819275" cy="542925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500306"/>
            <a:ext cx="1057275" cy="314325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71472" y="3286124"/>
            <a:ext cx="1571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hígítási sebesség:</a:t>
            </a:r>
            <a:endParaRPr kumimoji="0" lang="hu-HU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071810"/>
            <a:ext cx="1181100" cy="800100"/>
          </a:xfrm>
          <a:prstGeom prst="rect">
            <a:avLst/>
          </a:prstGeom>
          <a:noFill/>
        </p:spPr>
      </p:pic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143248"/>
            <a:ext cx="466725" cy="485775"/>
          </a:xfrm>
          <a:prstGeom prst="rect">
            <a:avLst/>
          </a:prstGeom>
          <a:noFill/>
        </p:spPr>
      </p:pic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3857620" y="3929066"/>
            <a:ext cx="34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Ha a betáplálás mikrobamentes, akkor X</a:t>
            </a:r>
            <a:r>
              <a:rPr kumimoji="0" lang="hu-H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= 0.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6650" name="Object 26"/>
          <p:cNvGraphicFramePr>
            <a:graphicFrameLocks noChangeAspect="1"/>
          </p:cNvGraphicFramePr>
          <p:nvPr/>
        </p:nvGraphicFramePr>
        <p:xfrm>
          <a:off x="6572264" y="5143512"/>
          <a:ext cx="685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9" imgW="583920" imgH="228600" progId="Equation.3">
                  <p:embed/>
                </p:oleObj>
              </mc:Choice>
              <mc:Fallback>
                <p:oleObj name="Equation" r:id="rId9" imgW="58392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5143512"/>
                        <a:ext cx="6858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500034" y="4572008"/>
            <a:ext cx="5715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Állandósult állapotban - 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dX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/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- és sejtmentes betáplálás esetén a maximális fajlagos növekedési sebesség és a hígítási sebesség egyenlő lesz egymással: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Jobbra nyíl 32"/>
          <p:cNvSpPr/>
          <p:nvPr/>
        </p:nvSpPr>
        <p:spPr>
          <a:xfrm>
            <a:off x="6000760" y="5286388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571472" y="3857628"/>
          <a:ext cx="2357454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11" imgW="1625400" imgH="393480" progId="Equation.3">
                  <p:embed/>
                </p:oleObj>
              </mc:Choice>
              <mc:Fallback>
                <p:oleObj name="Equation" r:id="rId11" imgW="1625400" imgH="39348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857628"/>
                        <a:ext cx="2357454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5214942" y="5715016"/>
          <a:ext cx="2714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13" imgW="1841500" imgH="431800" progId="Equation.3">
                  <p:embed/>
                </p:oleObj>
              </mc:Choice>
              <mc:Fallback>
                <p:oleObj name="Equation" r:id="rId13" imgW="1841500" imgH="4318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5715016"/>
                        <a:ext cx="2714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" name="Jobbra nyíl 39"/>
          <p:cNvSpPr/>
          <p:nvPr/>
        </p:nvSpPr>
        <p:spPr>
          <a:xfrm>
            <a:off x="3214678" y="4143380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500034" y="5429264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A </a:t>
            </a:r>
            <a:r>
              <a:rPr lang="hu-HU" sz="1600" dirty="0" err="1"/>
              <a:t>szubsztrát</a:t>
            </a:r>
            <a:r>
              <a:rPr lang="hu-HU" sz="1600" dirty="0"/>
              <a:t> és az oxigén fogyása az előző ponthoz hasonlóan felírható, kiegészítve a betáplálással, az elvétellel és azzal, hogy a rendszert levegőztetjük:</a:t>
            </a:r>
          </a:p>
        </p:txBody>
      </p:sp>
      <p:sp>
        <p:nvSpPr>
          <p:cNvPr id="43" name="Jobbra nyíl 42"/>
          <p:cNvSpPr/>
          <p:nvPr/>
        </p:nvSpPr>
        <p:spPr>
          <a:xfrm>
            <a:off x="4714876" y="5929330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71472" y="928670"/>
          <a:ext cx="3790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4" imgW="2806700" imgH="431800" progId="Equation.3">
                  <p:embed/>
                </p:oleObj>
              </mc:Choice>
              <mc:Fallback>
                <p:oleObj name="Equation" r:id="rId4" imgW="2806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928670"/>
                        <a:ext cx="37909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1285852" y="28572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a typeface="ＭＳ Ｐゴシック" pitchFamily="34" charset="-128"/>
              </a:rPr>
              <a:t>B) </a:t>
            </a:r>
            <a:r>
              <a:rPr lang="hu-HU" b="1" u="sng" dirty="0" smtClean="0">
                <a:ea typeface="ＭＳ Ｐゴシック" pitchFamily="34" charset="-128"/>
              </a:rPr>
              <a:t>Ideális, kevert folytonos tartályreaktorban</a:t>
            </a:r>
            <a:endParaRPr lang="hu-HU" b="1" u="sng" dirty="0"/>
          </a:p>
        </p:txBody>
      </p:sp>
      <p:sp>
        <p:nvSpPr>
          <p:cNvPr id="4" name="Téglalap 3"/>
          <p:cNvSpPr/>
          <p:nvPr/>
        </p:nvSpPr>
        <p:spPr>
          <a:xfrm>
            <a:off x="357158" y="1571612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lang="en-US" b="1" baseline="-250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hu-HU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= folyadékoldali tömegátviteli tényező</a:t>
            </a:r>
          </a:p>
          <a:p>
            <a:pPr>
              <a:spcBef>
                <a:spcPct val="0"/>
              </a:spcBef>
            </a:pPr>
            <a:r>
              <a:rPr lang="hu-HU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hu-HU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= </a:t>
            </a: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térfogategységre</a:t>
            </a:r>
            <a:r>
              <a:rPr lang="hu-HU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jutó anyagátadási felület</a:t>
            </a:r>
          </a:p>
        </p:txBody>
      </p:sp>
      <p:sp>
        <p:nvSpPr>
          <p:cNvPr id="5" name="Téglalap 4"/>
          <p:cNvSpPr/>
          <p:nvPr/>
        </p:nvSpPr>
        <p:spPr>
          <a:xfrm>
            <a:off x="285720" y="2500306"/>
            <a:ext cx="2667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Állandósult állapot esetén:</a:t>
            </a:r>
          </a:p>
        </p:txBody>
      </p:sp>
      <p:graphicFrame>
        <p:nvGraphicFramePr>
          <p:cNvPr id="27651" name="Object 5"/>
          <p:cNvGraphicFramePr>
            <a:graphicFrameLocks noChangeAspect="1"/>
          </p:cNvGraphicFramePr>
          <p:nvPr/>
        </p:nvGraphicFramePr>
        <p:xfrm>
          <a:off x="3071802" y="2428868"/>
          <a:ext cx="128746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6" imgW="837836" imgH="393529" progId="Equation.3">
                  <p:embed/>
                </p:oleObj>
              </mc:Choice>
              <mc:Fallback>
                <p:oleObj name="Equation" r:id="rId6" imgW="83783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428868"/>
                        <a:ext cx="1287463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714612" y="4429132"/>
          <a:ext cx="1600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8" imgW="1270000" imgH="228600" progId="Equation.3">
                  <p:embed/>
                </p:oleObj>
              </mc:Choice>
              <mc:Fallback>
                <p:oleObj name="Equation" r:id="rId8" imgW="12700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4429132"/>
                        <a:ext cx="16002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643438" y="4357694"/>
          <a:ext cx="495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10" imgW="495085" imgH="393529" progId="Equation.3">
                  <p:embed/>
                </p:oleObj>
              </mc:Choice>
              <mc:Fallback>
                <p:oleObj name="Equation" r:id="rId10" imgW="495085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357694"/>
                        <a:ext cx="4953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571736" y="5214950"/>
          <a:ext cx="16287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12" imgW="1295400" imgH="228600" progId="Equation.3">
                  <p:embed/>
                </p:oleObj>
              </mc:Choice>
              <mc:Fallback>
                <p:oleObj name="Equation" r:id="rId12" imgW="1295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5214950"/>
                        <a:ext cx="16287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643438" y="5143512"/>
          <a:ext cx="514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14" imgW="507780" imgH="393529" progId="Equation.3">
                  <p:embed/>
                </p:oleObj>
              </mc:Choice>
              <mc:Fallback>
                <p:oleObj name="Equation" r:id="rId14" imgW="507780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143512"/>
                        <a:ext cx="5143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4282" y="3500438"/>
            <a:ext cx="585791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Ha 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reaktort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szakaszos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üzemmódból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folyamatosra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állítjuk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át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három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eset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lehetséges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hu-H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sejtkoncentráció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lecsökken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és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nullához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közelít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sejtek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kimosódnak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reaktorból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771525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14282" y="4786322"/>
            <a:ext cx="75470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sejtkoncentráció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exponenciálisan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növekszik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és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egy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konstans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értékhez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tart.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-4572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85720" y="5643578"/>
            <a:ext cx="3616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hu-H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Instabil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állandósult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állapot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áll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be.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2500298" y="6072206"/>
          <a:ext cx="17240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16" imgW="1270000" imgH="228600" progId="Equation.3">
                  <p:embed/>
                </p:oleObj>
              </mc:Choice>
              <mc:Fallback>
                <p:oleObj name="Equation" r:id="rId16" imgW="127000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6072206"/>
                        <a:ext cx="17240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2" name="Picture 14" descr="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72066" y="785794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63" name="Object 10"/>
          <p:cNvGraphicFramePr>
            <a:graphicFrameLocks noChangeAspect="1"/>
          </p:cNvGraphicFramePr>
          <p:nvPr/>
        </p:nvGraphicFramePr>
        <p:xfrm>
          <a:off x="4500562" y="5929330"/>
          <a:ext cx="6270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19" imgW="495085" imgH="393529" progId="Equation.3">
                  <p:embed/>
                </p:oleObj>
              </mc:Choice>
              <mc:Fallback>
                <p:oleObj name="Equation" r:id="rId19" imgW="495085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5929330"/>
                        <a:ext cx="627062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5984" y="42860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a typeface="ＭＳ Ｐゴシック" pitchFamily="34" charset="-128"/>
              </a:rPr>
              <a:t>C) </a:t>
            </a:r>
            <a:r>
              <a:rPr lang="hu-HU" b="1" u="sng" dirty="0" smtClean="0">
                <a:ea typeface="ＭＳ Ｐゴシック" pitchFamily="34" charset="-128"/>
              </a:rPr>
              <a:t>Oszlopreaktorban</a:t>
            </a:r>
            <a:endParaRPr lang="hu-HU" b="1" u="sng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000108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Általában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diszperziós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modellel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írják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le.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sejttömeg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mérlegegyenlete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így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írható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fel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egy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folytonos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üzemű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reaktorra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, ha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betáplálás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tartalmaz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mikrobát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és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az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állapot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állandósult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571604" y="1928802"/>
          <a:ext cx="2619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3" imgW="1790700" imgH="419100" progId="Equation.3">
                  <p:embed/>
                </p:oleObj>
              </mc:Choice>
              <mc:Fallback>
                <p:oleObj name="Equation" r:id="rId3" imgW="17907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928802"/>
                        <a:ext cx="2619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357158" y="464344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sz="16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τ</a:t>
            </a: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: tartózkodási idő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áramlási</a:t>
            </a:r>
            <a:r>
              <a:rPr lang="en-US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sebesség</a:t>
            </a:r>
            <a:endParaRPr lang="hu-HU" sz="16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oszlophossz</a:t>
            </a:r>
            <a:endParaRPr lang="hu-HU" sz="16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sz="1600" b="1" baseline="-250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F</a:t>
            </a: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axiális</a:t>
            </a:r>
            <a:r>
              <a:rPr lang="en-US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diszperziós</a:t>
            </a:r>
            <a:r>
              <a:rPr lang="en-US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koeffici</a:t>
            </a:r>
            <a:r>
              <a:rPr lang="hu-HU" sz="16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ens</a:t>
            </a:r>
            <a:endParaRPr lang="hu-HU" sz="16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hu-HU" sz="16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hu-HU" sz="1600" b="1" baseline="300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*</a:t>
            </a:r>
            <a:r>
              <a:rPr lang="hu-HU" sz="1600" b="1" baseline="-250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S</a:t>
            </a: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:  dimenziómentes mikroba konc. állandósult állapotra</a:t>
            </a:r>
          </a:p>
          <a:p>
            <a:pPr>
              <a:spcBef>
                <a:spcPct val="0"/>
              </a:spcBef>
            </a:pPr>
            <a:r>
              <a:rPr lang="hu-HU" sz="16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z:</a:t>
            </a: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dimenziómentes axiális koordináta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643182"/>
            <a:ext cx="4629150" cy="581025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85720" y="2786058"/>
            <a:ext cx="19288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Damköhler-szám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5720" y="3571876"/>
            <a:ext cx="2143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Bodenstein-szám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hu-H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071670" y="3571876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(más néven 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Pechlet-szám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857628"/>
            <a:ext cx="5295900" cy="600075"/>
          </a:xfrm>
          <a:prstGeom prst="rect">
            <a:avLst/>
          </a:prstGeom>
          <a:noFill/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5429256" y="1928802"/>
          <a:ext cx="85725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7" imgW="609336" imgH="431613" progId="Equation.3">
                  <p:embed/>
                </p:oleObj>
              </mc:Choice>
              <mc:Fallback>
                <p:oleObj name="Equation" r:id="rId7" imgW="609336" imgH="431613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928802"/>
                        <a:ext cx="857256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Kép 18" descr="oszlopreaktel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4786322"/>
            <a:ext cx="2525146" cy="116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71736" y="357166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ＭＳ Ｐゴシック" pitchFamily="34" charset="-128"/>
              </a:rPr>
              <a:t>C) </a:t>
            </a:r>
            <a:r>
              <a:rPr lang="hu-HU" b="1" u="sng" dirty="0" smtClean="0">
                <a:ea typeface="ＭＳ Ｐゴシック" pitchFamily="34" charset="-128"/>
              </a:rPr>
              <a:t>Oszlopreaktorban</a:t>
            </a:r>
            <a:endParaRPr lang="hu-HU" b="1" u="sng" dirty="0"/>
          </a:p>
        </p:txBody>
      </p:sp>
      <p:sp>
        <p:nvSpPr>
          <p:cNvPr id="4" name="Téglalap 3"/>
          <p:cNvSpPr/>
          <p:nvPr/>
        </p:nvSpPr>
        <p:spPr>
          <a:xfrm>
            <a:off x="285720" y="1428736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a typeface="ＭＳ Ｐゴシック" pitchFamily="34" charset="-128"/>
              </a:rPr>
              <a:t>A mérlegegyenlet megoldása</a:t>
            </a:r>
          </a:p>
          <a:p>
            <a:endParaRPr lang="hu-HU" dirty="0" smtClean="0">
              <a:ea typeface="ＭＳ Ｐゴシック" pitchFamily="34" charset="-128"/>
            </a:endParaRPr>
          </a:p>
          <a:p>
            <a:pPr lvl="1"/>
            <a:r>
              <a:rPr lang="hu-HU" b="1" dirty="0" smtClean="0">
                <a:ea typeface="ＭＳ Ｐゴシック" pitchFamily="34" charset="-128"/>
              </a:rPr>
              <a:t>H</a:t>
            </a:r>
            <a:r>
              <a:rPr lang="en-US" b="1" dirty="0" smtClean="0">
                <a:ea typeface="ＭＳ Ｐゴシック" pitchFamily="34" charset="-128"/>
              </a:rPr>
              <a:t>a Bo &gt; 4Da</a:t>
            </a:r>
            <a:r>
              <a:rPr lang="hu-HU" b="1" dirty="0" smtClean="0">
                <a:ea typeface="ＭＳ Ｐゴシック" pitchFamily="34" charset="-128"/>
              </a:rPr>
              <a:t>:</a:t>
            </a:r>
          </a:p>
          <a:p>
            <a:endParaRPr lang="hu-HU" dirty="0" smtClean="0">
              <a:ea typeface="ＭＳ Ｐゴシック" pitchFamily="34" charset="-128"/>
            </a:endParaRPr>
          </a:p>
          <a:p>
            <a:endParaRPr lang="hu-HU" dirty="0" smtClean="0">
              <a:ea typeface="ＭＳ Ｐゴシック" pitchFamily="34" charset="-128"/>
            </a:endParaRPr>
          </a:p>
          <a:p>
            <a:pPr lvl="1"/>
            <a:endParaRPr lang="hu-HU" dirty="0" smtClean="0">
              <a:ea typeface="ＭＳ Ｐゴシック" pitchFamily="34" charset="-128"/>
            </a:endParaRPr>
          </a:p>
          <a:p>
            <a:pPr lvl="1"/>
            <a:endParaRPr lang="hu-HU" b="1" dirty="0" smtClean="0">
              <a:ea typeface="ＭＳ Ｐゴシック" pitchFamily="34" charset="-128"/>
            </a:endParaRPr>
          </a:p>
          <a:p>
            <a:pPr lvl="1"/>
            <a:r>
              <a:rPr lang="hu-HU" b="1" dirty="0" smtClean="0">
                <a:ea typeface="ＭＳ Ｐゴシック" pitchFamily="34" charset="-128"/>
              </a:rPr>
              <a:t>Ha </a:t>
            </a:r>
            <a:r>
              <a:rPr lang="hu-HU" b="1" dirty="0" err="1" smtClean="0">
                <a:ea typeface="ＭＳ Ｐゴシック" pitchFamily="34" charset="-128"/>
              </a:rPr>
              <a:t>Bo</a:t>
            </a:r>
            <a:r>
              <a:rPr lang="hu-HU" b="1" dirty="0" smtClean="0">
                <a:ea typeface="ＭＳ Ｐゴシック" pitchFamily="34" charset="-128"/>
              </a:rPr>
              <a:t> = 4Da:</a:t>
            </a:r>
          </a:p>
          <a:p>
            <a:endParaRPr lang="hu-HU" dirty="0" smtClean="0">
              <a:ea typeface="ＭＳ Ｐゴシック" pitchFamily="34" charset="-128"/>
            </a:endParaRPr>
          </a:p>
          <a:p>
            <a:endParaRPr lang="hu-HU" dirty="0" smtClean="0">
              <a:ea typeface="ＭＳ Ｐゴシック" pitchFamily="34" charset="-128"/>
            </a:endParaRPr>
          </a:p>
          <a:p>
            <a:pPr lvl="1"/>
            <a:endParaRPr lang="hu-HU" dirty="0" smtClean="0">
              <a:ea typeface="ＭＳ Ｐゴシック" pitchFamily="34" charset="-128"/>
            </a:endParaRPr>
          </a:p>
          <a:p>
            <a:pPr lvl="1"/>
            <a:endParaRPr lang="hu-HU" dirty="0" smtClean="0">
              <a:ea typeface="ＭＳ Ｐゴシック" pitchFamily="34" charset="-128"/>
            </a:endParaRPr>
          </a:p>
          <a:p>
            <a:pPr lvl="1"/>
            <a:r>
              <a:rPr lang="hu-HU" b="1" dirty="0" smtClean="0">
                <a:ea typeface="ＭＳ Ｐゴシック" pitchFamily="34" charset="-128"/>
              </a:rPr>
              <a:t>Ha </a:t>
            </a:r>
            <a:r>
              <a:rPr lang="hu-HU" b="1" dirty="0" err="1" smtClean="0">
                <a:ea typeface="ＭＳ Ｐゴシック" pitchFamily="34" charset="-128"/>
              </a:rPr>
              <a:t>Bo</a:t>
            </a:r>
            <a:r>
              <a:rPr lang="hu-HU" b="1" dirty="0" smtClean="0">
                <a:ea typeface="ＭＳ Ｐゴシック" pitchFamily="34" charset="-128"/>
              </a:rPr>
              <a:t> &lt; 4Da:</a:t>
            </a:r>
          </a:p>
        </p:txBody>
      </p:sp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357158" y="2357430"/>
          <a:ext cx="4857784" cy="85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4" imgW="3657600" imgH="800100" progId="Equation.3">
                  <p:embed/>
                </p:oleObj>
              </mc:Choice>
              <mc:Fallback>
                <p:oleObj name="Equation" r:id="rId4" imgW="36576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357430"/>
                        <a:ext cx="4857784" cy="857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7"/>
          <p:cNvGraphicFramePr>
            <a:graphicFrameLocks noChangeAspect="1"/>
          </p:cNvGraphicFramePr>
          <p:nvPr/>
        </p:nvGraphicFramePr>
        <p:xfrm>
          <a:off x="500034" y="3786190"/>
          <a:ext cx="4357718" cy="85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gyenlet" r:id="rId6" imgW="2006600" imgH="762000" progId="Equation.3">
                  <p:embed/>
                </p:oleObj>
              </mc:Choice>
              <mc:Fallback>
                <p:oleObj name="Egyenlet" r:id="rId6" imgW="2006600" imgH="7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786190"/>
                        <a:ext cx="4357718" cy="85725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10"/>
          <p:cNvGraphicFramePr>
            <a:graphicFrameLocks noChangeAspect="1"/>
          </p:cNvGraphicFramePr>
          <p:nvPr/>
        </p:nvGraphicFramePr>
        <p:xfrm>
          <a:off x="285720" y="5357826"/>
          <a:ext cx="4786346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gyenlet" r:id="rId8" imgW="3327400" imgH="800100" progId="Equation.3">
                  <p:embed/>
                </p:oleObj>
              </mc:Choice>
              <mc:Fallback>
                <p:oleObj name="Egyenlet" r:id="rId8" imgW="3327400" imgH="800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357826"/>
                        <a:ext cx="4786346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2"/>
          <p:cNvPicPr>
            <a:picLocks noChangeAspect="1" noChangeArrowheads="1"/>
          </p:cNvPicPr>
          <p:nvPr/>
        </p:nvPicPr>
        <p:blipFill>
          <a:blip r:embed="rId10"/>
          <a:srcRect l="9534" r="8897" b="19124"/>
          <a:stretch>
            <a:fillRect/>
          </a:stretch>
        </p:blipFill>
        <p:spPr bwMode="auto">
          <a:xfrm>
            <a:off x="5214942" y="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3108" y="428604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ＭＳ Ｐゴシック" pitchFamily="34" charset="-128"/>
              </a:rPr>
              <a:t>D) </a:t>
            </a:r>
            <a:r>
              <a:rPr lang="hu-HU" b="1" u="sng" dirty="0" smtClean="0">
                <a:ea typeface="ＭＳ Ｐゴシック" pitchFamily="34" charset="-128"/>
              </a:rPr>
              <a:t>Légliftes hurokreaktorban</a:t>
            </a:r>
            <a:endParaRPr lang="hu-HU" b="1" u="sng" dirty="0"/>
          </a:p>
        </p:txBody>
      </p:sp>
      <p:sp>
        <p:nvSpPr>
          <p:cNvPr id="3" name="Téglalap 2"/>
          <p:cNvSpPr/>
          <p:nvPr/>
        </p:nvSpPr>
        <p:spPr>
          <a:xfrm>
            <a:off x="571472" y="928670"/>
            <a:ext cx="6929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 reaktor működését modellező egyenletek leírása a következő feltételeken alapul:</a:t>
            </a:r>
          </a:p>
          <a:p>
            <a:pPr lvl="1">
              <a:buFont typeface="Courier New" pitchFamily="49" charset="0"/>
              <a:buChar char="o"/>
            </a:pP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A reaktor egy egydimenziós diszperziós modellel leírható</a:t>
            </a:r>
          </a:p>
          <a:p>
            <a:pPr lvl="1">
              <a:buFont typeface="Courier New" pitchFamily="49" charset="0"/>
              <a:buChar char="o"/>
            </a:pP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A közeg tartózkodási ideje a hurokban elhanyagolható. </a:t>
            </a:r>
          </a:p>
          <a:p>
            <a:pPr lvl="1">
              <a:buFont typeface="Courier New" pitchFamily="49" charset="0"/>
              <a:buChar char="o"/>
            </a:pPr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Az oszlopban a gáz egyenletesen el oszlik és a hurok nem tartalmaz gázfázist.</a:t>
            </a:r>
          </a:p>
          <a:p>
            <a:endParaRPr lang="hu-HU" sz="16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Ezek a feltételek keskeny reaktorban jól érvényesülnek, amely külső hurokkal és gáz folyadék fázist elválasztó rendszerrel van felszerelve.</a:t>
            </a:r>
          </a:p>
          <a:p>
            <a:endParaRPr lang="hu-HU" sz="16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 sejttömeg mérlegegyenlete nem állandósult állapotra:</a:t>
            </a:r>
          </a:p>
        </p:txBody>
      </p:sp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571736" y="3714752"/>
          <a:ext cx="308133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3" imgW="2120760" imgH="457200" progId="Equation.3">
                  <p:embed/>
                </p:oleObj>
              </mc:Choice>
              <mc:Fallback>
                <p:oleObj name="Equation" r:id="rId3" imgW="212076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3714752"/>
                        <a:ext cx="3081337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571472" y="4500570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Állandósult</a:t>
            </a:r>
            <a:r>
              <a:rPr lang="hu-HU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állapotra:</a:t>
            </a:r>
          </a:p>
        </p:txBody>
      </p:sp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3071802" y="4643446"/>
          <a:ext cx="257968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5" imgW="1943100" imgH="457200" progId="Equation.3">
                  <p:embed/>
                </p:oleObj>
              </mc:Choice>
              <mc:Fallback>
                <p:oleObj name="Equation" r:id="rId5" imgW="19431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4643446"/>
                        <a:ext cx="2579688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714348" y="550070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sz="1500" b="1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Bo</a:t>
            </a:r>
            <a:r>
              <a:rPr lang="hu-HU" sz="1500" b="1" baseline="-250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hu-HU" sz="15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: módosított </a:t>
            </a:r>
            <a:r>
              <a:rPr lang="hu-HU" sz="15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Bodenstein-szám</a:t>
            </a:r>
            <a:endParaRPr lang="hu-HU" sz="15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hu-HU" sz="1500" b="1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Da</a:t>
            </a:r>
            <a:r>
              <a:rPr lang="hu-HU" sz="1500" b="1" baseline="-250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hu-HU" sz="15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: módosított </a:t>
            </a:r>
            <a:r>
              <a:rPr lang="hu-HU" sz="15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Damköhler-szám</a:t>
            </a:r>
            <a:endParaRPr lang="hu-HU" sz="15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l-GR" sz="15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θ</a:t>
            </a:r>
            <a:r>
              <a:rPr lang="hu-HU" sz="15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: dimenziómentes idő</a:t>
            </a:r>
          </a:p>
          <a:p>
            <a:pPr>
              <a:spcBef>
                <a:spcPct val="0"/>
              </a:spcBef>
            </a:pPr>
            <a:r>
              <a:rPr lang="hu-HU" sz="15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hu-HU" sz="1500" b="1" baseline="300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*</a:t>
            </a:r>
            <a:r>
              <a:rPr lang="hu-HU" sz="1500" b="1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:  </a:t>
            </a:r>
            <a:r>
              <a:rPr lang="hu-HU" sz="15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dimenziómentes mikroba koncentráció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3108" y="428604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ＭＳ Ｐゴシック" pitchFamily="34" charset="-128"/>
              </a:rPr>
              <a:t>D) </a:t>
            </a:r>
            <a:r>
              <a:rPr lang="hu-HU" b="1" u="sng" dirty="0" smtClean="0">
                <a:ea typeface="ＭＳ Ｐゴシック" pitchFamily="34" charset="-128"/>
              </a:rPr>
              <a:t>Légliftes hurokreaktorban</a:t>
            </a:r>
            <a:endParaRPr lang="hu-HU" b="1" u="sng" dirty="0"/>
          </a:p>
        </p:txBody>
      </p:sp>
      <p:sp>
        <p:nvSpPr>
          <p:cNvPr id="3" name="Téglalap 2"/>
          <p:cNvSpPr/>
          <p:nvPr/>
        </p:nvSpPr>
        <p:spPr>
          <a:xfrm>
            <a:off x="5429256" y="3214686"/>
            <a:ext cx="2571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hu-HU" b="1" dirty="0" smtClean="0">
                <a:latin typeface="Trebuchet MS" pitchFamily="34" charset="0"/>
                <a:cs typeface="Times New Roman" pitchFamily="18" charset="0"/>
              </a:rPr>
              <a:t>A:</a:t>
            </a:r>
            <a:r>
              <a:rPr lang="hu-HU" dirty="0" smtClean="0">
                <a:latin typeface="Trebuchet MS" pitchFamily="34" charset="0"/>
                <a:cs typeface="Times New Roman" pitchFamily="18" charset="0"/>
              </a:rPr>
              <a:t> instabil állandósult állapot</a:t>
            </a:r>
          </a:p>
          <a:p>
            <a:pPr marL="273050" indent="-273050"/>
            <a:endParaRPr lang="hu-HU" b="1" dirty="0" smtClean="0">
              <a:latin typeface="Trebuchet MS" pitchFamily="34" charset="0"/>
              <a:cs typeface="Times New Roman" pitchFamily="18" charset="0"/>
            </a:endParaRPr>
          </a:p>
          <a:p>
            <a:pPr marL="273050" indent="-273050"/>
            <a:r>
              <a:rPr lang="hu-HU" b="1" dirty="0" smtClean="0">
                <a:latin typeface="Trebuchet MS" pitchFamily="34" charset="0"/>
                <a:cs typeface="Times New Roman" pitchFamily="18" charset="0"/>
              </a:rPr>
              <a:t>I. terület</a:t>
            </a:r>
            <a:r>
              <a:rPr lang="hu-HU" dirty="0" smtClean="0">
                <a:latin typeface="Trebuchet MS" pitchFamily="34" charset="0"/>
                <a:cs typeface="Times New Roman" pitchFamily="18" charset="0"/>
              </a:rPr>
              <a:t>: kimosódás</a:t>
            </a:r>
          </a:p>
          <a:p>
            <a:pPr marL="273050" indent="-273050"/>
            <a:endParaRPr lang="hu-HU" b="1" dirty="0" smtClean="0">
              <a:latin typeface="Trebuchet MS" pitchFamily="34" charset="0"/>
              <a:cs typeface="Times New Roman" pitchFamily="18" charset="0"/>
            </a:endParaRPr>
          </a:p>
          <a:p>
            <a:pPr marL="273050" indent="-273050"/>
            <a:r>
              <a:rPr lang="hu-HU" b="1" dirty="0" smtClean="0">
                <a:latin typeface="Trebuchet MS" pitchFamily="34" charset="0"/>
                <a:cs typeface="Times New Roman" pitchFamily="18" charset="0"/>
              </a:rPr>
              <a:t>II. terület</a:t>
            </a:r>
            <a:r>
              <a:rPr lang="hu-HU" dirty="0" smtClean="0">
                <a:latin typeface="Trebuchet MS" pitchFamily="34" charset="0"/>
                <a:cs typeface="Times New Roman" pitchFamily="18" charset="0"/>
              </a:rPr>
              <a:t>: adott értékig történő növekedés</a:t>
            </a:r>
          </a:p>
        </p:txBody>
      </p:sp>
      <p:pic>
        <p:nvPicPr>
          <p:cNvPr id="4" name="Picture 1" descr="3"/>
          <p:cNvPicPr>
            <a:picLocks noChangeAspect="1" noChangeArrowheads="1"/>
          </p:cNvPicPr>
          <p:nvPr/>
        </p:nvPicPr>
        <p:blipFill>
          <a:blip r:embed="rId2"/>
          <a:srcRect b="12999"/>
          <a:stretch>
            <a:fillRect/>
          </a:stretch>
        </p:blipFill>
        <p:spPr bwMode="auto">
          <a:xfrm>
            <a:off x="285720" y="2500306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85720" y="150017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számot</a:t>
            </a:r>
            <a:r>
              <a:rPr lang="en-US" dirty="0" smtClean="0"/>
              <a:t> </a:t>
            </a:r>
            <a:r>
              <a:rPr lang="en-US" dirty="0" err="1" smtClean="0"/>
              <a:t>ábrázolva</a:t>
            </a:r>
            <a:r>
              <a:rPr lang="en-US" dirty="0" smtClean="0"/>
              <a:t> Bo </a:t>
            </a:r>
            <a:r>
              <a:rPr lang="en-US" dirty="0" err="1" smtClean="0"/>
              <a:t>függvényében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egyenlet</a:t>
            </a:r>
            <a:r>
              <a:rPr lang="en-US" dirty="0" smtClean="0"/>
              <a:t> </a:t>
            </a:r>
            <a:r>
              <a:rPr lang="en-US" sz="1600" dirty="0" err="1" smtClean="0"/>
              <a:t>megoldása</a:t>
            </a:r>
            <a:r>
              <a:rPr lang="en-US" dirty="0" smtClean="0"/>
              <a:t> </a:t>
            </a:r>
            <a:r>
              <a:rPr lang="en-US" dirty="0" err="1" smtClean="0"/>
              <a:t>grafikusan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hu-HU" dirty="0" smtClean="0"/>
              <a:t>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Szubsztrát</a:t>
            </a:r>
            <a:r>
              <a:rPr lang="hu-HU" dirty="0" smtClean="0"/>
              <a:t> limitált növekedés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688124"/>
            <a:ext cx="7239000" cy="5169876"/>
          </a:xfrm>
        </p:spPr>
        <p:txBody>
          <a:bodyPr/>
          <a:lstStyle/>
          <a:p>
            <a:r>
              <a:rPr lang="hu-HU" sz="1600" dirty="0" smtClean="0">
                <a:latin typeface="Trebuchet MS" pitchFamily="34" charset="0"/>
                <a:cs typeface="Times New Roman" pitchFamily="18" charset="0"/>
              </a:rPr>
              <a:t>A </a:t>
            </a:r>
            <a:r>
              <a:rPr lang="hu-HU" sz="1600" dirty="0" err="1" smtClean="0">
                <a:latin typeface="Trebuchet MS" pitchFamily="34" charset="0"/>
                <a:cs typeface="Times New Roman" pitchFamily="18" charset="0"/>
              </a:rPr>
              <a:t>szubsztrát</a:t>
            </a:r>
            <a:r>
              <a:rPr lang="hu-HU" sz="1600" dirty="0" smtClean="0">
                <a:latin typeface="Trebuchet MS" pitchFamily="34" charset="0"/>
                <a:cs typeface="Times New Roman" pitchFamily="18" charset="0"/>
              </a:rPr>
              <a:t> limitált sejtnövekedést jellemző alapformula: a MONOD EGYENLET, mely  </a:t>
            </a:r>
            <a:r>
              <a:rPr lang="hu-HU" sz="1600" dirty="0" smtClean="0"/>
              <a:t>olyan függvény szerint befolyásolja a fajlagos növekedési sebességet, mint egy egyszerű enzimes reakció sebességét </a:t>
            </a:r>
            <a:r>
              <a:rPr lang="hu-HU" sz="1600" dirty="0" err="1" smtClean="0"/>
              <a:t>szubsztrátjának</a:t>
            </a:r>
            <a:r>
              <a:rPr lang="hu-HU" sz="1600" dirty="0" smtClean="0"/>
              <a:t> koncentrációja:</a:t>
            </a:r>
          </a:p>
          <a:p>
            <a:endParaRPr lang="hu-HU" sz="1600" dirty="0" smtClean="0">
              <a:latin typeface="Trebuchet MS" pitchFamily="34" charset="0"/>
              <a:cs typeface="Times New Roman" pitchFamily="18" charset="0"/>
            </a:endParaRPr>
          </a:p>
          <a:p>
            <a:endParaRPr lang="hu-HU" sz="1600" dirty="0" smtClean="0">
              <a:latin typeface="Trebuchet MS" pitchFamily="34" charset="0"/>
              <a:cs typeface="Times New Roman" pitchFamily="18" charset="0"/>
            </a:endParaRPr>
          </a:p>
          <a:p>
            <a:endParaRPr lang="hu-HU" sz="16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None/>
            </a:pPr>
            <a:endParaRPr lang="hu-HU" sz="1600" dirty="0" smtClean="0"/>
          </a:p>
          <a:p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</a:rPr>
              <a:t>Emlékeztető: nem limitált esetén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endParaRPr lang="hu-HU" sz="1600" dirty="0" smtClean="0"/>
          </a:p>
          <a:p>
            <a:r>
              <a:rPr lang="en-US" sz="1600" dirty="0" err="1" smtClean="0"/>
              <a:t>Az</a:t>
            </a:r>
            <a:r>
              <a:rPr lang="en-US" sz="1600" dirty="0" smtClean="0"/>
              <a:t> </a:t>
            </a:r>
            <a:r>
              <a:rPr lang="en-US" sz="1600" dirty="0" err="1" smtClean="0"/>
              <a:t>egyenlet</a:t>
            </a:r>
            <a:r>
              <a:rPr lang="en-US" sz="1600" dirty="0" smtClean="0"/>
              <a:t> a </a:t>
            </a:r>
            <a:r>
              <a:rPr lang="en-US" sz="1600" dirty="0" err="1" smtClean="0"/>
              <a:t>növekedési</a:t>
            </a:r>
            <a:r>
              <a:rPr lang="en-US" sz="1600" dirty="0" smtClean="0"/>
              <a:t> </a:t>
            </a:r>
            <a:r>
              <a:rPr lang="en-US" sz="1600" dirty="0" err="1" smtClean="0"/>
              <a:t>görbe</a:t>
            </a:r>
            <a:r>
              <a:rPr lang="en-US" sz="1600" dirty="0" smtClean="0"/>
              <a:t> </a:t>
            </a:r>
            <a:r>
              <a:rPr lang="en-US" sz="1600" dirty="0" err="1" smtClean="0"/>
              <a:t>exponenciális</a:t>
            </a:r>
            <a:r>
              <a:rPr lang="en-US" sz="1600" dirty="0" smtClean="0"/>
              <a:t> </a:t>
            </a:r>
            <a:r>
              <a:rPr lang="en-US" sz="1600" dirty="0" err="1" smtClean="0"/>
              <a:t>és</a:t>
            </a:r>
            <a:r>
              <a:rPr lang="en-US" sz="1600" dirty="0" smtClean="0"/>
              <a:t> </a:t>
            </a:r>
            <a:r>
              <a:rPr lang="en-US" sz="1600" dirty="0" err="1" smtClean="0"/>
              <a:t>hanyatló</a:t>
            </a:r>
            <a:r>
              <a:rPr lang="en-US" sz="1600" dirty="0" smtClean="0"/>
              <a:t> </a:t>
            </a:r>
            <a:r>
              <a:rPr lang="en-US" sz="1600" dirty="0" err="1" smtClean="0"/>
              <a:t>fázisára</a:t>
            </a:r>
            <a:r>
              <a:rPr lang="en-US" sz="1600" dirty="0" smtClean="0"/>
              <a:t> </a:t>
            </a:r>
            <a:r>
              <a:rPr lang="en-US" sz="1600" dirty="0" err="1" smtClean="0"/>
              <a:t>érvén</a:t>
            </a:r>
            <a:r>
              <a:rPr lang="hu-HU" sz="1600" dirty="0" smtClean="0"/>
              <a:t>y</a:t>
            </a:r>
            <a:r>
              <a:rPr lang="en-US" sz="1600" dirty="0" err="1" smtClean="0"/>
              <a:t>es</a:t>
            </a:r>
            <a:r>
              <a:rPr lang="hu-HU" sz="1600" dirty="0" smtClean="0"/>
              <a:t>.</a:t>
            </a:r>
          </a:p>
          <a:p>
            <a:pPr>
              <a:buNone/>
            </a:pPr>
            <a:endParaRPr lang="hu-HU" sz="1800" dirty="0" smtClean="0">
              <a:latin typeface="Trebuchet MS" pitchFamily="34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hu-HU" sz="18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143108" y="2928934"/>
          <a:ext cx="3214710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gyenlet" r:id="rId3" imgW="1091880" imgH="431640" progId="Equation.3">
                  <p:embed/>
                </p:oleObj>
              </mc:Choice>
              <mc:Fallback>
                <p:oleObj name="Egyenlet" r:id="rId3" imgW="10918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2928934"/>
                        <a:ext cx="3214710" cy="7143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429132"/>
            <a:ext cx="2209803" cy="642942"/>
          </a:xfrm>
          <a:prstGeom prst="rect">
            <a:avLst/>
          </a:prstGeom>
          <a:noFill/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14348" y="28572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hu-HU" b="1" dirty="0" smtClean="0">
                <a:latin typeface="Trebuchet MS" pitchFamily="34" charset="0"/>
                <a:cs typeface="Times New Roman" pitchFamily="18" charset="0"/>
              </a:rPr>
              <a:t>A) </a:t>
            </a:r>
            <a:r>
              <a:rPr lang="hu-HU" b="1" u="sng" dirty="0" smtClean="0">
                <a:latin typeface="Trebuchet MS" pitchFamily="34" charset="0"/>
                <a:cs typeface="Times New Roman" pitchFamily="18" charset="0"/>
              </a:rPr>
              <a:t>Kevert, szakaszos reaktorban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429124" y="928670"/>
          <a:ext cx="2357454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3" imgW="2044700" imgH="431800" progId="Equation.3">
                  <p:embed/>
                </p:oleObj>
              </mc:Choice>
              <mc:Fallback>
                <p:oleObj name="Equation" r:id="rId3" imgW="20447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928670"/>
                        <a:ext cx="2357454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7158" y="1000108"/>
            <a:ext cx="4000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A sejtkoncentráció időbeli változása: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7158" y="1785926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Szubsztrát</a:t>
            </a:r>
            <a:r>
              <a:rPr lang="en-US" sz="1600" dirty="0" smtClean="0"/>
              <a:t>- </a:t>
            </a:r>
            <a:r>
              <a:rPr lang="en-US" sz="1600" dirty="0" err="1" smtClean="0"/>
              <a:t>és</a:t>
            </a:r>
            <a:r>
              <a:rPr lang="en-US" sz="1600" dirty="0" smtClean="0"/>
              <a:t> </a:t>
            </a:r>
            <a:r>
              <a:rPr lang="en-US" sz="1600" dirty="0" err="1" smtClean="0"/>
              <a:t>oxigénfogyasztás</a:t>
            </a:r>
            <a:r>
              <a:rPr lang="en-US" sz="1600" dirty="0" smtClean="0"/>
              <a:t> </a:t>
            </a:r>
            <a:r>
              <a:rPr lang="en-US" sz="1600" dirty="0" err="1" smtClean="0"/>
              <a:t>nem</a:t>
            </a:r>
            <a:r>
              <a:rPr lang="en-US" sz="1600" dirty="0" smtClean="0"/>
              <a:t> </a:t>
            </a:r>
            <a:r>
              <a:rPr lang="en-US" sz="1600" dirty="0" err="1" smtClean="0"/>
              <a:t>levegőztetett</a:t>
            </a:r>
            <a:r>
              <a:rPr lang="en-US" sz="1600" dirty="0" smtClean="0"/>
              <a:t> </a:t>
            </a:r>
            <a:r>
              <a:rPr lang="en-US" sz="1600" dirty="0" err="1" smtClean="0"/>
              <a:t>rendszer</a:t>
            </a:r>
            <a:r>
              <a:rPr lang="en-US" sz="1600" dirty="0" smtClean="0"/>
              <a:t> </a:t>
            </a:r>
            <a:r>
              <a:rPr lang="en-US" sz="1600" dirty="0" err="1" smtClean="0"/>
              <a:t>esetén</a:t>
            </a:r>
            <a:r>
              <a:rPr lang="en-US" sz="1600" dirty="0" smtClean="0"/>
              <a:t>:</a:t>
            </a:r>
            <a:endParaRPr lang="hu-HU" sz="1600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857224" y="2428868"/>
          <a:ext cx="2214578" cy="67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5" imgW="2095500" imgH="431800" progId="Equation.3">
                  <p:embed/>
                </p:oleObj>
              </mc:Choice>
              <mc:Fallback>
                <p:oleObj name="Equation" r:id="rId5" imgW="20955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428868"/>
                        <a:ext cx="2214578" cy="676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428992" y="2428868"/>
          <a:ext cx="3143272" cy="619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gyenlet" r:id="rId7" imgW="2158920" imgH="431640" progId="Equation.3">
                  <p:embed/>
                </p:oleObj>
              </mc:Choice>
              <mc:Fallback>
                <p:oleObj name="Egyenlet" r:id="rId7" imgW="21589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2428868"/>
                        <a:ext cx="3143272" cy="6191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églalap 11"/>
          <p:cNvSpPr/>
          <p:nvPr/>
        </p:nvSpPr>
        <p:spPr>
          <a:xfrm>
            <a:off x="1928794" y="3500438"/>
            <a:ext cx="4194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Folyamatos, kevert tartályreaktorban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500034" y="4071942"/>
          <a:ext cx="314327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9" imgW="2857500" imgH="431800" progId="Equation.3">
                  <p:embed/>
                </p:oleObj>
              </mc:Choice>
              <mc:Fallback>
                <p:oleObj name="Equation" r:id="rId9" imgW="28575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071942"/>
                        <a:ext cx="314327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4071934" y="4071942"/>
          <a:ext cx="314327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11" imgW="2832100" imgH="431800" progId="Equation.3">
                  <p:embed/>
                </p:oleObj>
              </mc:Choice>
              <mc:Fallback>
                <p:oleObj name="Equation" r:id="rId11" imgW="2832100" imgH="431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071942"/>
                        <a:ext cx="314327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1785918" y="4786322"/>
          <a:ext cx="3781425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Equation" r:id="rId13" imgW="3670300" imgH="431800" progId="Equation.3">
                  <p:embed/>
                </p:oleObj>
              </mc:Choice>
              <mc:Fallback>
                <p:oleObj name="Equation" r:id="rId13" imgW="3670300" imgH="431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4786322"/>
                        <a:ext cx="3781425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4000496" y="5572140"/>
          <a:ext cx="242889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Equation" r:id="rId15" imgW="1841500" imgH="431800" progId="Equation.3">
                  <p:embed/>
                </p:oleObj>
              </mc:Choice>
              <mc:Fallback>
                <p:oleObj name="Equation" r:id="rId15" imgW="1841500" imgH="431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5572140"/>
                        <a:ext cx="242889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églalap 19"/>
          <p:cNvSpPr/>
          <p:nvPr/>
        </p:nvSpPr>
        <p:spPr>
          <a:xfrm>
            <a:off x="428596" y="5857892"/>
            <a:ext cx="3291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</a:rPr>
              <a:t>Emlékeztető: nem limitált esetén</a:t>
            </a:r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3929058" y="6143644"/>
          <a:ext cx="36433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17" imgW="2806700" imgH="431800" progId="Equation.3">
                  <p:embed/>
                </p:oleObj>
              </mc:Choice>
              <mc:Fallback>
                <p:oleObj name="Equation" r:id="rId17" imgW="2806700" imgH="431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6143644"/>
                        <a:ext cx="364333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Növekedés és termékképződés idealizált reaktorokban</a:t>
            </a:r>
            <a:endParaRPr lang="hu-HU" sz="2800" dirty="0"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3050" indent="-273050">
              <a:spcBef>
                <a:spcPct val="0"/>
              </a:spcBef>
              <a:buFont typeface="Wingdings" pitchFamily="2" charset="2"/>
              <a:buChar char=""/>
            </a:pPr>
            <a:r>
              <a:rPr lang="hu-HU" sz="2200" b="1" dirty="0" smtClean="0">
                <a:solidFill>
                  <a:srgbClr val="113052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Növekedés idealizált reaktorban </a:t>
            </a:r>
            <a:r>
              <a:rPr lang="hu-HU" sz="2200" b="1" dirty="0" smtClean="0">
                <a:solidFill>
                  <a:srgbClr val="00B050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(MT)</a:t>
            </a:r>
            <a:endParaRPr lang="hu-HU" sz="2200" b="1" dirty="0" smtClean="0">
              <a:solidFill>
                <a:srgbClr val="113052"/>
              </a:solidFill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rgbClr val="00589A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Nem limitált növekedés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Ideális kevert szakaszos tartályreaktor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Ideális kevert folytonos tartályreaktor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Air lift hurokreaktor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err="1" smtClean="0">
                <a:solidFill>
                  <a:srgbClr val="00589A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Szubsztrát</a:t>
            </a:r>
            <a:r>
              <a:rPr lang="hu-HU" sz="2200" dirty="0" smtClean="0">
                <a:solidFill>
                  <a:srgbClr val="00589A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limitált növekedés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Kevert, szakaszos 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Folyamatos, kevert tartályreaktor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Ideális kevert tartály- és idealizált csőreaktor kombinációja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Idealizált csőreaktor </a:t>
            </a:r>
            <a:r>
              <a:rPr lang="hu-HU" sz="22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fermentlé</a:t>
            </a: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recirkulációval</a:t>
            </a:r>
            <a:endParaRPr lang="hu-HU" sz="22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solidFill>
                  <a:srgbClr val="00B050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Kevert reaktor kaszkád </a:t>
            </a:r>
            <a:r>
              <a:rPr lang="hu-HU" sz="2200" b="1" dirty="0" smtClean="0">
                <a:solidFill>
                  <a:srgbClr val="00B050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(WA)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Air lift hurokreaktor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rgbClr val="00589A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Oxigén transzport limitált növekedés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Ideális, folyamatos kevert tartályreaktor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</a:t>
            </a:r>
          </a:p>
          <a:p>
            <a:pPr marL="273050" indent="-273050">
              <a:spcBef>
                <a:spcPct val="0"/>
              </a:spcBef>
              <a:buFont typeface="Wingdings" pitchFamily="2" charset="2"/>
              <a:buChar char=""/>
            </a:pPr>
            <a:r>
              <a:rPr lang="hu-HU" sz="2200" b="1" dirty="0" smtClean="0">
                <a:solidFill>
                  <a:srgbClr val="113052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Termékképződés idealizált reaktorban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Kevert 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Hurokreaktor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Termék inhibíció oszlopreaktorban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1472" y="1071546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Trebuchet MS" pitchFamily="34" charset="0"/>
                <a:cs typeface="Times New Roman" pitchFamily="18" charset="0"/>
              </a:rPr>
              <a:t>Állandósult állapotban a rendszer stabil és önszabályozó.</a:t>
            </a:r>
            <a:endParaRPr lang="hu-HU" sz="1600" dirty="0">
              <a:latin typeface="Trebuchet MS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00232" y="500042"/>
            <a:ext cx="4194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Folyamatos, kevert tartályreaktorban</a:t>
            </a:r>
          </a:p>
        </p:txBody>
      </p:sp>
      <p:graphicFrame>
        <p:nvGraphicFramePr>
          <p:cNvPr id="37890" name="Object 7"/>
          <p:cNvGraphicFramePr>
            <a:graphicFrameLocks noChangeAspect="1"/>
          </p:cNvGraphicFramePr>
          <p:nvPr/>
        </p:nvGraphicFramePr>
        <p:xfrm>
          <a:off x="2643174" y="2285992"/>
          <a:ext cx="1571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3" imgW="1205977" imgH="393529" progId="Equation.3">
                  <p:embed/>
                </p:oleObj>
              </mc:Choice>
              <mc:Fallback>
                <p:oleObj name="Equation" r:id="rId3" imgW="1205977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2285992"/>
                        <a:ext cx="15716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642910" y="1428736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 </a:t>
            </a:r>
            <a:r>
              <a:rPr lang="en-US" sz="1600" dirty="0" err="1" smtClean="0"/>
              <a:t>valami</a:t>
            </a:r>
            <a:r>
              <a:rPr lang="en-US" sz="1600" dirty="0" smtClean="0"/>
              <a:t> </a:t>
            </a:r>
            <a:r>
              <a:rPr lang="en-US" sz="1600" dirty="0" err="1" smtClean="0"/>
              <a:t>kimozdítja</a:t>
            </a:r>
            <a:r>
              <a:rPr lang="en-US" sz="1600" dirty="0" smtClean="0"/>
              <a:t> </a:t>
            </a:r>
            <a:r>
              <a:rPr lang="en-US" sz="1600" dirty="0" err="1" smtClean="0"/>
              <a:t>az</a:t>
            </a:r>
            <a:r>
              <a:rPr lang="en-US" sz="1600" dirty="0" smtClean="0"/>
              <a:t> </a:t>
            </a:r>
            <a:r>
              <a:rPr lang="en-US" sz="1600" dirty="0" err="1" smtClean="0"/>
              <a:t>eredeti</a:t>
            </a:r>
            <a:r>
              <a:rPr lang="en-US" sz="1600" dirty="0" smtClean="0"/>
              <a:t> </a:t>
            </a:r>
            <a:r>
              <a:rPr lang="en-US" sz="1600" dirty="0" err="1" smtClean="0"/>
              <a:t>állapotából</a:t>
            </a:r>
            <a:r>
              <a:rPr lang="en-US" sz="1600" dirty="0" smtClean="0"/>
              <a:t>, </a:t>
            </a:r>
            <a:r>
              <a:rPr lang="en-US" sz="1600" dirty="0" err="1" smtClean="0"/>
              <a:t>akkor</a:t>
            </a:r>
            <a:r>
              <a:rPr lang="en-US" sz="1600" dirty="0" smtClean="0"/>
              <a:t> </a:t>
            </a:r>
            <a:r>
              <a:rPr lang="en-US" sz="1600" dirty="0" err="1" smtClean="0"/>
              <a:t>oda</a:t>
            </a:r>
            <a:r>
              <a:rPr lang="en-US" sz="1600" dirty="0" smtClean="0"/>
              <a:t> </a:t>
            </a:r>
            <a:r>
              <a:rPr lang="en-US" sz="1600" dirty="0" err="1" smtClean="0"/>
              <a:t>önmagától</a:t>
            </a:r>
            <a:r>
              <a:rPr lang="en-US" sz="1600" dirty="0" smtClean="0"/>
              <a:t> </a:t>
            </a:r>
            <a:r>
              <a:rPr lang="en-US" sz="1600" dirty="0" err="1" smtClean="0"/>
              <a:t>visszatér</a:t>
            </a:r>
            <a:r>
              <a:rPr lang="hu-HU" sz="1600" dirty="0" smtClean="0"/>
              <a:t>:</a:t>
            </a:r>
            <a:endParaRPr lang="hu-HU" sz="1600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42910" y="3357562"/>
            <a:ext cx="5000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Steady state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mikroba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és 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szubsztrát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koncentráció: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357818" y="4286256"/>
          <a:ext cx="1357322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5" imgW="901309" imgH="431613" progId="Equation.3">
                  <p:embed/>
                </p:oleObj>
              </mc:Choice>
              <mc:Fallback>
                <p:oleObj name="Equation" r:id="rId5" imgW="901309" imgH="43161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286256"/>
                        <a:ext cx="1357322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357422" y="5429264"/>
          <a:ext cx="328614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7" imgW="2590800" imgH="482600" progId="Equation.3">
                  <p:embed/>
                </p:oleObj>
              </mc:Choice>
              <mc:Fallback>
                <p:oleObj name="Equation" r:id="rId7" imgW="25908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5429264"/>
                        <a:ext cx="3286148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57224" y="4357694"/>
            <a:ext cx="1000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 μ=D</a:t>
            </a:r>
            <a:endParaRPr kumimoji="0" lang="hu-H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143380"/>
            <a:ext cx="1785950" cy="642938"/>
          </a:xfrm>
          <a:prstGeom prst="rect">
            <a:avLst/>
          </a:prstGeom>
          <a:noFill/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4786314" y="457200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>
            <a:off x="2143108" y="4500570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Szubsztrát</a:t>
            </a:r>
            <a:r>
              <a:rPr lang="hu-HU" dirty="0" smtClean="0"/>
              <a:t> limitált növekedés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71472" y="1428736"/>
            <a:ext cx="74295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Produktivitás </a:t>
            </a:r>
          </a:p>
          <a:p>
            <a:r>
              <a:rPr lang="hu-HU" sz="1600" dirty="0" smtClean="0"/>
              <a:t>Időegység alatt egy térfogategységnyi reaktor hasznos térfogatból előállított termék. Térfogati termelési sebesség. (kg/m3*h) </a:t>
            </a:r>
            <a:endParaRPr lang="hu-HU" sz="1600" dirty="0"/>
          </a:p>
        </p:txBody>
      </p:sp>
      <p:graphicFrame>
        <p:nvGraphicFramePr>
          <p:cNvPr id="38914" name="Object 6"/>
          <p:cNvGraphicFramePr>
            <a:graphicFrameLocks noChangeAspect="1"/>
          </p:cNvGraphicFramePr>
          <p:nvPr/>
        </p:nvGraphicFramePr>
        <p:xfrm>
          <a:off x="857224" y="2500306"/>
          <a:ext cx="8191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3" imgW="583947" imgH="228501" progId="Equation.3">
                  <p:embed/>
                </p:oleObj>
              </mc:Choice>
              <mc:Fallback>
                <p:oleObj name="Equation" r:id="rId3" imgW="58394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500306"/>
                        <a:ext cx="8191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143240" y="2500306"/>
          <a:ext cx="207170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5" imgW="1651000" imgH="482600" progId="Equation.3">
                  <p:embed/>
                </p:oleObj>
              </mc:Choice>
              <mc:Fallback>
                <p:oleObj name="Equation" r:id="rId5" imgW="1651000" imgH="4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500306"/>
                        <a:ext cx="207170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714348" y="3143248"/>
            <a:ext cx="6143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 smtClean="0">
                <a:cs typeface="Times New Roman" pitchFamily="18" charset="0"/>
              </a:rPr>
              <a:t>Maximális produktivitás olyan hígítási sebességnél érhető el, ahol a produktivitás D szerinti deriváltja zérus: </a:t>
            </a:r>
          </a:p>
        </p:txBody>
      </p:sp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5357818" y="3500438"/>
          <a:ext cx="7000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7" imgW="482391" imgH="393529" progId="Equation.3">
                  <p:embed/>
                </p:oleObj>
              </mc:Choice>
              <mc:Fallback>
                <p:oleObj name="Equation" r:id="rId7" imgW="482391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500438"/>
                        <a:ext cx="70008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071538" y="4500570"/>
          <a:ext cx="507209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9" imgW="4330700" imgH="558800" progId="Equation.3">
                  <p:embed/>
                </p:oleObj>
              </mc:Choice>
              <mc:Fallback>
                <p:oleObj name="Equation" r:id="rId9" imgW="4330700" imgH="558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500570"/>
                        <a:ext cx="5072098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Kép 10" descr="egyenlet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0628" y="5143512"/>
            <a:ext cx="2401271" cy="695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57356" y="357166"/>
            <a:ext cx="4240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 smtClean="0">
                <a:cs typeface="Times New Roman" pitchFamily="18" charset="0"/>
              </a:rPr>
              <a:t>Folyamatos, kevert tartályreaktorban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1071546"/>
            <a:ext cx="6796087" cy="465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68006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Különböző</a:t>
            </a:r>
            <a:r>
              <a:rPr lang="en-US" sz="3200" dirty="0" smtClean="0"/>
              <a:t> </a:t>
            </a:r>
            <a:r>
              <a:rPr lang="en-US" sz="3200" dirty="0" err="1" smtClean="0"/>
              <a:t>reaktorok</a:t>
            </a:r>
            <a:r>
              <a:rPr lang="en-US" sz="3200" dirty="0" smtClean="0"/>
              <a:t> </a:t>
            </a:r>
            <a:r>
              <a:rPr lang="en-US" sz="3200" dirty="0" err="1" smtClean="0"/>
              <a:t>kombinációi</a:t>
            </a:r>
            <a:endParaRPr lang="hu-HU" sz="3200" dirty="0"/>
          </a:p>
        </p:txBody>
      </p:sp>
      <p:sp>
        <p:nvSpPr>
          <p:cNvPr id="3" name="Téglalap 2"/>
          <p:cNvSpPr/>
          <p:nvPr/>
        </p:nvSpPr>
        <p:spPr>
          <a:xfrm>
            <a:off x="428596" y="128586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Ideális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kevert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tartály</a:t>
            </a:r>
            <a:r>
              <a:rPr lang="en-US" b="1" u="sng" dirty="0" smtClean="0"/>
              <a:t>- </a:t>
            </a:r>
            <a:r>
              <a:rPr lang="en-US" b="1" u="sng" dirty="0" err="1" smtClean="0"/>
              <a:t>és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idealizált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csőreaktor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kombinációja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714612" y="1785926"/>
          <a:ext cx="1643074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3" imgW="1244600" imgH="431800" progId="Equation.3">
                  <p:embed/>
                </p:oleObj>
              </mc:Choice>
              <mc:Fallback>
                <p:oleObj name="Equation" r:id="rId3" imgW="12446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1785926"/>
                        <a:ext cx="1643074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642910" y="2571744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 </a:t>
            </a:r>
            <a:r>
              <a:rPr lang="en-US" sz="1600" dirty="0" err="1" smtClean="0"/>
              <a:t>növekedést</a:t>
            </a:r>
            <a:r>
              <a:rPr lang="en-US" sz="1600" dirty="0" smtClean="0"/>
              <a:t> </a:t>
            </a:r>
            <a:r>
              <a:rPr lang="en-US" sz="1600" dirty="0" err="1" smtClean="0"/>
              <a:t>limitáló</a:t>
            </a:r>
            <a:r>
              <a:rPr lang="en-US" sz="1600" dirty="0" smtClean="0"/>
              <a:t> </a:t>
            </a:r>
            <a:r>
              <a:rPr lang="en-US" sz="1600" dirty="0" err="1" smtClean="0"/>
              <a:t>szubsztrát-koncentrációval</a:t>
            </a:r>
            <a:r>
              <a:rPr lang="en-US" sz="1600" dirty="0" smtClean="0"/>
              <a:t> </a:t>
            </a:r>
            <a:r>
              <a:rPr lang="en-US" sz="1600" dirty="0" err="1" smtClean="0"/>
              <a:t>és</a:t>
            </a:r>
            <a:r>
              <a:rPr lang="en-US" sz="1600" dirty="0" smtClean="0"/>
              <a:t> a </a:t>
            </a:r>
            <a:r>
              <a:rPr lang="en-US" sz="1600" dirty="0" err="1" smtClean="0"/>
              <a:t>sejtkoncentrációval</a:t>
            </a:r>
            <a:r>
              <a:rPr lang="en-US" sz="1600" dirty="0" smtClean="0"/>
              <a:t> </a:t>
            </a:r>
            <a:r>
              <a:rPr lang="en-US" sz="1600" dirty="0" err="1" smtClean="0"/>
              <a:t>felírható</a:t>
            </a:r>
            <a:r>
              <a:rPr lang="en-US" sz="1600" dirty="0" smtClean="0"/>
              <a:t> a </a:t>
            </a:r>
            <a:r>
              <a:rPr lang="en-US" sz="1600" dirty="0" err="1" smtClean="0"/>
              <a:t>hozam</a:t>
            </a:r>
            <a:r>
              <a:rPr lang="en-US" sz="1600" dirty="0" smtClean="0"/>
              <a:t> </a:t>
            </a:r>
            <a:r>
              <a:rPr lang="en-US" sz="1600" dirty="0" err="1" smtClean="0"/>
              <a:t>összefüggése</a:t>
            </a:r>
            <a:r>
              <a:rPr lang="hu-HU" sz="1600" dirty="0" smtClean="0"/>
              <a:t>:</a:t>
            </a:r>
            <a:endParaRPr lang="hu-HU" sz="1600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072198" y="2643182"/>
          <a:ext cx="1571636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5" imgW="939392" imgH="431613" progId="Equation.3">
                  <p:embed/>
                </p:oleObj>
              </mc:Choice>
              <mc:Fallback>
                <p:oleObj name="Equation" r:id="rId5" imgW="939392" imgH="43161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643182"/>
                        <a:ext cx="1571636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/>
          <p:cNvSpPr/>
          <p:nvPr/>
        </p:nvSpPr>
        <p:spPr>
          <a:xfrm>
            <a:off x="642910" y="3429000"/>
            <a:ext cx="3831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Maximális</a:t>
            </a:r>
            <a:r>
              <a:rPr lang="en-US" sz="1600" dirty="0" smtClean="0"/>
              <a:t> </a:t>
            </a:r>
            <a:r>
              <a:rPr lang="en-US" sz="1600" dirty="0" err="1" smtClean="0"/>
              <a:t>lehetséges</a:t>
            </a:r>
            <a:r>
              <a:rPr lang="en-US" sz="1600" dirty="0" smtClean="0"/>
              <a:t> </a:t>
            </a:r>
            <a:r>
              <a:rPr lang="en-US" sz="1600" dirty="0" err="1" smtClean="0"/>
              <a:t>sejtkoncentráció</a:t>
            </a:r>
            <a:r>
              <a:rPr lang="hu-HU" sz="1600" dirty="0" smtClean="0"/>
              <a:t>:</a:t>
            </a:r>
            <a:endParaRPr lang="hu-HU" sz="1600" dirty="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4857752" y="3429000"/>
          <a:ext cx="1214446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7" imgW="749300" imgH="228600" progId="Equation.3">
                  <p:embed/>
                </p:oleObj>
              </mc:Choice>
              <mc:Fallback>
                <p:oleObj name="Equation" r:id="rId7" imgW="7493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429000"/>
                        <a:ext cx="1214446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églalap 11"/>
          <p:cNvSpPr/>
          <p:nvPr/>
        </p:nvSpPr>
        <p:spPr>
          <a:xfrm>
            <a:off x="642910" y="4000504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Így</a:t>
            </a:r>
            <a:r>
              <a:rPr lang="en-US" sz="1600" dirty="0" smtClean="0"/>
              <a:t> </a:t>
            </a:r>
            <a:r>
              <a:rPr lang="en-US" sz="1600" dirty="0" err="1" smtClean="0"/>
              <a:t>kapunk</a:t>
            </a:r>
            <a:r>
              <a:rPr lang="en-US" sz="1600" dirty="0" smtClean="0"/>
              <a:t> </a:t>
            </a:r>
            <a:r>
              <a:rPr lang="en-US" sz="1600" dirty="0" err="1" smtClean="0"/>
              <a:t>egy</a:t>
            </a:r>
            <a:r>
              <a:rPr lang="en-US" sz="1600" dirty="0" smtClean="0"/>
              <a:t> </a:t>
            </a:r>
            <a:r>
              <a:rPr lang="en-US" sz="1600" dirty="0" err="1" smtClean="0"/>
              <a:t>dimenziómentes</a:t>
            </a:r>
            <a:r>
              <a:rPr lang="en-US" sz="1600" dirty="0" smtClean="0"/>
              <a:t> </a:t>
            </a:r>
            <a:r>
              <a:rPr lang="en-US" sz="1600" dirty="0" err="1" smtClean="0"/>
              <a:t>mikroba-koncentrációt</a:t>
            </a:r>
            <a:r>
              <a:rPr lang="en-US" sz="1600" dirty="0" smtClean="0"/>
              <a:t>:</a:t>
            </a:r>
            <a:endParaRPr lang="hu-HU" sz="1600" dirty="0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6357950" y="3857628"/>
          <a:ext cx="128588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9" imgW="1129810" imgH="431613" progId="Equation.3">
                  <p:embed/>
                </p:oleObj>
              </mc:Choice>
              <mc:Fallback>
                <p:oleObj name="Equation" r:id="rId9" imgW="1129810" imgH="431613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3857628"/>
                        <a:ext cx="128588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églalap 14"/>
          <p:cNvSpPr/>
          <p:nvPr/>
        </p:nvSpPr>
        <p:spPr>
          <a:xfrm>
            <a:off x="642910" y="45005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Elméleti</a:t>
            </a:r>
            <a:r>
              <a:rPr lang="en-US" sz="1600" dirty="0" smtClean="0"/>
              <a:t> </a:t>
            </a:r>
            <a:r>
              <a:rPr lang="en-US" sz="1600" dirty="0" err="1" smtClean="0"/>
              <a:t>betáplálási</a:t>
            </a:r>
            <a:r>
              <a:rPr lang="en-US" sz="1600" dirty="0" smtClean="0"/>
              <a:t> </a:t>
            </a:r>
            <a:r>
              <a:rPr lang="en-US" sz="1600" dirty="0" err="1" smtClean="0"/>
              <a:t>szubsztrát-koncentráció</a:t>
            </a:r>
            <a:r>
              <a:rPr lang="en-US" sz="1600" dirty="0" smtClean="0"/>
              <a:t>:</a:t>
            </a:r>
            <a:endParaRPr lang="hu-HU" sz="1600" dirty="0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000628" y="4572008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+X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/Y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X/S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14348" y="49291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Ez</a:t>
            </a:r>
            <a:r>
              <a:rPr lang="en-US" sz="1600" dirty="0" smtClean="0"/>
              <a:t> </a:t>
            </a:r>
            <a:r>
              <a:rPr lang="en-US" sz="1600" dirty="0" err="1" smtClean="0"/>
              <a:t>alapján</a:t>
            </a:r>
            <a:r>
              <a:rPr lang="en-US" sz="1600" dirty="0" smtClean="0"/>
              <a:t> </a:t>
            </a:r>
            <a:r>
              <a:rPr lang="en-US" sz="1600" dirty="0" err="1" smtClean="0"/>
              <a:t>felírható</a:t>
            </a:r>
            <a:r>
              <a:rPr lang="en-US" sz="1600" dirty="0" smtClean="0"/>
              <a:t> a </a:t>
            </a:r>
            <a:r>
              <a:rPr lang="en-US" sz="1600" dirty="0" err="1" smtClean="0"/>
              <a:t>dimenziómentes</a:t>
            </a:r>
            <a:r>
              <a:rPr lang="en-US" sz="1600" dirty="0" smtClean="0"/>
              <a:t> Monod </a:t>
            </a:r>
            <a:r>
              <a:rPr lang="en-US" sz="1600" dirty="0" err="1" smtClean="0"/>
              <a:t>konstans</a:t>
            </a:r>
            <a:r>
              <a:rPr lang="en-US" sz="1600" dirty="0" smtClean="0"/>
              <a:t>:</a:t>
            </a:r>
            <a:endParaRPr lang="hu-HU" sz="1600" dirty="0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5643570" y="5143512"/>
          <a:ext cx="142876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11" imgW="1167893" imgH="431613" progId="Equation.3">
                  <p:embed/>
                </p:oleObj>
              </mc:Choice>
              <mc:Fallback>
                <p:oleObj name="Equation" r:id="rId11" imgW="1167893" imgH="431613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143512"/>
                        <a:ext cx="1428760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4572000" y="5929330"/>
          <a:ext cx="29464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13" imgW="2095500" imgH="457200" progId="Equation.3">
                  <p:embed/>
                </p:oleObj>
              </mc:Choice>
              <mc:Fallback>
                <p:oleObj name="Equation" r:id="rId13" imgW="20955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29330"/>
                        <a:ext cx="294640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églalap 20"/>
          <p:cNvSpPr/>
          <p:nvPr/>
        </p:nvSpPr>
        <p:spPr>
          <a:xfrm>
            <a:off x="571472" y="5786454"/>
            <a:ext cx="4023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cs typeface="Times New Roman" pitchFamily="18" charset="0"/>
              </a:rPr>
              <a:t>R</a:t>
            </a:r>
            <a:r>
              <a:rPr lang="hu-HU" sz="1600" baseline="30000" dirty="0" smtClean="0">
                <a:cs typeface="Times New Roman" pitchFamily="18" charset="0"/>
              </a:rPr>
              <a:t>*</a:t>
            </a:r>
            <a:r>
              <a:rPr lang="hu-HU" sz="1600" baseline="-25000" dirty="0" smtClean="0">
                <a:cs typeface="Times New Roman" pitchFamily="18" charset="0"/>
              </a:rPr>
              <a:t>X</a:t>
            </a:r>
            <a:r>
              <a:rPr lang="hu-HU" sz="1600" dirty="0" smtClean="0">
                <a:cs typeface="Times New Roman" pitchFamily="18" charset="0"/>
              </a:rPr>
              <a:t>: dimenziómentes növekedési sebesség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034" y="357166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Ha </a:t>
            </a:r>
            <a:r>
              <a:rPr lang="en-US" b="1" u="sng" dirty="0" err="1" smtClean="0"/>
              <a:t>ábrázoljuk</a:t>
            </a:r>
            <a:r>
              <a:rPr lang="en-US" b="1" u="sng" dirty="0" smtClean="0"/>
              <a:t> a </a:t>
            </a:r>
            <a:r>
              <a:rPr lang="en-US" b="1" u="sng" dirty="0" err="1" smtClean="0"/>
              <a:t>dimenziómentes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mikroba-koncentráció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függvényében</a:t>
            </a:r>
            <a:r>
              <a:rPr lang="en-US" b="1" u="sng" dirty="0" smtClean="0"/>
              <a:t> a </a:t>
            </a:r>
            <a:r>
              <a:rPr lang="en-US" b="1" u="sng" dirty="0" err="1" smtClean="0"/>
              <a:t>dimenziómentes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növekedési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sebesség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reciprokát</a:t>
            </a:r>
            <a:r>
              <a:rPr lang="en-US" b="1" u="sng" dirty="0" smtClean="0"/>
              <a:t>, a </a:t>
            </a:r>
            <a:r>
              <a:rPr lang="en-US" b="1" u="sng" dirty="0" err="1" smtClean="0"/>
              <a:t>diagramból</a:t>
            </a:r>
            <a:r>
              <a:rPr lang="en-US" b="1" u="sng" dirty="0" smtClean="0"/>
              <a:t> a </a:t>
            </a:r>
            <a:r>
              <a:rPr lang="en-US" b="1" u="sng" dirty="0" err="1" smtClean="0"/>
              <a:t>tartózkodási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idő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meghatározható</a:t>
            </a:r>
            <a:r>
              <a:rPr lang="en-US" b="1" u="sng" dirty="0" smtClean="0"/>
              <a:t>:</a:t>
            </a:r>
            <a:endParaRPr lang="hu-HU" b="1" u="sng" dirty="0"/>
          </a:p>
        </p:txBody>
      </p:sp>
      <p:pic>
        <p:nvPicPr>
          <p:cNvPr id="44034" name="Picture 2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428736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142976" y="4786322"/>
            <a:ext cx="168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Kevert</a:t>
            </a:r>
            <a:r>
              <a:rPr lang="en-US" dirty="0" smtClean="0"/>
              <a:t> </a:t>
            </a:r>
            <a:r>
              <a:rPr lang="en-US" dirty="0" err="1" smtClean="0"/>
              <a:t>reaktor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857752" y="471488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Csőreaktor</a:t>
            </a:r>
            <a:endParaRPr lang="hu-HU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142976" y="5500702"/>
          <a:ext cx="17145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6" imgW="1422400" imgH="457200" progId="Equation.3">
                  <p:embed/>
                </p:oleObj>
              </mc:Choice>
              <mc:Fallback>
                <p:oleObj name="Equation" r:id="rId6" imgW="14224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5500702"/>
                        <a:ext cx="171451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4786314" y="5357826"/>
          <a:ext cx="1500198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8" imgW="1015559" imgH="495085" progId="Equation.3">
                  <p:embed/>
                </p:oleObj>
              </mc:Choice>
              <mc:Fallback>
                <p:oleObj name="Equation" r:id="rId8" imgW="1015559" imgH="495085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5357826"/>
                        <a:ext cx="1500198" cy="70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42910" y="1357298"/>
            <a:ext cx="707236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dirty="0" err="1" smtClean="0">
                <a:cs typeface="Times New Roman" pitchFamily="18" charset="0"/>
              </a:rPr>
              <a:t>Ez</a:t>
            </a:r>
            <a:r>
              <a:rPr lang="en-US" dirty="0" smtClean="0">
                <a:cs typeface="Times New Roman" pitchFamily="18" charset="0"/>
              </a:rPr>
              <a:t> a </a:t>
            </a:r>
            <a:r>
              <a:rPr lang="en-US" dirty="0" err="1" smtClean="0">
                <a:cs typeface="Times New Roman" pitchFamily="18" charset="0"/>
              </a:rPr>
              <a:t>rendszer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két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szélsőséges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eset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az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idealizált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kevert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reaktor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és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az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idealizált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csőreaktor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kombinálásával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hozható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létre</a:t>
            </a:r>
            <a:r>
              <a:rPr lang="en-US" dirty="0" smtClean="0">
                <a:cs typeface="Times New Roman" pitchFamily="18" charset="0"/>
              </a:rPr>
              <a:t>. </a:t>
            </a:r>
            <a:endParaRPr lang="hu-HU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hu-HU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hu-HU" dirty="0" smtClean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két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reaktort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többféleképpen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lehet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kombinálni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hu-HU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</a:pPr>
            <a:endParaRPr lang="hu-HU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en-US" dirty="0" err="1" smtClean="0">
                <a:cs typeface="Times New Roman" pitchFamily="18" charset="0"/>
              </a:rPr>
              <a:t>véges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tengelyirányú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visszak</a:t>
            </a:r>
            <a:r>
              <a:rPr lang="hu-HU" dirty="0" smtClean="0">
                <a:cs typeface="Times New Roman" pitchFamily="18" charset="0"/>
              </a:rPr>
              <a:t>e</a:t>
            </a:r>
            <a:r>
              <a:rPr lang="en-US" dirty="0" err="1" smtClean="0">
                <a:cs typeface="Times New Roman" pitchFamily="18" charset="0"/>
              </a:rPr>
              <a:t>veredés</a:t>
            </a:r>
            <a:r>
              <a:rPr lang="en-US" dirty="0" smtClean="0">
                <a:cs typeface="Times New Roman" pitchFamily="18" charset="0"/>
              </a:rPr>
              <a:t> a </a:t>
            </a:r>
            <a:r>
              <a:rPr lang="en-US" dirty="0" err="1" smtClean="0">
                <a:cs typeface="Times New Roman" pitchFamily="18" charset="0"/>
              </a:rPr>
              <a:t>reaktorban</a:t>
            </a:r>
            <a:endParaRPr lang="hu-HU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en-US" dirty="0" err="1" smtClean="0">
                <a:cs typeface="Times New Roman" pitchFamily="18" charset="0"/>
              </a:rPr>
              <a:t>több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kevert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vagy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több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kevert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és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több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csőreaktor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kombinációja</a:t>
            </a:r>
            <a:endParaRPr lang="hu-HU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</a:pPr>
            <a:endParaRPr lang="hu-HU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hu-HU" dirty="0" smtClean="0">
                <a:cs typeface="Times New Roman" pitchFamily="18" charset="0"/>
              </a:rPr>
              <a:t>Sejttömeg mérlegegyenlete (kapcsolata </a:t>
            </a:r>
            <a:r>
              <a:rPr lang="hu-HU" dirty="0" err="1" smtClean="0">
                <a:cs typeface="Times New Roman" pitchFamily="18" charset="0"/>
              </a:rPr>
              <a:t>Da-val</a:t>
            </a:r>
            <a:r>
              <a:rPr lang="hu-HU" dirty="0" smtClean="0">
                <a:cs typeface="Times New Roman" pitchFamily="18" charset="0"/>
              </a:rPr>
              <a:t>):</a:t>
            </a:r>
          </a:p>
        </p:txBody>
      </p:sp>
      <p:graphicFrame>
        <p:nvGraphicFramePr>
          <p:cNvPr id="46082" name="Object 1"/>
          <p:cNvGraphicFramePr>
            <a:graphicFrameLocks noChangeAspect="1"/>
          </p:cNvGraphicFramePr>
          <p:nvPr/>
        </p:nvGraphicFramePr>
        <p:xfrm>
          <a:off x="2357422" y="3500438"/>
          <a:ext cx="37369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500438"/>
                        <a:ext cx="373697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785786" y="5214950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X</a:t>
            </a:r>
            <a:r>
              <a:rPr lang="en-US" sz="1600" baseline="-25000" dirty="0" smtClean="0">
                <a:cs typeface="Times New Roman" pitchFamily="18" charset="0"/>
              </a:rPr>
              <a:t>0</a:t>
            </a:r>
            <a:r>
              <a:rPr lang="en-US" sz="1600" dirty="0" smtClean="0">
                <a:cs typeface="Times New Roman" pitchFamily="18" charset="0"/>
              </a:rPr>
              <a:t> : </a:t>
            </a:r>
            <a:r>
              <a:rPr lang="en-US" sz="1600" dirty="0" err="1" smtClean="0">
                <a:cs typeface="Times New Roman" pitchFamily="18" charset="0"/>
              </a:rPr>
              <a:t>betáplálási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sejtkoncentráció</a:t>
            </a:r>
            <a:r>
              <a:rPr lang="hu-HU" sz="1600" dirty="0" smtClean="0"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err="1" smtClean="0">
                <a:cs typeface="Times New Roman" pitchFamily="18" charset="0"/>
              </a:rPr>
              <a:t>X</a:t>
            </a:r>
            <a:r>
              <a:rPr lang="en-US" sz="1600" baseline="-25000" dirty="0" err="1" smtClean="0">
                <a:cs typeface="Times New Roman" pitchFamily="18" charset="0"/>
              </a:rPr>
              <a:t>e</a:t>
            </a:r>
            <a:r>
              <a:rPr lang="en-US" sz="1600" dirty="0" smtClean="0">
                <a:cs typeface="Times New Roman" pitchFamily="18" charset="0"/>
              </a:rPr>
              <a:t> : </a:t>
            </a:r>
            <a:r>
              <a:rPr lang="en-US" sz="1600" dirty="0" err="1" smtClean="0">
                <a:cs typeface="Times New Roman" pitchFamily="18" charset="0"/>
              </a:rPr>
              <a:t>elvételben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lévő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sejtkoncentráció</a:t>
            </a:r>
            <a:r>
              <a:rPr lang="en-US" sz="1600" dirty="0" smtClean="0">
                <a:cs typeface="Times New Roman" pitchFamily="18" charset="0"/>
              </a:rPr>
              <a:t> </a:t>
            </a:r>
            <a:endParaRPr lang="hu-HU" sz="16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hu-HU" sz="1600" dirty="0" smtClean="0">
                <a:cs typeface="Times New Roman" pitchFamily="18" charset="0"/>
              </a:rPr>
              <a:t> : </a:t>
            </a:r>
            <a:r>
              <a:rPr lang="hu-HU" sz="1600" dirty="0" err="1" smtClean="0">
                <a:cs typeface="Times New Roman" pitchFamily="18" charset="0"/>
              </a:rPr>
              <a:t>fermentlé</a:t>
            </a:r>
            <a:r>
              <a:rPr lang="hu-HU" sz="1600" dirty="0" smtClean="0">
                <a:cs typeface="Times New Roman" pitchFamily="18" charset="0"/>
              </a:rPr>
              <a:t> </a:t>
            </a:r>
            <a:r>
              <a:rPr lang="hu-HU" sz="1600" dirty="0" err="1" smtClean="0">
                <a:cs typeface="Times New Roman" pitchFamily="18" charset="0"/>
              </a:rPr>
              <a:t>recirkulációs</a:t>
            </a:r>
            <a:r>
              <a:rPr lang="hu-HU" sz="1600" dirty="0" smtClean="0">
                <a:cs typeface="Times New Roman" pitchFamily="18" charset="0"/>
              </a:rPr>
              <a:t> hányadosa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600" dirty="0" smtClean="0">
                <a:cs typeface="Times New Roman" pitchFamily="18" charset="0"/>
              </a:rPr>
              <a:t>Da: </a:t>
            </a:r>
            <a:r>
              <a:rPr lang="hu-HU" sz="1600" dirty="0" err="1" smtClean="0">
                <a:cs typeface="Times New Roman" pitchFamily="18" charset="0"/>
              </a:rPr>
              <a:t>Damköhler</a:t>
            </a:r>
            <a:r>
              <a:rPr lang="hu-HU" sz="1600" dirty="0" smtClean="0">
                <a:cs typeface="Times New Roman" pitchFamily="18" charset="0"/>
              </a:rPr>
              <a:t> szám</a:t>
            </a:r>
          </a:p>
        </p:txBody>
      </p:sp>
      <p:sp>
        <p:nvSpPr>
          <p:cNvPr id="6" name="Téglalap 5"/>
          <p:cNvSpPr/>
          <p:nvPr/>
        </p:nvSpPr>
        <p:spPr>
          <a:xfrm>
            <a:off x="2071670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Idealizált</a:t>
            </a:r>
            <a:r>
              <a:rPr lang="en-US" b="1" dirty="0" smtClean="0"/>
              <a:t> </a:t>
            </a:r>
            <a:r>
              <a:rPr lang="en-US" b="1" dirty="0" err="1" smtClean="0"/>
              <a:t>csőreaktor</a:t>
            </a:r>
            <a:r>
              <a:rPr lang="en-US" b="1" dirty="0" smtClean="0"/>
              <a:t> </a:t>
            </a:r>
            <a:r>
              <a:rPr lang="en-US" b="1" dirty="0" err="1" smtClean="0"/>
              <a:t>fermentlé</a:t>
            </a:r>
            <a:r>
              <a:rPr lang="en-US" b="1" dirty="0" smtClean="0"/>
              <a:t> </a:t>
            </a:r>
            <a:r>
              <a:rPr lang="en-US" b="1" dirty="0" err="1" smtClean="0"/>
              <a:t>recirkulációval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42910" y="1000108"/>
            <a:ext cx="700092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számot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függvényében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ábrázolva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megkapjuk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adott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elvételi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sejtkoncentráció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eléréséhez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mekkora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tartózkodási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reaktortérfogat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szükséges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5738812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785786" y="5286388"/>
            <a:ext cx="6572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</a:pPr>
            <a:r>
              <a:rPr lang="hu-HU" sz="1600" dirty="0" smtClean="0">
                <a:cs typeface="Times New Roman" pitchFamily="18" charset="0"/>
              </a:rPr>
              <a:t>h</a:t>
            </a:r>
            <a:r>
              <a:rPr lang="en-US" sz="1600" dirty="0" smtClean="0">
                <a:cs typeface="Times New Roman" pitchFamily="18" charset="0"/>
              </a:rPr>
              <a:t>a </a:t>
            </a:r>
            <a:r>
              <a:rPr lang="en-US" sz="16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600" dirty="0" smtClean="0">
                <a:cs typeface="Times New Roman" pitchFamily="18" charset="0"/>
              </a:rPr>
              <a:t> n</a:t>
            </a:r>
            <a:r>
              <a:rPr lang="hu-HU" sz="1600" dirty="0" smtClean="0">
                <a:cs typeface="Times New Roman" pitchFamily="18" charset="0"/>
              </a:rPr>
              <a:t>ő </a:t>
            </a:r>
            <a:r>
              <a:rPr lang="hu-HU" sz="16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hu-HU" sz="1600" dirty="0" smtClean="0">
                <a:cs typeface="Times New Roman" pitchFamily="18" charset="0"/>
              </a:rPr>
              <a:t>  Da az idealizált kevert reaktor Da értékéhez kerül közelebb</a:t>
            </a:r>
          </a:p>
          <a:p>
            <a:pPr lvl="1" algn="just">
              <a:lnSpc>
                <a:spcPct val="90000"/>
              </a:lnSpc>
            </a:pPr>
            <a:r>
              <a:rPr lang="hu-HU" sz="1600" dirty="0" smtClean="0">
                <a:cs typeface="Times New Roman" pitchFamily="18" charset="0"/>
              </a:rPr>
              <a:t>ha </a:t>
            </a:r>
            <a:r>
              <a:rPr lang="en-US" sz="1600" dirty="0" smtClean="0">
                <a:cs typeface="Times New Roman" pitchFamily="18" charset="0"/>
                <a:sym typeface="Symbol" pitchFamily="18" charset="2"/>
              </a:rPr>
              <a:t> </a:t>
            </a:r>
            <a:r>
              <a:rPr lang="hu-HU" sz="1600" dirty="0" smtClean="0">
                <a:cs typeface="Times New Roman" pitchFamily="18" charset="0"/>
              </a:rPr>
              <a:t>csökken </a:t>
            </a:r>
            <a:r>
              <a:rPr lang="hu-HU" sz="16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hu-HU" sz="1600" dirty="0" smtClean="0">
                <a:cs typeface="Times New Roman" pitchFamily="18" charset="0"/>
              </a:rPr>
              <a:t> Da nő </a:t>
            </a:r>
          </a:p>
          <a:p>
            <a:pPr lvl="1" algn="just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600" dirty="0" smtClean="0">
                <a:cs typeface="Times New Roman" pitchFamily="18" charset="0"/>
              </a:rPr>
              <a:t> = 0 </a:t>
            </a:r>
            <a:r>
              <a:rPr lang="en-US" sz="1600" dirty="0" err="1" smtClean="0">
                <a:cs typeface="Times New Roman" pitchFamily="18" charset="0"/>
              </a:rPr>
              <a:t>esetén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eléri</a:t>
            </a:r>
            <a:r>
              <a:rPr lang="en-US" sz="1600" dirty="0" smtClean="0">
                <a:cs typeface="Times New Roman" pitchFamily="18" charset="0"/>
              </a:rPr>
              <a:t> a </a:t>
            </a:r>
            <a:r>
              <a:rPr lang="en-US" sz="1600" dirty="0" err="1" smtClean="0">
                <a:cs typeface="Times New Roman" pitchFamily="18" charset="0"/>
              </a:rPr>
              <a:t>csőreaktorra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jellemző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állapotot</a:t>
            </a:r>
            <a:endParaRPr lang="hu-HU" sz="1600" dirty="0" smtClean="0"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643042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Idealizált</a:t>
            </a:r>
            <a:r>
              <a:rPr lang="en-US" b="1" dirty="0" smtClean="0"/>
              <a:t> </a:t>
            </a:r>
            <a:r>
              <a:rPr lang="en-US" b="1" dirty="0" err="1" smtClean="0"/>
              <a:t>csőreaktor</a:t>
            </a:r>
            <a:r>
              <a:rPr lang="en-US" b="1" dirty="0" smtClean="0"/>
              <a:t> </a:t>
            </a:r>
            <a:r>
              <a:rPr lang="en-US" b="1" dirty="0" err="1" smtClean="0"/>
              <a:t>fermentlé</a:t>
            </a:r>
            <a:r>
              <a:rPr lang="en-US" b="1" dirty="0" smtClean="0"/>
              <a:t> </a:t>
            </a:r>
            <a:r>
              <a:rPr lang="en-US" b="1" dirty="0" err="1" smtClean="0"/>
              <a:t>recirkulációval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5786" y="928670"/>
            <a:ext cx="678661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algn="just">
              <a:lnSpc>
                <a:spcPct val="80000"/>
              </a:lnSpc>
              <a:buSzPct val="70000"/>
            </a:pPr>
            <a:r>
              <a:rPr lang="el-GR" sz="1600" dirty="0" smtClean="0">
                <a:cs typeface="Times New Roman" pitchFamily="18" charset="0"/>
              </a:rPr>
              <a:t>γ</a:t>
            </a:r>
            <a:r>
              <a:rPr lang="hu-HU" sz="1600" baseline="-25000" dirty="0" err="1" smtClean="0">
                <a:cs typeface="Times New Roman" pitchFamily="18" charset="0"/>
              </a:rPr>
              <a:t>opt</a:t>
            </a:r>
            <a:r>
              <a:rPr lang="hu-HU" sz="1600" baseline="-25000" dirty="0" smtClean="0">
                <a:cs typeface="Times New Roman" pitchFamily="18" charset="0"/>
              </a:rPr>
              <a:t> </a:t>
            </a:r>
            <a:r>
              <a:rPr lang="hu-HU" sz="1600" dirty="0" smtClean="0">
                <a:cs typeface="Times New Roman" pitchFamily="18" charset="0"/>
              </a:rPr>
              <a:t>= f (X</a:t>
            </a:r>
            <a:r>
              <a:rPr lang="hu-HU" sz="1600" baseline="-25000" dirty="0" smtClean="0">
                <a:cs typeface="Times New Roman" pitchFamily="18" charset="0"/>
              </a:rPr>
              <a:t>0</a:t>
            </a:r>
            <a:r>
              <a:rPr lang="hu-HU" sz="1600" baseline="30000" dirty="0" smtClean="0">
                <a:cs typeface="Times New Roman" pitchFamily="18" charset="0"/>
              </a:rPr>
              <a:t>*</a:t>
            </a:r>
            <a:r>
              <a:rPr lang="hu-HU" sz="1600" dirty="0" smtClean="0">
                <a:cs typeface="Times New Roman" pitchFamily="18" charset="0"/>
              </a:rPr>
              <a:t>, </a:t>
            </a:r>
            <a:r>
              <a:rPr lang="hu-HU" sz="1600" dirty="0" err="1" smtClean="0">
                <a:cs typeface="Times New Roman" pitchFamily="18" charset="0"/>
              </a:rPr>
              <a:t>X</a:t>
            </a:r>
            <a:r>
              <a:rPr lang="hu-HU" sz="1600" baseline="-25000" dirty="0" err="1" smtClean="0">
                <a:cs typeface="Times New Roman" pitchFamily="18" charset="0"/>
              </a:rPr>
              <a:t>e</a:t>
            </a:r>
            <a:r>
              <a:rPr lang="hu-HU" sz="1600" baseline="30000" dirty="0" smtClean="0">
                <a:cs typeface="Times New Roman" pitchFamily="18" charset="0"/>
              </a:rPr>
              <a:t>*</a:t>
            </a:r>
            <a:r>
              <a:rPr lang="hu-HU" sz="1600" dirty="0" smtClean="0">
                <a:cs typeface="Times New Roman" pitchFamily="18" charset="0"/>
              </a:rPr>
              <a:t>, K)</a:t>
            </a:r>
          </a:p>
          <a:p>
            <a:pPr marL="273050" lvl="1" algn="just">
              <a:lnSpc>
                <a:spcPct val="80000"/>
              </a:lnSpc>
              <a:buSzPct val="70000"/>
            </a:pPr>
            <a:endParaRPr lang="hu-HU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Ha </a:t>
            </a:r>
            <a:r>
              <a:rPr lang="hu-HU" sz="1600" dirty="0" smtClean="0">
                <a:cs typeface="Times New Roman" pitchFamily="18" charset="0"/>
              </a:rPr>
              <a:t>   </a:t>
            </a:r>
            <a:r>
              <a:rPr lang="hu-HU" sz="1600" dirty="0" err="1" smtClean="0">
                <a:cs typeface="Times New Roman" pitchFamily="18" charset="0"/>
              </a:rPr>
              <a:t>Xe</a:t>
            </a:r>
            <a:r>
              <a:rPr lang="hu-HU" sz="1600" dirty="0" smtClean="0">
                <a:cs typeface="Times New Roman" pitchFamily="18" charset="0"/>
              </a:rPr>
              <a:t>*&lt; </a:t>
            </a:r>
            <a:r>
              <a:rPr lang="hu-HU" sz="1600" dirty="0" err="1" smtClean="0">
                <a:cs typeface="Times New Roman" pitchFamily="18" charset="0"/>
              </a:rPr>
              <a:t>Xe</a:t>
            </a:r>
            <a:r>
              <a:rPr lang="hu-HU" sz="1600" dirty="0" smtClean="0">
                <a:cs typeface="Times New Roman" pitchFamily="18" charset="0"/>
              </a:rPr>
              <a:t>*</a:t>
            </a:r>
            <a:r>
              <a:rPr lang="hu-HU" sz="1600" dirty="0" err="1" smtClean="0">
                <a:cs typeface="Times New Roman" pitchFamily="18" charset="0"/>
              </a:rPr>
              <a:t>krit</a:t>
            </a:r>
            <a:r>
              <a:rPr lang="hu-HU" sz="1600" dirty="0" smtClean="0">
                <a:cs typeface="Times New Roman" pitchFamily="18" charset="0"/>
              </a:rPr>
              <a:t>    </a:t>
            </a:r>
            <a:r>
              <a:rPr lang="hu-HU" sz="16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dirty="0" err="1" smtClean="0">
                <a:cs typeface="Times New Roman" pitchFamily="18" charset="0"/>
              </a:rPr>
              <a:t>kevert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reaktor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az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ideálisabb</a:t>
            </a:r>
            <a:r>
              <a:rPr lang="hu-HU" sz="1600" dirty="0" smtClean="0">
                <a:cs typeface="Times New Roman" pitchFamily="18" charset="0"/>
              </a:rPr>
              <a:t>		</a:t>
            </a:r>
          </a:p>
          <a:p>
            <a:endParaRPr lang="hu-HU" sz="1600" dirty="0" smtClean="0">
              <a:cs typeface="Times New Roman" pitchFamily="18" charset="0"/>
            </a:endParaRPr>
          </a:p>
          <a:p>
            <a:r>
              <a:rPr lang="hu-HU" sz="1600" dirty="0" smtClean="0">
                <a:cs typeface="Times New Roman" pitchFamily="18" charset="0"/>
              </a:rPr>
              <a:t>Ha    </a:t>
            </a:r>
            <a:r>
              <a:rPr lang="hu-HU" sz="1600" dirty="0" err="1" smtClean="0">
                <a:cs typeface="Times New Roman" pitchFamily="18" charset="0"/>
              </a:rPr>
              <a:t>Xe</a:t>
            </a:r>
            <a:r>
              <a:rPr lang="hu-HU" sz="1600" dirty="0" smtClean="0">
                <a:cs typeface="Times New Roman" pitchFamily="18" charset="0"/>
              </a:rPr>
              <a:t>*&gt;</a:t>
            </a:r>
            <a:r>
              <a:rPr lang="hu-HU" sz="1600" dirty="0" err="1" smtClean="0">
                <a:cs typeface="Times New Roman" pitchFamily="18" charset="0"/>
              </a:rPr>
              <a:t>Xe</a:t>
            </a:r>
            <a:r>
              <a:rPr lang="hu-HU" sz="1600" dirty="0" smtClean="0">
                <a:cs typeface="Times New Roman" pitchFamily="18" charset="0"/>
              </a:rPr>
              <a:t>*</a:t>
            </a:r>
            <a:r>
              <a:rPr lang="hu-HU" sz="1600" dirty="0" err="1" smtClean="0">
                <a:cs typeface="Times New Roman" pitchFamily="18" charset="0"/>
              </a:rPr>
              <a:t>krit</a:t>
            </a:r>
            <a:r>
              <a:rPr lang="hu-HU" sz="1600" dirty="0" smtClean="0">
                <a:cs typeface="Times New Roman" pitchFamily="18" charset="0"/>
              </a:rPr>
              <a:t>     </a:t>
            </a:r>
            <a:r>
              <a:rPr lang="hu-HU" sz="16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dirty="0" err="1" smtClean="0">
                <a:cs typeface="Times New Roman" pitchFamily="18" charset="0"/>
              </a:rPr>
              <a:t>kevert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és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csőreaktor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kombinációja</a:t>
            </a:r>
            <a:r>
              <a:rPr lang="en-US" sz="1600" dirty="0" smtClean="0">
                <a:cs typeface="Times New Roman" pitchFamily="18" charset="0"/>
              </a:rPr>
              <a:t> ill</a:t>
            </a:r>
            <a:r>
              <a:rPr lang="hu-HU" sz="1600" dirty="0" smtClean="0">
                <a:cs typeface="Times New Roman" pitchFamily="18" charset="0"/>
              </a:rPr>
              <a:t>. 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fermentlé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recirkulációval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ellátott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csőreaktor</a:t>
            </a:r>
            <a:r>
              <a:rPr lang="hu-HU" sz="1600" dirty="0" smtClean="0">
                <a:cs typeface="Times New Roman" pitchFamily="18" charset="0"/>
              </a:rPr>
              <a:t>	             </a:t>
            </a:r>
          </a:p>
        </p:txBody>
      </p:sp>
      <p:pic>
        <p:nvPicPr>
          <p:cNvPr id="3" name="Picture 6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643182"/>
            <a:ext cx="36401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4500562" y="3143248"/>
            <a:ext cx="3500462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hu-HU" sz="1400" dirty="0" smtClean="0">
                <a:cs typeface="Times New Roman" pitchFamily="18" charset="0"/>
              </a:rPr>
              <a:t> </a:t>
            </a:r>
            <a:r>
              <a:rPr lang="hu-HU" sz="1400" b="1" dirty="0" smtClean="0">
                <a:cs typeface="Times New Roman" pitchFamily="18" charset="0"/>
              </a:rPr>
              <a:t>X</a:t>
            </a:r>
            <a:r>
              <a:rPr lang="hu-HU" sz="1400" b="1" baseline="30000" dirty="0" smtClean="0">
                <a:cs typeface="Times New Roman" pitchFamily="18" charset="0"/>
              </a:rPr>
              <a:t>*</a:t>
            </a:r>
            <a:r>
              <a:rPr lang="hu-HU" sz="1400" b="1" baseline="-25000" dirty="0" smtClean="0">
                <a:cs typeface="Times New Roman" pitchFamily="18" charset="0"/>
              </a:rPr>
              <a:t>e</a:t>
            </a:r>
            <a:r>
              <a:rPr lang="hu-HU" sz="1400" b="1" dirty="0" smtClean="0">
                <a:cs typeface="Times New Roman" pitchFamily="18" charset="0"/>
              </a:rPr>
              <a:t>:</a:t>
            </a:r>
            <a:r>
              <a:rPr lang="hu-HU" sz="1400" dirty="0" smtClean="0">
                <a:cs typeface="Times New Roman" pitchFamily="18" charset="0"/>
              </a:rPr>
              <a:t> relatív sejt konc. (elvételben lévő)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hu-HU" sz="1400" dirty="0" smtClean="0">
                <a:cs typeface="Times New Roman" pitchFamily="18" charset="0"/>
              </a:rPr>
              <a:t>				                                     </a:t>
            </a:r>
            <a:r>
              <a:rPr lang="hu-HU" sz="1400" b="1" dirty="0" smtClean="0">
                <a:cs typeface="Times New Roman" pitchFamily="18" charset="0"/>
              </a:rPr>
              <a:t>X</a:t>
            </a:r>
            <a:r>
              <a:rPr lang="hu-HU" sz="1400" b="1" baseline="30000" dirty="0" smtClean="0">
                <a:cs typeface="Times New Roman" pitchFamily="18" charset="0"/>
              </a:rPr>
              <a:t>*</a:t>
            </a:r>
            <a:r>
              <a:rPr lang="hu-HU" sz="1400" b="1" baseline="-25000" dirty="0" smtClean="0">
                <a:cs typeface="Times New Roman" pitchFamily="18" charset="0"/>
              </a:rPr>
              <a:t>e,</a:t>
            </a:r>
            <a:r>
              <a:rPr lang="hu-HU" sz="1400" b="1" baseline="-25000" dirty="0" err="1" smtClean="0">
                <a:cs typeface="Times New Roman" pitchFamily="18" charset="0"/>
              </a:rPr>
              <a:t>krit</a:t>
            </a:r>
            <a:r>
              <a:rPr lang="hu-HU" sz="1400" dirty="0" smtClean="0">
                <a:cs typeface="Times New Roman" pitchFamily="18" charset="0"/>
              </a:rPr>
              <a:t>: kritikus sejttömeg koncentráció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hu-HU" sz="1400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hu-HU" sz="1400" dirty="0" smtClean="0">
                <a:cs typeface="Times New Roman" pitchFamily="18" charset="0"/>
              </a:rPr>
              <a:t>K: dimenziómentes </a:t>
            </a:r>
            <a:r>
              <a:rPr lang="hu-HU" sz="1400" dirty="0" err="1" smtClean="0">
                <a:cs typeface="Times New Roman" pitchFamily="18" charset="0"/>
              </a:rPr>
              <a:t>Monod</a:t>
            </a:r>
            <a:r>
              <a:rPr lang="hu-HU" sz="1400" dirty="0" smtClean="0">
                <a:cs typeface="Times New Roman" pitchFamily="18" charset="0"/>
              </a:rPr>
              <a:t> konstans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hu-HU" sz="1400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072198" y="4286256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5" imgW="1167893" imgH="431613" progId="Equation.3">
                  <p:embed/>
                </p:oleObj>
              </mc:Choice>
              <mc:Fallback>
                <p:oleObj name="Equation" r:id="rId5" imgW="1167893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4286256"/>
                        <a:ext cx="1428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171448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Idealizált</a:t>
            </a:r>
            <a:r>
              <a:rPr lang="en-US" b="1" dirty="0" smtClean="0"/>
              <a:t> </a:t>
            </a:r>
            <a:r>
              <a:rPr lang="en-US" b="1" dirty="0" err="1" smtClean="0"/>
              <a:t>csőreaktor</a:t>
            </a:r>
            <a:r>
              <a:rPr lang="en-US" b="1" dirty="0" smtClean="0"/>
              <a:t> </a:t>
            </a:r>
            <a:r>
              <a:rPr lang="en-US" b="1" dirty="0" err="1" smtClean="0"/>
              <a:t>fermentlé</a:t>
            </a:r>
            <a:r>
              <a:rPr lang="en-US" b="1" dirty="0" smtClean="0"/>
              <a:t> </a:t>
            </a:r>
            <a:r>
              <a:rPr lang="en-US" b="1" dirty="0" err="1" smtClean="0"/>
              <a:t>recirkulációval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Növekedés és termékképződés idealizált reaktorokban</a:t>
            </a:r>
            <a:endParaRPr lang="hu-HU" sz="2800" dirty="0"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3050" indent="-273050">
              <a:spcBef>
                <a:spcPct val="0"/>
              </a:spcBef>
              <a:buFont typeface="Wingdings" pitchFamily="2" charset="2"/>
              <a:buChar char=""/>
            </a:pPr>
            <a:r>
              <a:rPr lang="hu-HU" sz="2200" b="1" dirty="0" smtClean="0">
                <a:solidFill>
                  <a:srgbClr val="113052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Növekedés idealizált reaktorban </a:t>
            </a:r>
            <a:r>
              <a:rPr lang="hu-HU" sz="2200" b="1" dirty="0" smtClean="0">
                <a:solidFill>
                  <a:srgbClr val="00B050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(MT)</a:t>
            </a:r>
            <a:endParaRPr lang="hu-HU" sz="2200" b="1" dirty="0" smtClean="0">
              <a:solidFill>
                <a:srgbClr val="113052"/>
              </a:solidFill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rgbClr val="00589A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Nem limitált növekedés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Ideális kevert szakaszos tartályreaktor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Ideális kevert folytonos tartályreaktor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Air lift hurokreaktor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err="1" smtClean="0">
                <a:solidFill>
                  <a:srgbClr val="00589A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Szubsztrát</a:t>
            </a:r>
            <a:r>
              <a:rPr lang="hu-HU" sz="2200" dirty="0" smtClean="0">
                <a:solidFill>
                  <a:srgbClr val="00589A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limitált növekedés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Kevert, szakaszos 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Folyamatos, kevert tartályreaktor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Ideális kevert tartály- és idealizált csőreaktor kombinációja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Idealizált csőreaktor </a:t>
            </a:r>
            <a:r>
              <a:rPr lang="hu-HU" sz="22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fermentlé</a:t>
            </a: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recirkulációval</a:t>
            </a:r>
            <a:endParaRPr lang="hu-HU" sz="2200" dirty="0" smtClean="0">
              <a:latin typeface="Trebuchet MS" pitchFamily="34" charset="0"/>
              <a:ea typeface="ＭＳ Ｐゴシック" pitchFamily="34" charset="-128"/>
              <a:cs typeface="Times New Roman" pitchFamily="18" charset="0"/>
            </a:endParaRP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solidFill>
                  <a:srgbClr val="00B050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Kevert reaktor kaszkád </a:t>
            </a:r>
            <a:r>
              <a:rPr lang="hu-HU" sz="2200" b="1" dirty="0" smtClean="0">
                <a:solidFill>
                  <a:srgbClr val="00B050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(WA)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Air lift hurokreaktor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rgbClr val="00589A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Oxigén transzport limitált növekedés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Ideális, folyamatos kevert tartályreaktor</a:t>
            </a:r>
          </a:p>
          <a:p>
            <a:pPr lvl="2" indent="-182563">
              <a:spcBef>
                <a:spcPct val="0"/>
              </a:spcBef>
              <a:buClr>
                <a:srgbClr val="0C61AE"/>
              </a:buClr>
              <a:buFont typeface="Wingdings" pitchFamily="2" charset="2"/>
              <a:buChar char=""/>
            </a:pPr>
            <a:r>
              <a:rPr lang="hu-HU" sz="2200" dirty="0" smtClean="0"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</a:t>
            </a:r>
          </a:p>
          <a:p>
            <a:pPr marL="273050" indent="-273050">
              <a:spcBef>
                <a:spcPct val="0"/>
              </a:spcBef>
              <a:buFont typeface="Wingdings" pitchFamily="2" charset="2"/>
              <a:buChar char=""/>
            </a:pPr>
            <a:r>
              <a:rPr lang="hu-HU" sz="2200" b="1" dirty="0" smtClean="0">
                <a:solidFill>
                  <a:srgbClr val="113052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Termékképződés idealizált reaktorban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Kevert 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Oszlopreaktor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Hurokreaktor</a:t>
            </a:r>
          </a:p>
          <a:p>
            <a:pPr marL="639763" lvl="1" indent="-273050">
              <a:spcBef>
                <a:spcPct val="0"/>
              </a:spcBef>
              <a:buFont typeface="Wingdings 2" pitchFamily="18" charset="2"/>
              <a:buChar char=""/>
            </a:pPr>
            <a:r>
              <a:rPr lang="hu-HU" sz="2200" dirty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imes New Roman" pitchFamily="18" charset="0"/>
              </a:rPr>
              <a:t>Termék inhibíció oszlopreaktorban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6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95536" y="5486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Kevert </a:t>
            </a:r>
            <a:r>
              <a:rPr lang="hu-HU" b="1" u="sng" dirty="0" err="1" smtClean="0"/>
              <a:t>rekator</a:t>
            </a:r>
            <a:r>
              <a:rPr lang="hu-HU" b="1" u="sng" dirty="0" smtClean="0"/>
              <a:t> kaszkád</a:t>
            </a:r>
            <a:endParaRPr lang="hu-HU" b="1" u="sng" dirty="0"/>
          </a:p>
        </p:txBody>
      </p:sp>
      <p:sp>
        <p:nvSpPr>
          <p:cNvPr id="20" name="Téglalap 19"/>
          <p:cNvSpPr/>
          <p:nvPr/>
        </p:nvSpPr>
        <p:spPr>
          <a:xfrm>
            <a:off x="0" y="1475871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első reaktorból kilépő koncentráció állandósult állapot alatt, amikor </a:t>
            </a:r>
            <a:endParaRPr lang="hu-HU" sz="1600" dirty="0">
              <a:latin typeface="Trebuchet MS" panose="020B060302020202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691680" y="405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4" name="Objektum 23"/>
          <p:cNvGraphicFramePr>
            <a:graphicFrameLocks noChangeAspect="1"/>
          </p:cNvGraphicFramePr>
          <p:nvPr>
            <p:extLst/>
          </p:nvPr>
        </p:nvGraphicFramePr>
        <p:xfrm>
          <a:off x="6814731" y="1248618"/>
          <a:ext cx="781605" cy="61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4" imgW="507780" imgH="393529" progId="Equation.3">
                  <p:embed/>
                </p:oleObj>
              </mc:Choice>
              <mc:Fallback>
                <p:oleObj name="Equation" r:id="rId4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731" y="1248618"/>
                        <a:ext cx="781605" cy="619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um 25"/>
          <p:cNvGraphicFramePr>
            <a:graphicFrameLocks noChangeAspect="1"/>
          </p:cNvGraphicFramePr>
          <p:nvPr>
            <p:extLst/>
          </p:nvPr>
        </p:nvGraphicFramePr>
        <p:xfrm>
          <a:off x="802364" y="1913802"/>
          <a:ext cx="1778632" cy="82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6" imgW="927100" imgH="431800" progId="Equation.3">
                  <p:embed/>
                </p:oleObj>
              </mc:Choice>
              <mc:Fallback>
                <p:oleObj name="Equation" r:id="rId6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64" y="1913802"/>
                        <a:ext cx="1778632" cy="825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églalap 26"/>
          <p:cNvSpPr/>
          <p:nvPr/>
        </p:nvSpPr>
        <p:spPr>
          <a:xfrm>
            <a:off x="2761332" y="1979076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en-US" sz="1600" dirty="0"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=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növekedési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sebesség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az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első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fokozatban</a:t>
            </a:r>
            <a:endParaRPr lang="hu-HU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átlagos tartózkodási idő az első reaktorban</a:t>
            </a:r>
            <a:endParaRPr lang="hu-HU" sz="1600" dirty="0">
              <a:latin typeface="+mj-lt"/>
            </a:endParaRPr>
          </a:p>
        </p:txBody>
      </p:sp>
      <p:pic>
        <p:nvPicPr>
          <p:cNvPr id="28" name="Kép 2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78" y="2962586"/>
            <a:ext cx="3849006" cy="356275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églalap 28"/>
          <p:cNvSpPr/>
          <p:nvPr/>
        </p:nvSpPr>
        <p:spPr>
          <a:xfrm>
            <a:off x="0" y="29625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Szubsztrát limit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esetén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, ha S &lt;&lt; K</a:t>
            </a:r>
            <a:r>
              <a:rPr lang="en-US" sz="1600" baseline="-25000" dirty="0">
                <a:latin typeface="Trebuchet MS" panose="020B0603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a Monod egyenlet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leegyszerüsödik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  <a:endParaRPr lang="hu-HU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Objektum 30"/>
          <p:cNvGraphicFramePr>
            <a:graphicFrameLocks noChangeAspect="1"/>
          </p:cNvGraphicFramePr>
          <p:nvPr>
            <p:extLst/>
          </p:nvPr>
        </p:nvGraphicFramePr>
        <p:xfrm>
          <a:off x="2568786" y="3394554"/>
          <a:ext cx="1374361" cy="74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9" imgW="787400" imgH="431800" progId="Equation.3">
                  <p:embed/>
                </p:oleObj>
              </mc:Choice>
              <mc:Fallback>
                <p:oleObj name="Equation" r:id="rId9" imgW="78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786" y="3394554"/>
                        <a:ext cx="1374361" cy="745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églalap 31"/>
          <p:cNvSpPr/>
          <p:nvPr/>
        </p:nvSpPr>
        <p:spPr>
          <a:xfrm>
            <a:off x="0" y="424162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743200" algn="ctr"/>
                <a:tab pos="5486400" algn="r"/>
                <a:tab pos="449580" algn="l"/>
              </a:tabLst>
            </a:pP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Tehát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lineáris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összefüggés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van a µ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és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S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között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hu-HU" sz="16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2743200" algn="ctr"/>
                <a:tab pos="5486400" algn="r"/>
                <a:tab pos="449580" algn="l"/>
              </a:tabLst>
            </a:pP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Ekkor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második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illetve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n-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edik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reaktorban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sejtkoncentráció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következőképpen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alakul</a:t>
            </a:r>
            <a:r>
              <a:rPr lang="en-US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  <a:endParaRPr lang="hu-HU" sz="16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Objektum 33"/>
          <p:cNvGraphicFramePr>
            <a:graphicFrameLocks noChangeAspect="1"/>
          </p:cNvGraphicFramePr>
          <p:nvPr>
            <p:extLst/>
          </p:nvPr>
        </p:nvGraphicFramePr>
        <p:xfrm>
          <a:off x="1606760" y="5103401"/>
          <a:ext cx="2492781" cy="81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Equation" r:id="rId11" imgW="1930400" imgH="622300" progId="Equation.3">
                  <p:embed/>
                </p:oleObj>
              </mc:Choice>
              <mc:Fallback>
                <p:oleObj name="Equation" r:id="rId11" imgW="1930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760" y="5103401"/>
                        <a:ext cx="2492781" cy="814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um 35"/>
          <p:cNvGraphicFramePr>
            <a:graphicFrameLocks noChangeAspect="1"/>
          </p:cNvGraphicFramePr>
          <p:nvPr>
            <p:extLst/>
          </p:nvPr>
        </p:nvGraphicFramePr>
        <p:xfrm>
          <a:off x="1588034" y="6019810"/>
          <a:ext cx="2590353" cy="75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Equation" r:id="rId13" imgW="2146300" imgH="622300" progId="Equation.3">
                  <p:embed/>
                </p:oleObj>
              </mc:Choice>
              <mc:Fallback>
                <p:oleObj name="Equation" r:id="rId13" imgW="21463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034" y="6019810"/>
                        <a:ext cx="2590353" cy="759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1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143008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Ideális Reaktorok csoportosításainak lehetőségei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714348" y="1500174"/>
          <a:ext cx="6643734" cy="23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71472" y="4214818"/>
          <a:ext cx="728667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5486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Kevert </a:t>
            </a:r>
            <a:r>
              <a:rPr lang="hu-HU" b="1" u="sng" dirty="0" err="1" smtClean="0"/>
              <a:t>rekator</a:t>
            </a:r>
            <a:r>
              <a:rPr lang="hu-HU" b="1" u="sng" dirty="0" smtClean="0"/>
              <a:t> kaszkád</a:t>
            </a:r>
            <a:endParaRPr lang="hu-HU" b="1" u="sng" dirty="0"/>
          </a:p>
        </p:txBody>
      </p:sp>
      <p:sp>
        <p:nvSpPr>
          <p:cNvPr id="5" name="Téglalap 4"/>
          <p:cNvSpPr/>
          <p:nvPr/>
        </p:nvSpPr>
        <p:spPr>
          <a:xfrm>
            <a:off x="107504" y="170080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Az utolsó reaktorból kilepő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fermentlé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koncentraciója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az első reaktorba belépőhöz viszonyítva</a:t>
            </a:r>
            <a:endParaRPr lang="hu-HU" sz="1600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1098016" y="2241165"/>
          <a:ext cx="5939856" cy="82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3" imgW="4927600" imgH="685800" progId="Equation.3">
                  <p:embed/>
                </p:oleObj>
              </mc:Choice>
              <mc:Fallback>
                <p:oleObj name="Equation" r:id="rId3" imgW="492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016" y="2241165"/>
                        <a:ext cx="5939856" cy="827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/>
          <p:cNvSpPr/>
          <p:nvPr/>
        </p:nvSpPr>
        <p:spPr>
          <a:xfrm>
            <a:off x="104258" y="319323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Ha a reaktorok térfogata egyenlő, akkor az egyes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reaktotokban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a hígítási sebességek,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fermentlé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tartozkódási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ideje illetve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Damköhler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számok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egyenlőek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lesznek.</a:t>
            </a:r>
          </a:p>
        </p:txBody>
      </p:sp>
      <p:sp>
        <p:nvSpPr>
          <p:cNvPr id="9" name="Téglalap 8"/>
          <p:cNvSpPr/>
          <p:nvPr/>
        </p:nvSpPr>
        <p:spPr>
          <a:xfrm>
            <a:off x="442452" y="4071210"/>
            <a:ext cx="6555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Ezért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/>
          </p:nvPr>
        </p:nvGraphicFramePr>
        <p:xfrm>
          <a:off x="1098016" y="4024234"/>
          <a:ext cx="5923260" cy="82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5" imgW="4978400" imgH="698500" progId="Equation.3">
                  <p:embed/>
                </p:oleObj>
              </mc:Choice>
              <mc:Fallback>
                <p:oleObj name="Equation" r:id="rId5" imgW="4978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016" y="4024234"/>
                        <a:ext cx="5923260" cy="82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églalap 11"/>
          <p:cNvSpPr/>
          <p:nvPr/>
        </p:nvSpPr>
        <p:spPr>
          <a:xfrm>
            <a:off x="104258" y="5511141"/>
            <a:ext cx="3313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Állandósult állapotban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=D, ekkor</a:t>
            </a:r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>
            <p:extLst/>
          </p:nvPr>
        </p:nvGraphicFramePr>
        <p:xfrm>
          <a:off x="3417986" y="5317332"/>
          <a:ext cx="3388798" cy="726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7" imgW="2133600" imgH="457200" progId="Equation.3">
                  <p:embed/>
                </p:oleObj>
              </mc:Choice>
              <mc:Fallback>
                <p:oleObj name="Equation" r:id="rId7" imgW="213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986" y="5317332"/>
                        <a:ext cx="3388798" cy="726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1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5486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Kevert </a:t>
            </a:r>
            <a:r>
              <a:rPr lang="hu-HU" b="1" u="sng" dirty="0" err="1" smtClean="0"/>
              <a:t>rekator</a:t>
            </a:r>
            <a:r>
              <a:rPr lang="hu-HU" b="1" u="sng" dirty="0" smtClean="0"/>
              <a:t> kaszkád</a:t>
            </a:r>
            <a:endParaRPr lang="hu-HU" b="1" u="sng" dirty="0"/>
          </a:p>
        </p:txBody>
      </p:sp>
      <p:pic>
        <p:nvPicPr>
          <p:cNvPr id="13" name="Kép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852264" y="880592"/>
            <a:ext cx="3971256" cy="336058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0" y="4305401"/>
            <a:ext cx="7675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Folyamatos reaktorban a sejtvesztés sebessége arányos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sejtkoncnetrációval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7" name="Objektum 16"/>
          <p:cNvGraphicFramePr>
            <a:graphicFrameLocks noChangeAspect="1"/>
          </p:cNvGraphicFramePr>
          <p:nvPr>
            <p:extLst/>
          </p:nvPr>
        </p:nvGraphicFramePr>
        <p:xfrm>
          <a:off x="2195736" y="4644490"/>
          <a:ext cx="2016224" cy="69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5" imgW="1294838" imgH="444307" progId="Equation.3">
                  <p:embed/>
                </p:oleObj>
              </mc:Choice>
              <mc:Fallback>
                <p:oleObj name="Equation" r:id="rId5" imgW="129483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644490"/>
                        <a:ext cx="2016224" cy="691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églalap 17"/>
          <p:cNvSpPr/>
          <p:nvPr/>
        </p:nvSpPr>
        <p:spPr>
          <a:xfrm>
            <a:off x="5084215" y="4805672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D=1/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τ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0" y="5400408"/>
            <a:ext cx="7976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Ha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ábrázoljuk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akkor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egyenes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vonal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meredeksége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lesz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. Ha a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betáplálás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sejtmentes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egyenes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origón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halad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keresztül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Mivel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állandósult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állapotban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a sejtnövekedés sebessége egyenlő a sejtvesztés sebességével, ezért ahol az egyenes és a görbe metszi egymást, ott lesz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steady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(s). Az u pontban az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állandósult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állapot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instabil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5486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Kevert </a:t>
            </a:r>
            <a:r>
              <a:rPr lang="hu-HU" b="1" u="sng" dirty="0" err="1" smtClean="0"/>
              <a:t>rekator</a:t>
            </a:r>
            <a:r>
              <a:rPr lang="hu-HU" b="1" u="sng" dirty="0" smtClean="0"/>
              <a:t> kaszkád</a:t>
            </a:r>
            <a:endParaRPr lang="hu-HU" b="1" u="sng" dirty="0"/>
          </a:p>
        </p:txBody>
      </p:sp>
      <p:pic>
        <p:nvPicPr>
          <p:cNvPr id="8" name="Kép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03425" y="1196752"/>
            <a:ext cx="5256584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5486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Oszlopreaktor</a:t>
            </a:r>
            <a:endParaRPr lang="hu-HU" b="1" u="sng" dirty="0"/>
          </a:p>
        </p:txBody>
      </p:sp>
      <p:sp>
        <p:nvSpPr>
          <p:cNvPr id="2" name="Téglalap 1"/>
          <p:cNvSpPr/>
          <p:nvPr/>
        </p:nvSpPr>
        <p:spPr>
          <a:xfrm>
            <a:off x="31515" y="1196752"/>
            <a:ext cx="784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en-US" sz="1600" dirty="0" err="1">
                <a:ea typeface="Times New Roman" panose="02020603050405020304" pitchFamily="18" charset="0"/>
              </a:rPr>
              <a:t>Diszperziós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modell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felhasználásával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felírva</a:t>
            </a:r>
            <a:r>
              <a:rPr lang="en-US" sz="1600" dirty="0">
                <a:ea typeface="Times New Roman" panose="02020603050405020304" pitchFamily="18" charset="0"/>
              </a:rPr>
              <a:t> a </a:t>
            </a:r>
            <a:r>
              <a:rPr lang="en-US" sz="1600" dirty="0" err="1">
                <a:ea typeface="Times New Roman" panose="02020603050405020304" pitchFamily="18" charset="0"/>
              </a:rPr>
              <a:t>sejttömeg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mérleg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egyenlete</a:t>
            </a:r>
            <a:r>
              <a:rPr lang="en-US" sz="1600" dirty="0">
                <a:ea typeface="Times New Roman" panose="02020603050405020304" pitchFamily="18" charset="0"/>
              </a:rPr>
              <a:t> steady state-re:</a:t>
            </a:r>
            <a:endParaRPr lang="hu-HU" sz="16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2555775" y="1670190"/>
          <a:ext cx="2800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4" imgW="2260600" imgH="457200" progId="Equation.3">
                  <p:embed/>
                </p:oleObj>
              </mc:Choice>
              <mc:Fallback>
                <p:oleObj name="Equation" r:id="rId4" imgW="2260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5" y="1670190"/>
                        <a:ext cx="28003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31515" y="2501487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Szubsztrát </a:t>
            </a:r>
            <a:r>
              <a:rPr lang="en-US" sz="1600" dirty="0" err="1">
                <a:ea typeface="Times New Roman" panose="02020603050405020304" pitchFamily="18" charset="0"/>
              </a:rPr>
              <a:t>mérlegegyenlete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steady state-re:</a:t>
            </a: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Kép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42" y="2976762"/>
            <a:ext cx="2800350" cy="784491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" y="3861048"/>
            <a:ext cx="2317996" cy="288032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69950" y="4277078"/>
            <a:ext cx="621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ea typeface="Times New Roman" panose="02020603050405020304" pitchFamily="18" charset="0"/>
              </a:rPr>
              <a:t>dimenziómentes szubsztrát koncentráció </a:t>
            </a:r>
            <a:r>
              <a:rPr lang="hu-HU" sz="1600" dirty="0" smtClean="0">
                <a:ea typeface="Times New Roman" panose="02020603050405020304" pitchFamily="18" charset="0"/>
              </a:rPr>
              <a:t>állandósult </a:t>
            </a:r>
            <a:r>
              <a:rPr lang="hu-HU" sz="1600" dirty="0">
                <a:ea typeface="Times New Roman" panose="02020603050405020304" pitchFamily="18" charset="0"/>
              </a:rPr>
              <a:t>állapotban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346829" y="4944323"/>
            <a:ext cx="5678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ea typeface="Times New Roman" panose="02020603050405020304" pitchFamily="18" charset="0"/>
              </a:rPr>
              <a:t>dimenziómentes sejttömeg koncentráció </a:t>
            </a:r>
            <a:r>
              <a:rPr lang="hu-HU" sz="1600" dirty="0" smtClean="0">
                <a:ea typeface="Times New Roman" panose="02020603050405020304" pitchFamily="18" charset="0"/>
              </a:rPr>
              <a:t>állandósult </a:t>
            </a:r>
            <a:r>
              <a:rPr lang="hu-HU" sz="1600" dirty="0">
                <a:ea typeface="Times New Roman" panose="02020603050405020304" pitchFamily="18" charset="0"/>
              </a:rPr>
              <a:t>állapotban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024207" y="5864338"/>
            <a:ext cx="4373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  <a:tab pos="449580" algn="l"/>
              </a:tabLst>
            </a:pPr>
            <a:r>
              <a:rPr lang="en-US" sz="1600" dirty="0" err="1">
                <a:ea typeface="Times New Roman" panose="02020603050405020304" pitchFamily="18" charset="0"/>
              </a:rPr>
              <a:t>kezdeti</a:t>
            </a:r>
            <a:r>
              <a:rPr lang="en-US" sz="1600" dirty="0">
                <a:ea typeface="Times New Roman" panose="02020603050405020304" pitchFamily="18" charset="0"/>
              </a:rPr>
              <a:t> szubsztrát </a:t>
            </a:r>
            <a:r>
              <a:rPr lang="en-US" sz="1600" dirty="0" err="1">
                <a:ea typeface="Times New Roman" panose="02020603050405020304" pitchFamily="18" charset="0"/>
              </a:rPr>
              <a:t>és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sejttömeg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koncentráció</a:t>
            </a:r>
            <a:endParaRPr lang="hu-HU" sz="1600" dirty="0">
              <a:ea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669950" y="6287464"/>
            <a:ext cx="621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dimenziómentes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Monod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konstans tekintettel a </a:t>
            </a:r>
            <a:r>
              <a:rPr lang="hu-HU" sz="1600" dirty="0" err="1">
                <a:ea typeface="Times New Roman" panose="02020603050405020304" pitchFamily="18" charset="0"/>
              </a:rPr>
              <a:t>szubsztrátra</a:t>
            </a:r>
            <a:endParaRPr lang="hu-HU" sz="1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5486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Oszlopreaktor</a:t>
            </a:r>
            <a:endParaRPr lang="hu-HU" b="1" u="sng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629" y="1001348"/>
            <a:ext cx="2924175" cy="40005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07504" y="5085184"/>
            <a:ext cx="7844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Dimenziómentes szubsztrát koncentráció az elvételben a </a:t>
            </a:r>
            <a:r>
              <a:rPr lang="hu-HU" sz="1600" dirty="0" err="1">
                <a:ea typeface="Times New Roman" panose="02020603050405020304" pitchFamily="18" charset="0"/>
              </a:rPr>
              <a:t>Bodenstein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szám függvényében különböző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Damköhler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számokra.</a:t>
            </a:r>
            <a:endParaRPr lang="hu-HU" sz="1600" dirty="0"/>
          </a:p>
        </p:txBody>
      </p:sp>
      <p:sp>
        <p:nvSpPr>
          <p:cNvPr id="14" name="Téglalap 13"/>
          <p:cNvSpPr/>
          <p:nvPr/>
        </p:nvSpPr>
        <p:spPr>
          <a:xfrm>
            <a:off x="107505" y="5898187"/>
            <a:ext cx="7844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Optimális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Bodenstein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szám esetén magasabb szubsztrát konverzió érhető el, mint a kevert reaktornál.</a:t>
            </a:r>
          </a:p>
        </p:txBody>
      </p:sp>
    </p:spTree>
    <p:extLst>
      <p:ext uri="{BB962C8B-B14F-4D97-AF65-F5344CB8AC3E}">
        <p14:creationId xmlns:p14="http://schemas.microsoft.com/office/powerpoint/2010/main" val="28026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5486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Légliftes hurokreaktor</a:t>
            </a:r>
            <a:endParaRPr lang="hu-HU" b="1" u="sng" dirty="0"/>
          </a:p>
        </p:txBody>
      </p:sp>
      <p:sp>
        <p:nvSpPr>
          <p:cNvPr id="2" name="Téglalap 1"/>
          <p:cNvSpPr/>
          <p:nvPr/>
        </p:nvSpPr>
        <p:spPr>
          <a:xfrm>
            <a:off x="100601" y="1124744"/>
            <a:ext cx="3929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Állandósult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állapotbeli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sejtkoncentráció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2378702" y="1700808"/>
          <a:ext cx="3302360" cy="66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4" imgW="2451100" imgH="457200" progId="Equation.3">
                  <p:embed/>
                </p:oleObj>
              </mc:Choice>
              <mc:Fallback>
                <p:oleObj name="Equation" r:id="rId4" imgW="2451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702" y="1700808"/>
                        <a:ext cx="3302360" cy="660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262635" y="2592412"/>
            <a:ext cx="7534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feltéve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hogy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reaktor egy egydimenziós diszperziós modellel leírható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közeg tartózkodási ideje a hurokban elhanyagolható.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oszlopban a gáz egyenletesen eloszlik és a hurok nem tartalmaz gázfázist.</a:t>
            </a:r>
          </a:p>
        </p:txBody>
      </p:sp>
      <p:pic>
        <p:nvPicPr>
          <p:cNvPr id="10" name="Kép 9"/>
          <p:cNvPicPr/>
          <p:nvPr/>
        </p:nvPicPr>
        <p:blipFill>
          <a:blip r:embed="rId6"/>
          <a:stretch>
            <a:fillRect/>
          </a:stretch>
        </p:blipFill>
        <p:spPr>
          <a:xfrm>
            <a:off x="262635" y="4509120"/>
            <a:ext cx="1474106" cy="679861"/>
          </a:xfrm>
          <a:prstGeom prst="rect">
            <a:avLst/>
          </a:prstGeom>
        </p:spPr>
      </p:pic>
      <p:pic>
        <p:nvPicPr>
          <p:cNvPr id="11" name="Kép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9" y="5559645"/>
            <a:ext cx="1545830" cy="71906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821559" y="4706411"/>
            <a:ext cx="3361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dimenziómentes sejt koncentráció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834987" y="5734513"/>
            <a:ext cx="336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dimenziómentes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Monod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konstans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0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82" y="5916767"/>
            <a:ext cx="2103932" cy="941233"/>
          </a:xfrm>
          <a:prstGeom prst="rect">
            <a:avLst/>
          </a:prstGeom>
        </p:spPr>
      </p:pic>
      <p:pic>
        <p:nvPicPr>
          <p:cNvPr id="14" name="Kép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947223" y="709208"/>
            <a:ext cx="4032916" cy="343023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95536" y="54868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Légliftes hurokreaktor</a:t>
            </a:r>
            <a:endParaRPr lang="hu-HU" b="1" u="sng" dirty="0"/>
          </a:p>
        </p:txBody>
      </p:sp>
      <p:pic>
        <p:nvPicPr>
          <p:cNvPr id="13" name="Kép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79511" y="918012"/>
            <a:ext cx="3671940" cy="330326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1869" y="4221277"/>
            <a:ext cx="3947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dimenziómentes szubsztrát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Bodenstein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szám függvényében különböző 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dimenziómentes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Monod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konstans számokra</a:t>
            </a:r>
          </a:p>
        </p:txBody>
      </p:sp>
      <p:sp>
        <p:nvSpPr>
          <p:cNvPr id="5" name="Téglalap 4"/>
          <p:cNvSpPr/>
          <p:nvPr/>
        </p:nvSpPr>
        <p:spPr>
          <a:xfrm>
            <a:off x="4344477" y="4220477"/>
            <a:ext cx="3612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dimenziómentes szubsztrát a </a:t>
            </a:r>
            <a:r>
              <a:rPr lang="hu-HU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Bodenstein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szám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függvényében különböző Da 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számoknál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9511" y="5380328"/>
            <a:ext cx="7749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en-US" sz="1600" dirty="0">
                <a:ea typeface="Times New Roman" panose="02020603050405020304" pitchFamily="18" charset="0"/>
              </a:rPr>
              <a:t>Ha a </a:t>
            </a:r>
            <a:r>
              <a:rPr lang="en-US" sz="1600" dirty="0" err="1">
                <a:ea typeface="Times New Roman" panose="02020603050405020304" pitchFamily="18" charset="0"/>
              </a:rPr>
              <a:t>betáplálás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sejtmentes</a:t>
            </a:r>
            <a:r>
              <a:rPr lang="en-US" sz="1600" dirty="0"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a typeface="Times New Roman" panose="02020603050405020304" pitchFamily="18" charset="0"/>
              </a:rPr>
              <a:t>definiálható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egy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kritikus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Damköhler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szám</a:t>
            </a:r>
            <a:r>
              <a:rPr lang="en-US" sz="1600" dirty="0"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a typeface="Times New Roman" panose="02020603050405020304" pitchFamily="18" charset="0"/>
              </a:rPr>
              <a:t>amelynél</a:t>
            </a:r>
            <a:r>
              <a:rPr lang="en-US" sz="1600" dirty="0">
                <a:ea typeface="Times New Roman" panose="02020603050405020304" pitchFamily="18" charset="0"/>
              </a:rPr>
              <a:t> a </a:t>
            </a:r>
            <a:r>
              <a:rPr lang="en-US" sz="1600" dirty="0" err="1">
                <a:ea typeface="Times New Roman" panose="02020603050405020304" pitchFamily="18" charset="0"/>
              </a:rPr>
              <a:t>szubsztrátkonverzió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Times New Roman" panose="02020603050405020304" pitchFamily="18" charset="0"/>
              </a:rPr>
              <a:t>maximális</a:t>
            </a:r>
            <a:r>
              <a:rPr lang="en-US" sz="1600" dirty="0">
                <a:ea typeface="Times New Roman" panose="02020603050405020304" pitchFamily="18" charset="0"/>
              </a:rPr>
              <a:t>:</a:t>
            </a:r>
            <a:endParaRPr lang="hu-HU" sz="1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5" name="Kép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1" y="5965103"/>
            <a:ext cx="3980612" cy="731639"/>
          </a:xfrm>
          <a:prstGeom prst="rect">
            <a:avLst/>
          </a:prstGeom>
        </p:spPr>
      </p:pic>
      <p:pic>
        <p:nvPicPr>
          <p:cNvPr id="54273" name="Kép 1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45015"/>
            <a:ext cx="509605" cy="2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120267" y="5856469"/>
            <a:ext cx="3315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  <a:tab pos="449580" algn="l"/>
              </a:tabLst>
            </a:pPr>
            <a:r>
              <a:rPr lang="hu-HU" altLang="hu-HU" sz="1600" dirty="0" smtClean="0">
                <a:ea typeface="Times New Roman" panose="02020603050405020304" pitchFamily="18" charset="0"/>
              </a:rPr>
              <a:t>Ha          , </a:t>
            </a:r>
          </a:p>
          <a:p>
            <a:pPr algn="just">
              <a:tabLst>
                <a:tab pos="2743200" algn="ctr"/>
                <a:tab pos="5486400" algn="r"/>
                <a:tab pos="449580" algn="l"/>
              </a:tabLst>
            </a:pPr>
            <a:r>
              <a:rPr lang="hu-HU" altLang="hu-HU" sz="1600" dirty="0" smtClean="0">
                <a:ea typeface="Times New Roman" panose="02020603050405020304" pitchFamily="18" charset="0"/>
              </a:rPr>
              <a:t>akkor </a:t>
            </a:r>
            <a:r>
              <a:rPr lang="hu-HU" altLang="hu-HU" sz="1600" dirty="0">
                <a:ea typeface="Times New Roman" panose="02020603050405020304" pitchFamily="18" charset="0"/>
              </a:rPr>
              <a:t>egyszerűsítve: </a:t>
            </a:r>
          </a:p>
        </p:txBody>
      </p:sp>
    </p:spTree>
    <p:extLst>
      <p:ext uri="{BB962C8B-B14F-4D97-AF65-F5344CB8AC3E}">
        <p14:creationId xmlns:p14="http://schemas.microsoft.com/office/powerpoint/2010/main" val="4577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79513" y="260648"/>
            <a:ext cx="7920880" cy="58477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hu-H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Oxigén transzport limitált növekedés</a:t>
            </a:r>
          </a:p>
        </p:txBody>
      </p:sp>
      <p:sp>
        <p:nvSpPr>
          <p:cNvPr id="7" name="Téglalap 6"/>
          <p:cNvSpPr/>
          <p:nvPr/>
        </p:nvSpPr>
        <p:spPr>
          <a:xfrm>
            <a:off x="179513" y="1125562"/>
            <a:ext cx="4293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Tömegáram a fázis határfelületen keresztül:</a:t>
            </a:r>
            <a:endParaRPr lang="hu-HU" sz="1600" dirty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/>
          </p:nvPr>
        </p:nvGraphicFramePr>
        <p:xfrm>
          <a:off x="1497244" y="1442130"/>
          <a:ext cx="4828233" cy="55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Equation" r:id="rId4" imgW="2501640" imgH="253800" progId="Equation.3">
                  <p:embed/>
                </p:oleObj>
              </mc:Choice>
              <mc:Fallback>
                <p:oleObj name="Equation" r:id="rId4" imgW="2501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244" y="1442130"/>
                        <a:ext cx="4828233" cy="550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églalap 24"/>
          <p:cNvSpPr/>
          <p:nvPr/>
        </p:nvSpPr>
        <p:spPr>
          <a:xfrm>
            <a:off x="179512" y="2097896"/>
            <a:ext cx="74636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u-HU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= eredő tömegátviteli tényező a gáz oldalon</a:t>
            </a:r>
          </a:p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u-HU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= eredő </a:t>
            </a:r>
            <a:r>
              <a:rPr lang="hu-HU" sz="1400" dirty="0">
                <a:ea typeface="Calibri" panose="020F0502020204030204" pitchFamily="34" charset="0"/>
                <a:cs typeface="Times New Roman" panose="02020603050405020304" pitchFamily="18" charset="0"/>
              </a:rPr>
              <a:t>tömegátviteli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tényező a folyadék oldalon</a:t>
            </a:r>
          </a:p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hu-HU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= oxigén parciális nyomása a gázbuborékban</a:t>
            </a:r>
          </a:p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piO</a:t>
            </a:r>
            <a:r>
              <a:rPr lang="hu-HU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= oxigén parciális nyomás a határfelületen</a:t>
            </a:r>
          </a:p>
          <a:p>
            <a:pPr algn="just"/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* =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fázishatárfelület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O,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u-HU" sz="1600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= oldott oxigén koncentráció a folyadék főtömegében illetve a gáz folyadék határfelületen</a:t>
            </a:r>
          </a:p>
        </p:txBody>
      </p:sp>
      <p:sp>
        <p:nvSpPr>
          <p:cNvPr id="26" name="Téglalap 25"/>
          <p:cNvSpPr/>
          <p:nvPr/>
        </p:nvSpPr>
        <p:spPr>
          <a:xfrm>
            <a:off x="163115" y="4075160"/>
            <a:ext cx="4100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Fiktív koncentráció és nyomás bevezetése:</a:t>
            </a:r>
          </a:p>
        </p:txBody>
      </p:sp>
      <p:graphicFrame>
        <p:nvGraphicFramePr>
          <p:cNvPr id="28" name="Objektum 27"/>
          <p:cNvGraphicFramePr>
            <a:graphicFrameLocks noChangeAspect="1"/>
          </p:cNvGraphicFramePr>
          <p:nvPr>
            <p:extLst/>
          </p:nvPr>
        </p:nvGraphicFramePr>
        <p:xfrm>
          <a:off x="4722022" y="3897812"/>
          <a:ext cx="936104" cy="64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Equation" r:id="rId6" imgW="609600" imgH="419100" progId="Equation.3">
                  <p:embed/>
                </p:oleObj>
              </mc:Choice>
              <mc:Fallback>
                <p:oleObj name="Equation" r:id="rId6" imgW="60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022" y="3897812"/>
                        <a:ext cx="936104" cy="643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um 29"/>
          <p:cNvGraphicFramePr>
            <a:graphicFrameLocks noChangeAspect="1"/>
          </p:cNvGraphicFramePr>
          <p:nvPr>
            <p:extLst/>
          </p:nvPr>
        </p:nvGraphicFramePr>
        <p:xfrm>
          <a:off x="5940152" y="4018795"/>
          <a:ext cx="1096997" cy="39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Equation" r:id="rId8" imgW="710891" imgH="253890" progId="Equation.3">
                  <p:embed/>
                </p:oleObj>
              </mc:Choice>
              <mc:Fallback>
                <p:oleObj name="Equation" r:id="rId8" imgW="71089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018795"/>
                        <a:ext cx="1096997" cy="394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églalap 31"/>
          <p:cNvSpPr/>
          <p:nvPr/>
        </p:nvSpPr>
        <p:spPr>
          <a:xfrm>
            <a:off x="971600" y="4924348"/>
            <a:ext cx="7809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ebből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ktum 33"/>
          <p:cNvGraphicFramePr>
            <a:graphicFrameLocks noChangeAspect="1"/>
          </p:cNvGraphicFramePr>
          <p:nvPr>
            <p:extLst/>
          </p:nvPr>
        </p:nvGraphicFramePr>
        <p:xfrm>
          <a:off x="2048211" y="4885188"/>
          <a:ext cx="4183481" cy="42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10" imgW="2514600" imgH="254000" progId="Equation.3">
                  <p:embed/>
                </p:oleObj>
              </mc:Choice>
              <mc:Fallback>
                <p:oleObj name="Equation" r:id="rId10" imgW="2514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211" y="4885188"/>
                        <a:ext cx="4183481" cy="427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églalap 34"/>
          <p:cNvSpPr/>
          <p:nvPr/>
        </p:nvSpPr>
        <p:spPr>
          <a:xfrm>
            <a:off x="179512" y="5744895"/>
            <a:ext cx="8316415" cy="672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5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u-HU" sz="1500" baseline="300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hu-HU" sz="1500" dirty="0">
                <a:ea typeface="Calibri" panose="020F0502020204030204" pitchFamily="34" charset="0"/>
                <a:cs typeface="Times New Roman" panose="02020603050405020304" pitchFamily="18" charset="0"/>
              </a:rPr>
              <a:t> = buborékban lévő gázzal egyensúlyt tartó folyadékban az oldott oxigén koncentráció</a:t>
            </a:r>
          </a:p>
          <a:p>
            <a:r>
              <a:rPr lang="hu-HU" sz="15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u-HU" sz="1500" baseline="300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hu-HU" sz="1500" dirty="0">
                <a:ea typeface="Calibri" panose="020F0502020204030204" pitchFamily="34" charset="0"/>
                <a:cs typeface="Times New Roman" panose="02020603050405020304" pitchFamily="18" charset="0"/>
              </a:rPr>
              <a:t> = folyadékkal egyensúlyt tartó gáz parciális nyomása</a:t>
            </a:r>
          </a:p>
        </p:txBody>
      </p:sp>
    </p:spTree>
    <p:extLst>
      <p:ext uri="{BB962C8B-B14F-4D97-AF65-F5344CB8AC3E}">
        <p14:creationId xmlns:p14="http://schemas.microsoft.com/office/powerpoint/2010/main" val="521370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79513" y="216403"/>
            <a:ext cx="7920880" cy="58477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hu-H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Oxigén transzport limitált növekedés</a:t>
            </a:r>
          </a:p>
        </p:txBody>
      </p:sp>
      <p:sp>
        <p:nvSpPr>
          <p:cNvPr id="2" name="Téglalap 1"/>
          <p:cNvSpPr/>
          <p:nvPr/>
        </p:nvSpPr>
        <p:spPr>
          <a:xfrm>
            <a:off x="179513" y="1124744"/>
            <a:ext cx="64087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Fajlagos felület bevezetésével az oxigén beviteli arány: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2411760" y="1628800"/>
          <a:ext cx="3518354" cy="63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Equation" r:id="rId4" imgW="2540000" imgH="457200" progId="Equation.3">
                  <p:embed/>
                </p:oleObj>
              </mc:Choice>
              <mc:Fallback>
                <p:oleObj name="Equation" r:id="rId4" imgW="254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628800"/>
                        <a:ext cx="3518354" cy="63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179513" y="2261313"/>
            <a:ext cx="7776863" cy="171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  A*/V</a:t>
            </a:r>
            <a:r>
              <a:rPr lang="en-US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Ha a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növekedés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oxigén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limitált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akkor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sejtnövekedés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oldott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oxigén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függvénye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lesz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ha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egyéb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szubsztárt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limitáció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nem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áll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fenn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Monod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egyenlettel felírva az oxigén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limitáció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4788024" y="3465667"/>
          <a:ext cx="1452508" cy="58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Equation" r:id="rId6" imgW="1066800" imgH="431800" progId="Equation.3">
                  <p:embed/>
                </p:oleObj>
              </mc:Choice>
              <mc:Fallback>
                <p:oleObj name="Equation" r:id="rId6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465667"/>
                        <a:ext cx="1452508" cy="583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églalap 19"/>
          <p:cNvSpPr/>
          <p:nvPr/>
        </p:nvSpPr>
        <p:spPr>
          <a:xfrm>
            <a:off x="191100" y="4180362"/>
            <a:ext cx="2970685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Ha  O &gt;&gt; K</a:t>
            </a:r>
            <a:r>
              <a:rPr lang="hu-HU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  akkor 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 =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85958" y="4646653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Ha  O &lt;&lt; K</a:t>
            </a:r>
            <a:r>
              <a:rPr lang="hu-HU" sz="16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 akkor</a:t>
            </a:r>
            <a:endParaRPr lang="hu-HU" sz="1600" dirty="0"/>
          </a:p>
        </p:txBody>
      </p:sp>
      <p:graphicFrame>
        <p:nvGraphicFramePr>
          <p:cNvPr id="23" name="Objektum 22"/>
          <p:cNvGraphicFramePr>
            <a:graphicFrameLocks noChangeAspect="1"/>
          </p:cNvGraphicFramePr>
          <p:nvPr>
            <p:extLst/>
          </p:nvPr>
        </p:nvGraphicFramePr>
        <p:xfrm>
          <a:off x="2056983" y="4496764"/>
          <a:ext cx="1219921" cy="63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Equation" r:id="rId8" imgW="812447" imgH="431613" progId="Equation.3">
                  <p:embed/>
                </p:oleObj>
              </mc:Choice>
              <mc:Fallback>
                <p:oleObj name="Equation" r:id="rId8" imgW="8124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983" y="4496764"/>
                        <a:ext cx="1219921" cy="638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églalap 23"/>
          <p:cNvSpPr/>
          <p:nvPr/>
        </p:nvSpPr>
        <p:spPr>
          <a:xfrm>
            <a:off x="185958" y="5204047"/>
            <a:ext cx="2225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Növekedési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ktum 28"/>
          <p:cNvGraphicFramePr>
            <a:graphicFrameLocks noChangeAspect="1"/>
          </p:cNvGraphicFramePr>
          <p:nvPr>
            <p:extLst/>
          </p:nvPr>
        </p:nvGraphicFramePr>
        <p:xfrm>
          <a:off x="838072" y="5661695"/>
          <a:ext cx="2524950" cy="63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Equation" r:id="rId10" imgW="1688367" imgH="431613" progId="Equation.3">
                  <p:embed/>
                </p:oleObj>
              </mc:Choice>
              <mc:Fallback>
                <p:oleObj name="Equation" r:id="rId10" imgW="168836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72" y="5661695"/>
                        <a:ext cx="2524950" cy="638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églalap 32"/>
          <p:cNvSpPr/>
          <p:nvPr/>
        </p:nvSpPr>
        <p:spPr>
          <a:xfrm>
            <a:off x="3644114" y="4187128"/>
            <a:ext cx="4572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Szubsztrát és oxigénfogyasztás nem levegőztet rendszer esetén:</a:t>
            </a:r>
          </a:p>
        </p:txBody>
      </p:sp>
      <p:graphicFrame>
        <p:nvGraphicFramePr>
          <p:cNvPr id="37" name="Objektum 36"/>
          <p:cNvGraphicFramePr>
            <a:graphicFrameLocks noChangeAspect="1"/>
          </p:cNvGraphicFramePr>
          <p:nvPr>
            <p:extLst/>
          </p:nvPr>
        </p:nvGraphicFramePr>
        <p:xfrm>
          <a:off x="5099700" y="4706510"/>
          <a:ext cx="2774583" cy="557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12" imgW="2133600" imgH="431800" progId="Equation.3">
                  <p:embed/>
                </p:oleObj>
              </mc:Choice>
              <mc:Fallback>
                <p:oleObj name="Equation" r:id="rId12" imgW="2133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700" y="4706510"/>
                        <a:ext cx="2774583" cy="557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um 38"/>
          <p:cNvGraphicFramePr>
            <a:graphicFrameLocks noChangeAspect="1"/>
          </p:cNvGraphicFramePr>
          <p:nvPr>
            <p:extLst/>
          </p:nvPr>
        </p:nvGraphicFramePr>
        <p:xfrm>
          <a:off x="5099700" y="5431451"/>
          <a:ext cx="2848903" cy="557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Equation" r:id="rId14" imgW="2184400" imgH="431800" progId="Equation.3">
                  <p:embed/>
                </p:oleObj>
              </mc:Choice>
              <mc:Fallback>
                <p:oleObj name="Equation" r:id="rId14" imgW="218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700" y="5431451"/>
                        <a:ext cx="2848903" cy="557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églalap 39"/>
          <p:cNvSpPr/>
          <p:nvPr/>
        </p:nvSpPr>
        <p:spPr>
          <a:xfrm>
            <a:off x="3785991" y="6125274"/>
            <a:ext cx="432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egyeneltek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ideális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kevert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szakaszos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reaktorra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érvényesek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10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48079" y="548680"/>
            <a:ext cx="456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/>
              <a:t>Ideális, folyamatos kevert tartályreaktor</a:t>
            </a:r>
          </a:p>
        </p:txBody>
      </p:sp>
      <p:sp>
        <p:nvSpPr>
          <p:cNvPr id="6" name="Téglalap 5"/>
          <p:cNvSpPr/>
          <p:nvPr/>
        </p:nvSpPr>
        <p:spPr>
          <a:xfrm>
            <a:off x="179512" y="1268760"/>
            <a:ext cx="1885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ea typeface="Times New Roman" panose="02020603050405020304" pitchFamily="18" charset="0"/>
              </a:rPr>
              <a:t>Mérlegegyenletek:</a:t>
            </a:r>
            <a:endParaRPr lang="hu-HU" sz="16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2339752" y="1161605"/>
          <a:ext cx="3415483" cy="55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4" imgW="2641600" imgH="431800" progId="Equation.3">
                  <p:embed/>
                </p:oleObj>
              </mc:Choice>
              <mc:Fallback>
                <p:oleObj name="Equation" r:id="rId4" imgW="264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61605"/>
                        <a:ext cx="3415483" cy="552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2339752" y="1784972"/>
          <a:ext cx="3108336" cy="55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6" imgW="2400300" imgH="431800" progId="Equation.3">
                  <p:embed/>
                </p:oleObj>
              </mc:Choice>
              <mc:Fallback>
                <p:oleObj name="Equation" r:id="rId6" imgW="2400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784972"/>
                        <a:ext cx="3108336" cy="552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/>
          </p:nvPr>
        </p:nvGraphicFramePr>
        <p:xfrm>
          <a:off x="2339752" y="2439122"/>
          <a:ext cx="4608512" cy="54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" name="Equation" r:id="rId8" imgW="3606800" imgH="431800" progId="Equation.3">
                  <p:embed/>
                </p:oleObj>
              </mc:Choice>
              <mc:Fallback>
                <p:oleObj name="Equation" r:id="rId8" imgW="360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439122"/>
                        <a:ext cx="4608512" cy="547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églalap 17"/>
          <p:cNvSpPr/>
          <p:nvPr/>
        </p:nvSpPr>
        <p:spPr>
          <a:xfrm>
            <a:off x="179512" y="3137944"/>
            <a:ext cx="2324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ea typeface="Times New Roman" panose="02020603050405020304" pitchFamily="18" charset="0"/>
              </a:rPr>
              <a:t>Állandósult állapotban:</a:t>
            </a:r>
          </a:p>
        </p:txBody>
      </p:sp>
      <p:graphicFrame>
        <p:nvGraphicFramePr>
          <p:cNvPr id="21" name="Objektum 20"/>
          <p:cNvGraphicFramePr>
            <a:graphicFrameLocks noChangeAspect="1"/>
          </p:cNvGraphicFramePr>
          <p:nvPr>
            <p:extLst/>
          </p:nvPr>
        </p:nvGraphicFramePr>
        <p:xfrm>
          <a:off x="2518916" y="3133161"/>
          <a:ext cx="1215194" cy="483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Equation" r:id="rId10" imgW="977476" imgH="393529" progId="Equation.3">
                  <p:embed/>
                </p:oleObj>
              </mc:Choice>
              <mc:Fallback>
                <p:oleObj name="Equation" r:id="rId10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916" y="3133161"/>
                        <a:ext cx="1215194" cy="483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églalap 21"/>
          <p:cNvSpPr/>
          <p:nvPr/>
        </p:nvSpPr>
        <p:spPr>
          <a:xfrm>
            <a:off x="179512" y="357907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egyszerre áll fent az állandósult állapot és a nagy oxigén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limitáció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vagyis O &lt;&lt; K</a:t>
            </a:r>
            <a:r>
              <a:rPr lang="hu-HU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akkor a következő egyenletet kapjuk:</a:t>
            </a:r>
            <a:endParaRPr lang="hu-HU" dirty="0"/>
          </a:p>
        </p:txBody>
      </p:sp>
      <p:graphicFrame>
        <p:nvGraphicFramePr>
          <p:cNvPr id="24" name="Objektum 23"/>
          <p:cNvGraphicFramePr>
            <a:graphicFrameLocks noChangeAspect="1"/>
          </p:cNvGraphicFramePr>
          <p:nvPr>
            <p:extLst/>
          </p:nvPr>
        </p:nvGraphicFramePr>
        <p:xfrm>
          <a:off x="3861095" y="3959380"/>
          <a:ext cx="3312578" cy="5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Equation" r:id="rId12" imgW="2590800" imgH="431800" progId="Equation.3">
                  <p:embed/>
                </p:oleObj>
              </mc:Choice>
              <mc:Fallback>
                <p:oleObj name="Equation" r:id="rId12" imgW="259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095" y="3959380"/>
                        <a:ext cx="3312578" cy="54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églalap 24"/>
          <p:cNvSpPr/>
          <p:nvPr/>
        </p:nvSpPr>
        <p:spPr>
          <a:xfrm>
            <a:off x="179512" y="4605711"/>
            <a:ext cx="3857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ea typeface="Times New Roman" panose="02020603050405020304" pitchFamily="18" charset="0"/>
              </a:rPr>
              <a:t>Vagyis a mikroba növekedési sebessége:</a:t>
            </a:r>
          </a:p>
        </p:txBody>
      </p:sp>
      <p:graphicFrame>
        <p:nvGraphicFramePr>
          <p:cNvPr id="27" name="Objektum 26"/>
          <p:cNvGraphicFramePr>
            <a:graphicFrameLocks noChangeAspect="1"/>
          </p:cNvGraphicFramePr>
          <p:nvPr>
            <p:extLst/>
          </p:nvPr>
        </p:nvGraphicFramePr>
        <p:xfrm>
          <a:off x="4036530" y="4583581"/>
          <a:ext cx="2802198" cy="38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Equation" r:id="rId14" imgW="1739900" imgH="241300" progId="Equation.3">
                  <p:embed/>
                </p:oleObj>
              </mc:Choice>
              <mc:Fallback>
                <p:oleObj name="Equation" r:id="rId14" imgW="1739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530" y="4583581"/>
                        <a:ext cx="2802198" cy="382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églalap 27"/>
          <p:cNvSpPr/>
          <p:nvPr/>
        </p:nvSpPr>
        <p:spPr>
          <a:xfrm>
            <a:off x="179512" y="5240326"/>
            <a:ext cx="759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ea typeface="Times New Roman" panose="02020603050405020304" pitchFamily="18" charset="0"/>
              </a:rPr>
              <a:t>Ha az oldott oxigén koncentráció megközelíti a nullát, akkor definiáljuk az OTR értéket. Maximális oxigén szállítási sebesség: OTR = </a:t>
            </a:r>
            <a:r>
              <a:rPr lang="hu-HU" sz="1600" dirty="0" err="1">
                <a:ea typeface="Times New Roman" panose="02020603050405020304" pitchFamily="18" charset="0"/>
              </a:rPr>
              <a:t>kLaO</a:t>
            </a:r>
            <a:r>
              <a:rPr lang="hu-HU" sz="1600" dirty="0">
                <a:ea typeface="Times New Roman" panose="02020603050405020304" pitchFamily="18" charset="0"/>
              </a:rPr>
              <a:t>*</a:t>
            </a:r>
          </a:p>
        </p:txBody>
      </p:sp>
      <p:graphicFrame>
        <p:nvGraphicFramePr>
          <p:cNvPr id="30" name="Objektum 29"/>
          <p:cNvGraphicFramePr>
            <a:graphicFrameLocks noChangeAspect="1"/>
          </p:cNvGraphicFramePr>
          <p:nvPr>
            <p:extLst/>
          </p:nvPr>
        </p:nvGraphicFramePr>
        <p:xfrm>
          <a:off x="3083080" y="5981314"/>
          <a:ext cx="1792057" cy="40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Equation" r:id="rId16" imgW="1066800" imgH="241300" progId="Equation.3">
                  <p:embed/>
                </p:oleObj>
              </mc:Choice>
              <mc:Fallback>
                <p:oleObj name="Equation" r:id="rId16" imgW="1066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080" y="5981314"/>
                        <a:ext cx="1792057" cy="40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8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/>
          <a:lstStyle/>
          <a:p>
            <a:pPr algn="ctr"/>
            <a:r>
              <a:rPr lang="hu-HU" dirty="0" smtClean="0"/>
              <a:t>Fermentációs technikák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Szakaszos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Kevesebb beruházási költség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Minden molekulának azonos a </a:t>
            </a:r>
            <a:r>
              <a:rPr lang="hu-HU" dirty="0" err="1" smtClean="0">
                <a:solidFill>
                  <a:schemeClr val="tx1"/>
                </a:solidFill>
              </a:rPr>
              <a:t>t</a:t>
            </a:r>
            <a:r>
              <a:rPr lang="hu-HU" sz="1600" dirty="0" err="1" smtClean="0">
                <a:solidFill>
                  <a:schemeClr val="tx1"/>
                </a:solidFill>
              </a:rPr>
              <a:t>tartózk</a:t>
            </a:r>
            <a:r>
              <a:rPr lang="hu-HU" sz="1600" dirty="0" smtClean="0">
                <a:solidFill>
                  <a:schemeClr val="tx1"/>
                </a:solidFill>
              </a:rPr>
              <a:t>.</a:t>
            </a:r>
            <a:r>
              <a:rPr lang="hu-HU" sz="1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hu-HU" dirty="0" smtClean="0">
                <a:solidFill>
                  <a:schemeClr val="tx1"/>
                </a:solidFill>
              </a:rPr>
              <a:t>Minden molekula azonos ideig és ugyanolyan fizikai, kémiai hatásnak van kitéve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Lassú reakcióknál használják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Nagy holtidő (betöltés, ürítés, tisztítás..</a:t>
            </a:r>
            <a:r>
              <a:rPr lang="hu-HU" dirty="0" err="1" smtClean="0">
                <a:solidFill>
                  <a:schemeClr val="tx1"/>
                </a:solidFill>
              </a:rPr>
              <a:t>stb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</a:p>
          <a:p>
            <a:r>
              <a:rPr lang="hu-HU" dirty="0" smtClean="0"/>
              <a:t>Folytonos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Nem minden molekulának azonos a </a:t>
            </a:r>
            <a:r>
              <a:rPr lang="hu-HU" dirty="0" err="1" smtClean="0">
                <a:solidFill>
                  <a:schemeClr val="tx1"/>
                </a:solidFill>
              </a:rPr>
              <a:t>t</a:t>
            </a:r>
            <a:r>
              <a:rPr lang="hu-HU" sz="1400" dirty="0" err="1" smtClean="0">
                <a:solidFill>
                  <a:schemeClr val="tx1"/>
                </a:solidFill>
              </a:rPr>
              <a:t>tartózk</a:t>
            </a:r>
            <a:r>
              <a:rPr lang="hu-HU" sz="1400" dirty="0" smtClean="0">
                <a:solidFill>
                  <a:schemeClr val="tx1"/>
                </a:solidFill>
              </a:rPr>
              <a:t>.</a:t>
            </a:r>
            <a:endParaRPr lang="hu-HU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1"/>
                </a:solidFill>
              </a:rPr>
              <a:t>Reakciókörülmények szabályozása a kívánt érték közelében 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 á</a:t>
            </a:r>
            <a:r>
              <a:rPr lang="hu-HU" dirty="0" smtClean="0">
                <a:solidFill>
                  <a:schemeClr val="tx1"/>
                </a:solidFill>
              </a:rPr>
              <a:t>llandóbb termékminőség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Gyors reakcióknál használják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Csak egy meghatározott termék gyártásához használható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48079" y="548680"/>
            <a:ext cx="456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Oszlopreaktor</a:t>
            </a:r>
            <a:endParaRPr lang="hu-HU" b="1" u="sng" dirty="0"/>
          </a:p>
        </p:txBody>
      </p:sp>
      <p:sp>
        <p:nvSpPr>
          <p:cNvPr id="3" name="Téglalap 2"/>
          <p:cNvSpPr/>
          <p:nvPr/>
        </p:nvSpPr>
        <p:spPr>
          <a:xfrm>
            <a:off x="107504" y="1196752"/>
            <a:ext cx="7200800" cy="135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reaktor egydimenziós diszperziós modellel leírható.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Differenciálegyenletek felírásával a folyadékoldalon állandósult állapotban az oxigén koncentráció: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1043608" y="2241433"/>
          <a:ext cx="6120679" cy="58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4" imgW="4381500" imgH="419100" progId="Equation.3">
                  <p:embed/>
                </p:oleObj>
              </mc:Choice>
              <mc:Fallback>
                <p:oleObj name="Equation" r:id="rId4" imgW="4381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41433"/>
                        <a:ext cx="6120679" cy="585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/>
          <p:cNvSpPr/>
          <p:nvPr/>
        </p:nvSpPr>
        <p:spPr>
          <a:xfrm>
            <a:off x="507862" y="3008054"/>
            <a:ext cx="7192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latin typeface="+mj-lt"/>
                <a:ea typeface="Times New Roman" panose="02020603050405020304" pitchFamily="18" charset="0"/>
              </a:rPr>
              <a:t>O</a:t>
            </a:r>
            <a:r>
              <a:rPr lang="hu-HU" sz="1600" baseline="-25000" dirty="0">
                <a:latin typeface="+mj-lt"/>
                <a:ea typeface="Times New Roman" panose="02020603050405020304" pitchFamily="18" charset="0"/>
              </a:rPr>
              <a:t>S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(x) = oldott oxigén koncentráció </a:t>
            </a:r>
            <a:r>
              <a:rPr lang="hu-HU" sz="1600" dirty="0" err="1">
                <a:latin typeface="+mj-lt"/>
                <a:ea typeface="Times New Roman" panose="02020603050405020304" pitchFamily="18" charset="0"/>
              </a:rPr>
              <a:t>steady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600" dirty="0" err="1">
                <a:latin typeface="+mj-lt"/>
                <a:ea typeface="Times New Roman" panose="02020603050405020304" pitchFamily="18" charset="0"/>
              </a:rPr>
              <a:t>state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 alatt axiális helyzetben</a:t>
            </a:r>
          </a:p>
          <a:p>
            <a:pPr algn="just"/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u-HU" sz="16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(X</a:t>
            </a:r>
            <a:r>
              <a:rPr lang="hu-HU" sz="16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,S</a:t>
            </a:r>
            <a:r>
              <a:rPr lang="hu-HU" sz="16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,O</a:t>
            </a:r>
            <a:r>
              <a:rPr lang="hu-HU" sz="16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= oxigén fogyási sebessége </a:t>
            </a:r>
            <a:r>
              <a:rPr lang="hu-H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steady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alatt</a:t>
            </a:r>
            <a:endParaRPr lang="hu-HU" sz="1600" dirty="0">
              <a:latin typeface="+mj-lt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3869153"/>
            <a:ext cx="3384376" cy="54056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18512" y="4682151"/>
            <a:ext cx="790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latin typeface="+mj-lt"/>
                <a:ea typeface="Times New Roman" panose="02020603050405020304" pitchFamily="18" charset="0"/>
              </a:rPr>
              <a:t>A </a:t>
            </a:r>
            <a:r>
              <a:rPr lang="hu-HU" sz="1600" dirty="0" err="1">
                <a:latin typeface="+mj-lt"/>
                <a:ea typeface="Times New Roman" panose="02020603050405020304" pitchFamily="18" charset="0"/>
              </a:rPr>
              <a:t>Ros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 általánosságban írja le az oxigén fogyasztás mértékét, nem lineáris függvénye az </a:t>
            </a:r>
            <a:r>
              <a:rPr lang="hu-HU" sz="1600" dirty="0" err="1">
                <a:latin typeface="+mj-lt"/>
                <a:ea typeface="Times New Roman" panose="02020603050405020304" pitchFamily="18" charset="0"/>
              </a:rPr>
              <a:t>Os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(x) és </a:t>
            </a:r>
            <a:r>
              <a:rPr lang="hu-HU" sz="1600" dirty="0" err="1">
                <a:latin typeface="+mj-lt"/>
                <a:ea typeface="Times New Roman" panose="02020603050405020304" pitchFamily="18" charset="0"/>
              </a:rPr>
              <a:t>Ss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(x)</a:t>
            </a:r>
            <a:r>
              <a:rPr lang="hu-HU" sz="1600" dirty="0" err="1">
                <a:latin typeface="+mj-lt"/>
                <a:ea typeface="Times New Roman" panose="02020603050405020304" pitchFamily="18" charset="0"/>
              </a:rPr>
              <a:t>-nek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2743200" algn="ctr"/>
                <a:tab pos="5486400" algn="r"/>
                <a:tab pos="449580" algn="l"/>
              </a:tabLst>
            </a:pPr>
            <a:endParaRPr lang="hu-HU" sz="1600" dirty="0" smtClean="0">
              <a:latin typeface="+mj-lt"/>
              <a:ea typeface="Times New Roman" panose="02020603050405020304" pitchFamily="18" charset="0"/>
            </a:endParaRPr>
          </a:p>
          <a:p>
            <a:pPr algn="just">
              <a:tabLst>
                <a:tab pos="2743200" algn="ctr"/>
                <a:tab pos="5486400" algn="r"/>
                <a:tab pos="449580" algn="l"/>
              </a:tabLst>
            </a:pPr>
            <a:r>
              <a:rPr lang="hu-HU" sz="1600" dirty="0">
                <a:latin typeface="+mj-lt"/>
                <a:ea typeface="Times New Roman" panose="02020603050405020304" pitchFamily="18" charset="0"/>
              </a:rPr>
              <a:t>O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xigén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transzport limit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esetén:</a:t>
            </a:r>
            <a:endParaRPr lang="hu-HU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3" name="Kép 22"/>
          <p:cNvPicPr/>
          <p:nvPr/>
        </p:nvPicPr>
        <p:blipFill>
          <a:blip r:embed="rId7"/>
          <a:stretch>
            <a:fillRect/>
          </a:stretch>
        </p:blipFill>
        <p:spPr>
          <a:xfrm>
            <a:off x="2546472" y="5822820"/>
            <a:ext cx="2682903" cy="6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79513" y="216403"/>
            <a:ext cx="7920880" cy="58477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hu-HU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TERMÉKKÉPZŐDÉS IDEALIZÁLT REAKTOROKBAN</a:t>
            </a:r>
            <a:endParaRPr lang="hu-HU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1512917"/>
            <a:ext cx="7632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Közvetlen kapcsolat van a </a:t>
            </a:r>
            <a:r>
              <a:rPr lang="hu-H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u-HU" sz="1600" baseline="-25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sejttömeg képződés, </a:t>
            </a:r>
            <a:r>
              <a:rPr lang="hu-H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u-HU" sz="1600" baseline="-25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szubsztrát fogyasztás, </a:t>
            </a:r>
            <a:r>
              <a:rPr lang="hu-H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u-HU" sz="1600" baseline="-25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termékképződés:</a:t>
            </a:r>
            <a:endParaRPr lang="hu-HU" sz="1600" dirty="0">
              <a:latin typeface="+mj-lt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23528" y="849271"/>
            <a:ext cx="76328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 err="1" smtClean="0">
                <a:latin typeface="+mj-lt"/>
              </a:rPr>
              <a:t>Gaden’s</a:t>
            </a:r>
            <a:r>
              <a:rPr lang="hu-HU" sz="1600" dirty="0" smtClean="0">
                <a:latin typeface="+mj-lt"/>
              </a:rPr>
              <a:t> modell </a:t>
            </a:r>
          </a:p>
          <a:p>
            <a:pPr algn="just"/>
            <a:r>
              <a:rPr lang="hu-HU" b="1" dirty="0" smtClean="0">
                <a:latin typeface="+mj-lt"/>
              </a:rPr>
              <a:t>I. típus: </a:t>
            </a:r>
            <a:r>
              <a:rPr lang="hu-HU" sz="1600" dirty="0" smtClean="0">
                <a:latin typeface="+mj-lt"/>
              </a:rPr>
              <a:t>pl. aerob élesztő tenyésztés</a:t>
            </a:r>
            <a:endParaRPr lang="hu-HU" sz="1600" dirty="0">
              <a:latin typeface="+mj-lt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323528" y="2311696"/>
            <a:ext cx="763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latin typeface="+mj-lt"/>
              </a:rPr>
              <a:t>II. típus</a:t>
            </a:r>
            <a:r>
              <a:rPr lang="hu-HU" sz="1600" b="1" dirty="0" smtClean="0">
                <a:latin typeface="+mj-lt"/>
              </a:rPr>
              <a:t>: </a:t>
            </a:r>
            <a:r>
              <a:rPr lang="hu-HU" sz="1600" dirty="0" smtClean="0">
                <a:latin typeface="+mj-lt"/>
              </a:rPr>
              <a:t>pl. aminosavak</a:t>
            </a:r>
            <a:endParaRPr lang="hu-HU" sz="1600" dirty="0">
              <a:latin typeface="+mj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9512" y="2727194"/>
            <a:ext cx="6098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fázisban </a:t>
            </a:r>
            <a:r>
              <a:rPr lang="hu-HU" sz="16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sejttömegképződés</a:t>
            </a:r>
            <a:r>
              <a:rPr lang="hu-H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600" dirty="0">
              <a:latin typeface="+mj-lt"/>
            </a:endParaRPr>
          </a:p>
        </p:txBody>
      </p:sp>
      <p:pic>
        <p:nvPicPr>
          <p:cNvPr id="28" name="Kép 27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921" y="2572041"/>
            <a:ext cx="1599060" cy="60790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98604" y="3180066"/>
            <a:ext cx="359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ez idő alatt nem 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képződik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termék </a:t>
            </a:r>
            <a:endParaRPr lang="hu-HU" dirty="0"/>
          </a:p>
        </p:txBody>
      </p:sp>
      <p:pic>
        <p:nvPicPr>
          <p:cNvPr id="31" name="Kép 30"/>
          <p:cNvPicPr/>
          <p:nvPr/>
        </p:nvPicPr>
        <p:blipFill>
          <a:blip r:embed="rId4"/>
          <a:stretch>
            <a:fillRect/>
          </a:stretch>
        </p:blipFill>
        <p:spPr>
          <a:xfrm>
            <a:off x="4225921" y="3136285"/>
            <a:ext cx="1744770" cy="52672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802" y="1783453"/>
            <a:ext cx="1096046" cy="53527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766" y="1770708"/>
            <a:ext cx="1070557" cy="54802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241" y="1802569"/>
            <a:ext cx="892130" cy="48429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499" y="1904528"/>
            <a:ext cx="764683" cy="293128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398604" y="36898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2. fázisban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sejttömegképződés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helyett a termékképzés 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lesz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a jelentős.</a:t>
            </a:r>
            <a:endParaRPr lang="hu-HU" sz="16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7718" y="4185390"/>
            <a:ext cx="1562973" cy="24959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9369" y="2246446"/>
            <a:ext cx="1850632" cy="16717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5582" y="4784499"/>
            <a:ext cx="1863373" cy="16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36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632" y="2463762"/>
            <a:ext cx="1959949" cy="1569168"/>
          </a:xfrm>
          <a:prstGeom prst="rect">
            <a:avLst/>
          </a:prstGeom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79513" y="216403"/>
            <a:ext cx="7920880" cy="58477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hu-HU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TERMÉKKÉPZŐDÉS IDEALIZÁLT REAKTOROKBAN</a:t>
            </a:r>
            <a:endParaRPr lang="hu-HU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23528" y="996415"/>
            <a:ext cx="763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latin typeface="+mj-lt"/>
              </a:rPr>
              <a:t>III. típus: </a:t>
            </a:r>
            <a:r>
              <a:rPr lang="hu-HU" dirty="0" smtClean="0">
                <a:latin typeface="+mj-lt"/>
              </a:rPr>
              <a:t>pl. antibiotikum</a:t>
            </a:r>
            <a:endParaRPr lang="hu-HU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1530206"/>
            <a:ext cx="4572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1.fázisban növekedési </a:t>
            </a:r>
            <a:r>
              <a:rPr lang="hu-H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fázis</a:t>
            </a:r>
            <a:endParaRPr lang="hu-H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31281" y="2247404"/>
            <a:ext cx="2837636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hu-H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2.fázisban 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termelési fázis</a:t>
            </a:r>
          </a:p>
        </p:txBody>
      </p:sp>
      <p:pic>
        <p:nvPicPr>
          <p:cNvPr id="24" name="Kép 23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553" y="1392168"/>
            <a:ext cx="1511153" cy="565323"/>
          </a:xfrm>
          <a:prstGeom prst="rect">
            <a:avLst/>
          </a:prstGeom>
        </p:spPr>
      </p:pic>
      <p:pic>
        <p:nvPicPr>
          <p:cNvPr id="25" name="Kép 24"/>
          <p:cNvPicPr/>
          <p:nvPr/>
        </p:nvPicPr>
        <p:blipFill>
          <a:blip r:embed="rId5"/>
          <a:stretch>
            <a:fillRect/>
          </a:stretch>
        </p:blipFill>
        <p:spPr>
          <a:xfrm>
            <a:off x="5167683" y="1394861"/>
            <a:ext cx="1848173" cy="5435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164" y="2112079"/>
            <a:ext cx="1589541" cy="57516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2706" y="2087648"/>
            <a:ext cx="1662744" cy="56470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3827" y="2108354"/>
            <a:ext cx="972548" cy="397385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>
          <a:blip r:embed="rId9"/>
          <a:stretch>
            <a:fillRect/>
          </a:stretch>
        </p:blipFill>
        <p:spPr>
          <a:xfrm>
            <a:off x="2876289" y="3094890"/>
            <a:ext cx="1784874" cy="470432"/>
          </a:xfrm>
          <a:prstGeom prst="rect">
            <a:avLst/>
          </a:prstGeom>
        </p:spPr>
      </p:pic>
      <p:sp>
        <p:nvSpPr>
          <p:cNvPr id="27" name="Téglalap 26"/>
          <p:cNvSpPr/>
          <p:nvPr/>
        </p:nvSpPr>
        <p:spPr>
          <a:xfrm>
            <a:off x="178805" y="2715738"/>
            <a:ext cx="5769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sejttömeg képződés és a termékképződés fázisának leírása </a:t>
            </a:r>
            <a:endParaRPr lang="hu-HU" sz="1600" dirty="0">
              <a:latin typeface="+mj-lt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55575" y="4794178"/>
            <a:ext cx="6768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típus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0 és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= 0 növekedéshez kötött termékképződés </a:t>
            </a:r>
            <a:endParaRPr lang="hu-H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II. típus: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= 0 és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000000"/>
                </a:solidFill>
              </a:rPr>
              <a:t>0 növekedéshez nem kötött </a:t>
            </a:r>
            <a:r>
              <a:rPr lang="hu-HU" sz="1600" dirty="0" smtClean="0">
                <a:solidFill>
                  <a:srgbClr val="000000"/>
                </a:solidFill>
              </a:rPr>
              <a:t>termékképződés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 </a:t>
            </a:r>
            <a:endParaRPr lang="hu-HU" sz="1600" dirty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III. típus: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000000"/>
                </a:solidFill>
              </a:rPr>
              <a:t>0 és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000000"/>
                </a:solidFill>
              </a:rPr>
              <a:t>0 vegyes típusú fermentáció </a:t>
            </a:r>
            <a:endParaRPr lang="hu-HU" sz="1600" dirty="0"/>
          </a:p>
        </p:txBody>
      </p:sp>
      <p:sp>
        <p:nvSpPr>
          <p:cNvPr id="3" name="Téglalap 2"/>
          <p:cNvSpPr/>
          <p:nvPr/>
        </p:nvSpPr>
        <p:spPr>
          <a:xfrm>
            <a:off x="297837" y="3856584"/>
            <a:ext cx="765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konkrét értékei szerint a fermentáció három típusba sorolható a termékképződés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szempontjából: 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24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48079" y="548680"/>
            <a:ext cx="456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Kevert reaktor</a:t>
            </a:r>
            <a:endParaRPr lang="hu-HU" b="1" u="sng" dirty="0"/>
          </a:p>
        </p:txBody>
      </p:sp>
      <p:sp>
        <p:nvSpPr>
          <p:cNvPr id="4" name="Téglalap 3"/>
          <p:cNvSpPr/>
          <p:nvPr/>
        </p:nvSpPr>
        <p:spPr>
          <a:xfrm>
            <a:off x="251520" y="1002029"/>
            <a:ext cx="3958263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Termékképzés sebességét leíró egyenlet:</a:t>
            </a:r>
            <a:endParaRPr lang="hu-H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4556335" y="1002029"/>
          <a:ext cx="1626016" cy="36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4" imgW="977476" imgH="215806" progId="Equation.3">
                  <p:embed/>
                </p:oleObj>
              </mc:Choice>
              <mc:Fallback>
                <p:oleObj name="Equation" r:id="rId4" imgW="97747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335" y="1002029"/>
                        <a:ext cx="1626016" cy="363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4556335" y="1466512"/>
          <a:ext cx="1028365" cy="64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Equation" r:id="rId6" imgW="685800" imgH="431800" progId="Equation.3">
                  <p:embed/>
                </p:oleObj>
              </mc:Choice>
              <mc:Fallback>
                <p:oleObj name="Equation" r:id="rId6" imgW="68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335" y="1466512"/>
                        <a:ext cx="1028365" cy="642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/>
          </p:nvPr>
        </p:nvGraphicFramePr>
        <p:xfrm>
          <a:off x="5858168" y="1472172"/>
          <a:ext cx="1071213" cy="64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Equation" r:id="rId8" imgW="710891" imgH="431613" progId="Equation.3">
                  <p:embed/>
                </p:oleObj>
              </mc:Choice>
              <mc:Fallback>
                <p:oleObj name="Equation" r:id="rId8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168" y="1472172"/>
                        <a:ext cx="1071213" cy="642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églalap 14"/>
          <p:cNvSpPr/>
          <p:nvPr/>
        </p:nvSpPr>
        <p:spPr>
          <a:xfrm>
            <a:off x="251520" y="2212599"/>
            <a:ext cx="7641707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termékképzés specifikus sebessége kevert reaktor esetében általános esetben:</a:t>
            </a:r>
          </a:p>
        </p:txBody>
      </p:sp>
      <p:graphicFrame>
        <p:nvGraphicFramePr>
          <p:cNvPr id="17" name="Objektum 16"/>
          <p:cNvGraphicFramePr>
            <a:graphicFrameLocks noChangeAspect="1"/>
          </p:cNvGraphicFramePr>
          <p:nvPr>
            <p:extLst/>
          </p:nvPr>
        </p:nvGraphicFramePr>
        <p:xfrm>
          <a:off x="3167956" y="2578742"/>
          <a:ext cx="1808833" cy="61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9" name="Equation" r:id="rId10" imgW="1143000" imgH="393700" progId="Equation.3">
                  <p:embed/>
                </p:oleObj>
              </mc:Choice>
              <mc:Fallback>
                <p:oleObj name="Equation" r:id="rId10" imgW="1143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956" y="2578742"/>
                        <a:ext cx="1808833" cy="618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églalap 17"/>
          <p:cNvSpPr/>
          <p:nvPr/>
        </p:nvSpPr>
        <p:spPr>
          <a:xfrm>
            <a:off x="251520" y="3211985"/>
            <a:ext cx="7641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Idealizált folytonosan működő kevert tartályreaktorokban nem állandósult állapot esetén a mikroba-, </a:t>
            </a:r>
            <a:r>
              <a:rPr lang="hu-H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szubsztrát-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és termékkoncentráció az idő függvényében a következőképpen változik:</a:t>
            </a:r>
            <a:endParaRPr lang="hu-HU" sz="1600" dirty="0">
              <a:latin typeface="+mj-lt"/>
            </a:endParaRPr>
          </a:p>
        </p:txBody>
      </p:sp>
      <p:graphicFrame>
        <p:nvGraphicFramePr>
          <p:cNvPr id="30" name="Objektum 29"/>
          <p:cNvGraphicFramePr>
            <a:graphicFrameLocks noChangeAspect="1"/>
          </p:cNvGraphicFramePr>
          <p:nvPr>
            <p:extLst/>
          </p:nvPr>
        </p:nvGraphicFramePr>
        <p:xfrm>
          <a:off x="257539" y="4124116"/>
          <a:ext cx="1882470" cy="60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0" name="Equation" r:id="rId12" imgW="1346200" imgH="431800" progId="Equation.3">
                  <p:embed/>
                </p:oleObj>
              </mc:Choice>
              <mc:Fallback>
                <p:oleObj name="Equation" r:id="rId12" imgW="1346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39" y="4124116"/>
                        <a:ext cx="1882470" cy="600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um 30"/>
          <p:cNvGraphicFramePr>
            <a:graphicFrameLocks noChangeAspect="1"/>
          </p:cNvGraphicFramePr>
          <p:nvPr>
            <p:extLst/>
          </p:nvPr>
        </p:nvGraphicFramePr>
        <p:xfrm>
          <a:off x="2589970" y="5525316"/>
          <a:ext cx="961260" cy="60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1" name="Equation" r:id="rId14" imgW="685800" imgH="431800" progId="Equation.3">
                  <p:embed/>
                </p:oleObj>
              </mc:Choice>
              <mc:Fallback>
                <p:oleObj name="Equation" r:id="rId14" imgW="68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970" y="5525316"/>
                        <a:ext cx="961260" cy="600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um 31"/>
          <p:cNvGraphicFramePr>
            <a:graphicFrameLocks noChangeAspect="1"/>
          </p:cNvGraphicFramePr>
          <p:nvPr>
            <p:extLst/>
          </p:nvPr>
        </p:nvGraphicFramePr>
        <p:xfrm>
          <a:off x="257539" y="4781834"/>
          <a:ext cx="2202888" cy="64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Equation" r:id="rId16" imgW="1574800" imgH="457200" progId="Equation.3">
                  <p:embed/>
                </p:oleObj>
              </mc:Choice>
              <mc:Fallback>
                <p:oleObj name="Equation" r:id="rId16" imgW="157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39" y="4781834"/>
                        <a:ext cx="2202888" cy="640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um 32"/>
          <p:cNvGraphicFramePr>
            <a:graphicFrameLocks noChangeAspect="1"/>
          </p:cNvGraphicFramePr>
          <p:nvPr>
            <p:extLst/>
          </p:nvPr>
        </p:nvGraphicFramePr>
        <p:xfrm>
          <a:off x="2623831" y="4821442"/>
          <a:ext cx="1041366" cy="60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3" name="Equation" r:id="rId18" imgW="748975" imgH="431613" progId="Equation.3">
                  <p:embed/>
                </p:oleObj>
              </mc:Choice>
              <mc:Fallback>
                <p:oleObj name="Equation" r:id="rId18" imgW="74897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831" y="4821442"/>
                        <a:ext cx="1041366" cy="600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um 33"/>
          <p:cNvGraphicFramePr>
            <a:graphicFrameLocks noChangeAspect="1"/>
          </p:cNvGraphicFramePr>
          <p:nvPr>
            <p:extLst/>
          </p:nvPr>
        </p:nvGraphicFramePr>
        <p:xfrm>
          <a:off x="251120" y="5479604"/>
          <a:ext cx="1962576" cy="56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Equation" r:id="rId20" imgW="1396394" imgH="393529" progId="Equation.3">
                  <p:embed/>
                </p:oleObj>
              </mc:Choice>
              <mc:Fallback>
                <p:oleObj name="Equation" r:id="rId20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20" y="5479604"/>
                        <a:ext cx="1962576" cy="560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41" name="Kép 1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5" y="6378996"/>
            <a:ext cx="3870152" cy="4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églalap 42"/>
          <p:cNvSpPr/>
          <p:nvPr/>
        </p:nvSpPr>
        <p:spPr>
          <a:xfrm>
            <a:off x="257539" y="6126548"/>
            <a:ext cx="3155031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Ezen kezdeti feltételek mellett:</a:t>
            </a:r>
            <a:endParaRPr lang="hu-H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4068913" y="4153526"/>
            <a:ext cx="4572000" cy="3370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Állandósult állapotban,  R</a:t>
            </a:r>
            <a:r>
              <a:rPr lang="hu-HU" sz="16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-R</a:t>
            </a:r>
            <a:r>
              <a:rPr lang="hu-HU" sz="16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R</a:t>
            </a:r>
            <a:r>
              <a:rPr lang="hu-HU" sz="16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0 </a:t>
            </a:r>
            <a:endParaRPr lang="hu-H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Kép 44"/>
          <p:cNvPicPr/>
          <p:nvPr/>
        </p:nvPicPr>
        <p:blipFill>
          <a:blip r:embed="rId23"/>
          <a:stretch>
            <a:fillRect/>
          </a:stretch>
        </p:blipFill>
        <p:spPr>
          <a:xfrm>
            <a:off x="5263191" y="4583684"/>
            <a:ext cx="2630036" cy="22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48079" y="548680"/>
            <a:ext cx="456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Oszlopreaktor</a:t>
            </a:r>
            <a:endParaRPr lang="hu-HU" b="1" u="sng" dirty="0"/>
          </a:p>
        </p:txBody>
      </p:sp>
      <p:sp>
        <p:nvSpPr>
          <p:cNvPr id="3" name="Téglalap 2"/>
          <p:cNvSpPr/>
          <p:nvPr/>
        </p:nvSpPr>
        <p:spPr>
          <a:xfrm>
            <a:off x="187301" y="1052736"/>
            <a:ext cx="4744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Nem stacionárius állapotban  a sejttömeg korlátlan növekedése:</a:t>
            </a:r>
            <a:endParaRPr lang="hu-HU" sz="1600" dirty="0">
              <a:latin typeface="+mj-lt"/>
            </a:endParaRP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5220072" y="1068211"/>
          <a:ext cx="2580316" cy="55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Equation" r:id="rId4" imgW="1943100" imgH="419100" progId="Equation.3">
                  <p:embed/>
                </p:oleObj>
              </mc:Choice>
              <mc:Fallback>
                <p:oleObj name="Equation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068211"/>
                        <a:ext cx="2580316" cy="553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/>
          <p:cNvSpPr/>
          <p:nvPr/>
        </p:nvSpPr>
        <p:spPr>
          <a:xfrm>
            <a:off x="3372714" y="1919349"/>
            <a:ext cx="1592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Termék hozam: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23529" y="2685297"/>
            <a:ext cx="747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 előző két egyenlet eredményeként megkapjuk a termékkoncentráció változásának az egyenletét:</a:t>
            </a:r>
          </a:p>
        </p:txBody>
      </p:sp>
      <p:graphicFrame>
        <p:nvGraphicFramePr>
          <p:cNvPr id="16" name="Objektum 15"/>
          <p:cNvGraphicFramePr>
            <a:graphicFrameLocks noChangeAspect="1"/>
          </p:cNvGraphicFramePr>
          <p:nvPr>
            <p:extLst/>
          </p:nvPr>
        </p:nvGraphicFramePr>
        <p:xfrm>
          <a:off x="2455341" y="3816942"/>
          <a:ext cx="3863229" cy="75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Equation" r:id="rId6" imgW="2133600" imgH="419100" progId="Equation.3">
                  <p:embed/>
                </p:oleObj>
              </mc:Choice>
              <mc:Fallback>
                <p:oleObj name="Equation" r:id="rId6" imgW="2133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341" y="3816942"/>
                        <a:ext cx="3863229" cy="758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églalap 19"/>
          <p:cNvSpPr/>
          <p:nvPr/>
        </p:nvSpPr>
        <p:spPr>
          <a:xfrm>
            <a:off x="187301" y="5070136"/>
            <a:ext cx="7841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Szubsztrát limit esetén a termékkoncentráció az idő függvényében:</a:t>
            </a:r>
          </a:p>
        </p:txBody>
      </p:sp>
      <p:graphicFrame>
        <p:nvGraphicFramePr>
          <p:cNvPr id="22" name="Objektum 21"/>
          <p:cNvGraphicFramePr>
            <a:graphicFrameLocks noChangeAspect="1"/>
          </p:cNvGraphicFramePr>
          <p:nvPr>
            <p:extLst/>
          </p:nvPr>
        </p:nvGraphicFramePr>
        <p:xfrm>
          <a:off x="2339752" y="5585207"/>
          <a:ext cx="4072570" cy="59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Equation" r:id="rId8" imgW="2844800" imgH="419100" progId="Equation.3">
                  <p:embed/>
                </p:oleObj>
              </mc:Choice>
              <mc:Fallback>
                <p:oleObj name="Equation" r:id="rId8" imgW="2844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585207"/>
                        <a:ext cx="4072570" cy="599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989477" y="1725337"/>
          <a:ext cx="295275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Egyenlet" r:id="rId10" imgW="1384200" imgH="457200" progId="Equation.3">
                  <p:embed/>
                </p:oleObj>
              </mc:Choice>
              <mc:Fallback>
                <p:oleObj name="Egyenlet" r:id="rId10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477" y="1725337"/>
                        <a:ext cx="295275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0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48079" y="548680"/>
            <a:ext cx="456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Hurokreaktor</a:t>
            </a:r>
            <a:endParaRPr lang="hu-HU" b="1" u="sng" dirty="0"/>
          </a:p>
        </p:txBody>
      </p:sp>
      <p:sp>
        <p:nvSpPr>
          <p:cNvPr id="4" name="Téglalap 3"/>
          <p:cNvSpPr/>
          <p:nvPr/>
        </p:nvSpPr>
        <p:spPr>
          <a:xfrm>
            <a:off x="251520" y="1733996"/>
            <a:ext cx="4477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Nem állandósult állapotú korlátlan növekedés:</a:t>
            </a:r>
            <a:endParaRPr lang="hu-HU" sz="1600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4729028" y="1685408"/>
          <a:ext cx="2922237" cy="63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4" imgW="2095500" imgH="457200" progId="Equation.3">
                  <p:embed/>
                </p:oleObj>
              </mc:Choice>
              <mc:Fallback>
                <p:oleObj name="Equation" r:id="rId4" imgW="209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028" y="1685408"/>
                        <a:ext cx="2922237" cy="637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églalap 9"/>
          <p:cNvSpPr/>
          <p:nvPr/>
        </p:nvSpPr>
        <p:spPr>
          <a:xfrm>
            <a:off x="251520" y="2510947"/>
            <a:ext cx="4812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600" dirty="0" smtClean="0"/>
              <a:t>Korlátlan </a:t>
            </a:r>
            <a:r>
              <a:rPr lang="hu-HU" altLang="hu-HU" sz="1600" dirty="0"/>
              <a:t>növekedés nem állandósult állapotban 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51520" y="4434135"/>
            <a:ext cx="3749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600" dirty="0" smtClean="0"/>
              <a:t>A </a:t>
            </a:r>
            <a:r>
              <a:rPr lang="hu-HU" altLang="hu-HU" sz="1600" dirty="0"/>
              <a:t>szubsztrát limitált termékképződés 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>
            <p:extLst/>
          </p:nvPr>
        </p:nvGraphicFramePr>
        <p:xfrm>
          <a:off x="1388876" y="4937818"/>
          <a:ext cx="5268023" cy="81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6" imgW="2971800" imgH="457200" progId="Equation.3">
                  <p:embed/>
                </p:oleObj>
              </mc:Choice>
              <mc:Fallback>
                <p:oleObj name="Equation" r:id="rId6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876" y="4937818"/>
                        <a:ext cx="5268023" cy="810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251519" y="1034523"/>
            <a:ext cx="7399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hu-HU" altLang="hu-HU" sz="1600" dirty="0"/>
              <a:t>Leíró egyenletei hasonlítanak az oszlopreaktorra jellemzőkre, csupán a </a:t>
            </a:r>
            <a:r>
              <a:rPr lang="hu-HU" altLang="hu-HU" sz="1600" dirty="0" err="1"/>
              <a:t>fermentlé</a:t>
            </a:r>
            <a:r>
              <a:rPr lang="hu-HU" altLang="hu-HU" sz="1600" dirty="0"/>
              <a:t> </a:t>
            </a:r>
            <a:r>
              <a:rPr lang="hu-HU" altLang="hu-HU" sz="1600" dirty="0" err="1"/>
              <a:t>recirkulációjával</a:t>
            </a:r>
            <a:r>
              <a:rPr lang="hu-HU" altLang="hu-HU" sz="1600" dirty="0"/>
              <a:t> egészül ki.</a:t>
            </a:r>
          </a:p>
        </p:txBody>
      </p:sp>
      <p:graphicFrame>
        <p:nvGraphicFramePr>
          <p:cNvPr id="11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5842" y="3071611"/>
          <a:ext cx="51117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Equation" r:id="rId8" imgW="2095200" imgH="457200" progId="Equation.3">
                  <p:embed/>
                </p:oleObj>
              </mc:Choice>
              <mc:Fallback>
                <p:oleObj name="Equation" r:id="rId8" imgW="209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842" y="3071611"/>
                        <a:ext cx="51117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2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48079" y="548680"/>
            <a:ext cx="456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Termékinhibíció</a:t>
            </a:r>
            <a:endParaRPr lang="hu-HU" b="1" u="sng" dirty="0"/>
          </a:p>
        </p:txBody>
      </p:sp>
      <p:sp>
        <p:nvSpPr>
          <p:cNvPr id="3" name="Téglalap 2"/>
          <p:cNvSpPr/>
          <p:nvPr/>
        </p:nvSpPr>
        <p:spPr>
          <a:xfrm>
            <a:off x="151297" y="14127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Gyakran a termékinhibíciót az enziminhibíciók analógjaiként tárgyalják, kompetitív vagy nem kompetitív inhibíciót feltételezve</a:t>
            </a:r>
            <a:r>
              <a:rPr lang="hu-H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r>
              <a:rPr lang="hu-HU" sz="1600" dirty="0" smtClean="0"/>
              <a:t>Kompetitív </a:t>
            </a:r>
            <a:r>
              <a:rPr lang="hu-HU" sz="1600" dirty="0"/>
              <a:t>termékinhibíció esetén:</a:t>
            </a:r>
          </a:p>
          <a:p>
            <a:endParaRPr lang="hu-HU" sz="1600" dirty="0"/>
          </a:p>
        </p:txBody>
      </p:sp>
      <p:pic>
        <p:nvPicPr>
          <p:cNvPr id="11" name="Kép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139952" y="2896175"/>
            <a:ext cx="2581275" cy="11620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53868" y="4455309"/>
            <a:ext cx="3853940" cy="337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Nemkompetitív</a:t>
            </a:r>
            <a:r>
              <a:rPr lang="hu-H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termékinhibíció esetén:</a:t>
            </a:r>
            <a:endParaRPr lang="hu-H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Kép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139952" y="4797152"/>
            <a:ext cx="28479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48079" y="548680"/>
            <a:ext cx="456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u="sng" dirty="0" smtClean="0"/>
              <a:t>Oszlopreaktor</a:t>
            </a:r>
            <a:endParaRPr lang="hu-HU" b="1" u="sng" dirty="0"/>
          </a:p>
        </p:txBody>
      </p:sp>
      <p:sp>
        <p:nvSpPr>
          <p:cNvPr id="3" name="Téglalap 2"/>
          <p:cNvSpPr/>
          <p:nvPr/>
        </p:nvSpPr>
        <p:spPr>
          <a:xfrm>
            <a:off x="137526" y="1007483"/>
            <a:ext cx="3501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buFontTx/>
              <a:buNone/>
            </a:pPr>
            <a:r>
              <a:rPr lang="hu-HU" altLang="hu-HU" sz="1600" dirty="0" smtClean="0"/>
              <a:t>Kompetitív </a:t>
            </a:r>
            <a:r>
              <a:rPr lang="hu-HU" altLang="hu-HU" sz="1600" dirty="0"/>
              <a:t>termékinhibíció esetén:</a:t>
            </a:r>
          </a:p>
        </p:txBody>
      </p:sp>
      <p:graphicFrame>
        <p:nvGraphicFramePr>
          <p:cNvPr id="13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83568" y="1446375"/>
          <a:ext cx="6185421" cy="89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Equation" r:id="rId4" imgW="3377880" imgH="685800" progId="Equation.3">
                  <p:embed/>
                </p:oleObj>
              </mc:Choice>
              <mc:Fallback>
                <p:oleObj name="Equation" r:id="rId4" imgW="33778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46375"/>
                        <a:ext cx="6185421" cy="892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220877" y="2326939"/>
            <a:ext cx="3384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buFontTx/>
              <a:buNone/>
            </a:pPr>
            <a:r>
              <a:rPr lang="hu-HU" altLang="hu-HU" sz="1600" dirty="0"/>
              <a:t>Nem- </a:t>
            </a:r>
            <a:r>
              <a:rPr lang="hu-HU" altLang="hu-HU" sz="1600" dirty="0" smtClean="0"/>
              <a:t>kompetitív </a:t>
            </a:r>
            <a:r>
              <a:rPr lang="hu-HU" altLang="hu-HU" sz="1600" dirty="0"/>
              <a:t>inhibíció esetén:</a:t>
            </a:r>
          </a:p>
        </p:txBody>
      </p:sp>
      <p:graphicFrame>
        <p:nvGraphicFramePr>
          <p:cNvPr id="16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43247" y="2740569"/>
          <a:ext cx="5788993" cy="97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Equation" r:id="rId6" imgW="3377880" imgH="685800" progId="Equation.3">
                  <p:embed/>
                </p:oleObj>
              </mc:Choice>
              <mc:Fallback>
                <p:oleObj name="Equation" r:id="rId6" imgW="33778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247" y="2740569"/>
                        <a:ext cx="5788993" cy="976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1643355" y="3796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hu-HU" altLang="hu-HU" b="1" u="sng" dirty="0" smtClean="0"/>
              <a:t>Hurokreaktor</a:t>
            </a:r>
            <a:endParaRPr lang="hu-HU" altLang="hu-HU" b="1" u="sng" dirty="0"/>
          </a:p>
        </p:txBody>
      </p:sp>
      <p:sp>
        <p:nvSpPr>
          <p:cNvPr id="8" name="Téglalap 7"/>
          <p:cNvSpPr/>
          <p:nvPr/>
        </p:nvSpPr>
        <p:spPr>
          <a:xfrm>
            <a:off x="223017" y="4194452"/>
            <a:ext cx="2111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hu-HU" altLang="hu-HU" sz="1600" dirty="0" smtClean="0"/>
              <a:t>Kompetitív </a:t>
            </a:r>
            <a:r>
              <a:rPr lang="hu-HU" altLang="hu-HU" sz="1600" dirty="0"/>
              <a:t>inhibíció: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26976" y="5482043"/>
            <a:ext cx="2579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hu-HU" altLang="hu-HU" sz="1600" dirty="0"/>
              <a:t>Nem </a:t>
            </a:r>
            <a:r>
              <a:rPr lang="hu-HU" altLang="hu-HU" sz="1600" dirty="0" smtClean="0"/>
              <a:t>kompetitív </a:t>
            </a:r>
            <a:r>
              <a:rPr lang="hu-HU" altLang="hu-HU" sz="1600" dirty="0"/>
              <a:t>inhibíció:</a:t>
            </a:r>
          </a:p>
        </p:txBody>
      </p:sp>
      <p:graphicFrame>
        <p:nvGraphicFramePr>
          <p:cNvPr id="19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05205" y="4462804"/>
          <a:ext cx="5248299" cy="101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gyenlet" r:id="rId7" imgW="3530520" imgH="685800" progId="Equation.3">
                  <p:embed/>
                </p:oleObj>
              </mc:Choice>
              <mc:Fallback>
                <p:oleObj name="Egyenlet" r:id="rId7" imgW="35305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205" y="4462804"/>
                        <a:ext cx="5248299" cy="1019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75656" y="5859171"/>
          <a:ext cx="4901006" cy="67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gyenlet" r:id="rId9" imgW="3632040" imgH="507960" progId="Equation.3">
                  <p:embed/>
                </p:oleObj>
              </mc:Choice>
              <mc:Fallback>
                <p:oleObj name="Egyenlet" r:id="rId9" imgW="3632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859171"/>
                        <a:ext cx="4901006" cy="67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8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79512" y="2924944"/>
            <a:ext cx="7920880" cy="58477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hu-HU" sz="4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KÖSZÖNJÜK A FIGYELMET</a:t>
            </a:r>
            <a:endParaRPr lang="hu-HU" sz="4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0464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00100" y="2000240"/>
            <a:ext cx="628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hu-HU" dirty="0" smtClean="0"/>
          </a:p>
          <a:p>
            <a:pPr algn="just"/>
            <a:r>
              <a:rPr lang="hu-HU" dirty="0" smtClean="0"/>
              <a:t>1. Mik a különbségek a nem limitált növekedés esetében, az ideális szakaszos kevert, ill. ideális folytonos kevert reaktorban? (</a:t>
            </a:r>
            <a:r>
              <a:rPr lang="hu-HU" dirty="0" err="1" smtClean="0"/>
              <a:t>dX</a:t>
            </a:r>
            <a:r>
              <a:rPr lang="hu-HU" dirty="0" smtClean="0"/>
              <a:t>/</a:t>
            </a:r>
            <a:r>
              <a:rPr lang="hu-HU" dirty="0" err="1" smtClean="0"/>
              <a:t>dt</a:t>
            </a:r>
            <a:r>
              <a:rPr lang="hu-HU" dirty="0" smtClean="0"/>
              <a:t>, </a:t>
            </a:r>
            <a:r>
              <a:rPr lang="hu-HU" dirty="0" err="1" smtClean="0"/>
              <a:t>dS</a:t>
            </a:r>
            <a:r>
              <a:rPr lang="hu-HU" dirty="0" smtClean="0"/>
              <a:t>/</a:t>
            </a:r>
            <a:r>
              <a:rPr lang="hu-HU" dirty="0" err="1" smtClean="0"/>
              <a:t>dt</a:t>
            </a:r>
            <a:r>
              <a:rPr lang="hu-HU" dirty="0" smtClean="0"/>
              <a:t>, </a:t>
            </a:r>
            <a:r>
              <a:rPr lang="hu-HU" dirty="0" err="1" smtClean="0"/>
              <a:t>dO</a:t>
            </a:r>
            <a:r>
              <a:rPr lang="hu-HU" dirty="0" smtClean="0"/>
              <a:t>/</a:t>
            </a:r>
            <a:r>
              <a:rPr lang="hu-HU" dirty="0" err="1" smtClean="0"/>
              <a:t>dt</a:t>
            </a:r>
            <a:r>
              <a:rPr lang="hu-HU" dirty="0" smtClean="0"/>
              <a:t>)</a:t>
            </a:r>
          </a:p>
          <a:p>
            <a:pPr algn="just"/>
            <a:r>
              <a:rPr lang="hu-HU" dirty="0" smtClean="0"/>
              <a:t>2.  Mik az ideális csőreaktor jellemzői? (axiális, radiális koncentráció viszonyok)</a:t>
            </a:r>
          </a:p>
          <a:p>
            <a:pPr algn="just"/>
            <a:r>
              <a:rPr lang="hu-HU" dirty="0" smtClean="0"/>
              <a:t>3. Hogyan változik az </a:t>
            </a:r>
            <a:r>
              <a:rPr lang="hu-HU" dirty="0" err="1" smtClean="0"/>
              <a:t>x-t</a:t>
            </a:r>
            <a:r>
              <a:rPr lang="hu-HU" dirty="0" smtClean="0"/>
              <a:t> görbe ha folytonos </a:t>
            </a:r>
            <a:r>
              <a:rPr lang="hu-HU" dirty="0" err="1" smtClean="0"/>
              <a:t>üzemeltésről</a:t>
            </a:r>
            <a:r>
              <a:rPr lang="hu-HU" dirty="0" smtClean="0"/>
              <a:t> szakaszosra váltunk?</a:t>
            </a:r>
          </a:p>
          <a:p>
            <a:pPr algn="just"/>
            <a:r>
              <a:rPr lang="hu-HU" dirty="0" smtClean="0"/>
              <a:t>4. Mi a különbség a </a:t>
            </a:r>
            <a:r>
              <a:rPr lang="hu-HU" dirty="0" err="1" smtClean="0"/>
              <a:t>dx</a:t>
            </a:r>
            <a:r>
              <a:rPr lang="hu-HU" dirty="0" smtClean="0"/>
              <a:t>/</a:t>
            </a:r>
            <a:r>
              <a:rPr lang="hu-HU" dirty="0" err="1" smtClean="0"/>
              <a:t>dt-t</a:t>
            </a:r>
            <a:r>
              <a:rPr lang="hu-HU" dirty="0" smtClean="0"/>
              <a:t> (szárazanyag-tartalom változása az idő függvényében) tekintve a limitált ill. nem limitált növekedés esetén?</a:t>
            </a:r>
          </a:p>
          <a:p>
            <a:pPr algn="just"/>
            <a:r>
              <a:rPr lang="hu-HU" dirty="0" smtClean="0"/>
              <a:t>5. Mit jelöl a </a:t>
            </a:r>
            <a:r>
              <a:rPr lang="hu-HU" dirty="0" err="1" smtClean="0"/>
              <a:t>Bo</a:t>
            </a:r>
            <a:r>
              <a:rPr lang="hu-HU" dirty="0" smtClean="0"/>
              <a:t> </a:t>
            </a:r>
            <a:r>
              <a:rPr lang="hu-HU" dirty="0" err="1" smtClean="0"/>
              <a:t>ill</a:t>
            </a:r>
            <a:r>
              <a:rPr lang="hu-HU" dirty="0" smtClean="0"/>
              <a:t> Da jelölés?  Mit mondhatunk, milyen értékeknél maximális a mikrobakoncentráció?</a:t>
            </a:r>
          </a:p>
          <a:p>
            <a:pPr>
              <a:buFontTx/>
              <a:buChar char="-"/>
            </a:pPr>
            <a:endParaRPr lang="hu-HU" dirty="0" smtClean="0"/>
          </a:p>
          <a:p>
            <a:pPr algn="just"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dirty="0" smtClean="0"/>
              <a:t>Ideális kevert reaktortípusok (STR):</a:t>
            </a:r>
            <a:endParaRPr lang="hu-HU" dirty="0"/>
          </a:p>
        </p:txBody>
      </p:sp>
      <p:pic>
        <p:nvPicPr>
          <p:cNvPr id="4" name="Picture 2" descr="folyamatos-kever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428736"/>
            <a:ext cx="1928826" cy="2143140"/>
          </a:xfrm>
          <a:noFill/>
        </p:spPr>
      </p:pic>
      <p:sp>
        <p:nvSpPr>
          <p:cNvPr id="5" name="Szövegdoboz 4"/>
          <p:cNvSpPr txBox="1"/>
          <p:nvPr/>
        </p:nvSpPr>
        <p:spPr>
          <a:xfrm>
            <a:off x="357158" y="4286256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dirty="0" smtClean="0"/>
              <a:t> Nincs betáplálás, nincs elvétel</a:t>
            </a:r>
          </a:p>
          <a:p>
            <a:pPr>
              <a:buFont typeface="Courier New" pitchFamily="49" charset="0"/>
              <a:buChar char="o"/>
            </a:pPr>
            <a:r>
              <a:rPr lang="hu-HU" dirty="0"/>
              <a:t> </a:t>
            </a:r>
            <a:r>
              <a:rPr lang="hu-HU" dirty="0" smtClean="0"/>
              <a:t>A reaktor minden pontjában azonosak a paraméterek </a:t>
            </a:r>
          </a:p>
          <a:p>
            <a:pPr>
              <a:buFont typeface="Courier New" pitchFamily="49" charset="0"/>
              <a:buChar char="o"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8596" y="3643314"/>
            <a:ext cx="298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Ideális kevert szakaszos r.</a:t>
            </a:r>
            <a:endParaRPr lang="hu-HU" b="1" dirty="0"/>
          </a:p>
        </p:txBody>
      </p:sp>
      <p:pic>
        <p:nvPicPr>
          <p:cNvPr id="7" name="Picture 2" descr="szakaszos-kev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1357298"/>
            <a:ext cx="1928826" cy="1928826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143372" y="3571876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Ideális kevert folyamatos r.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14810" y="4272677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dirty="0" smtClean="0"/>
              <a:t> </a:t>
            </a:r>
            <a:r>
              <a:rPr lang="hu-HU" dirty="0" smtClean="0">
                <a:latin typeface="+mj-lt"/>
              </a:rPr>
              <a:t>Folyamatos elvétel és betáplálás</a:t>
            </a:r>
          </a:p>
          <a:p>
            <a:pPr>
              <a:buFont typeface="Courier New" pitchFamily="49" charset="0"/>
              <a:buChar char="o"/>
            </a:pPr>
            <a:r>
              <a:rPr lang="hu-HU" dirty="0" smtClean="0">
                <a:latin typeface="+mj-lt"/>
              </a:rPr>
              <a:t>  A reaktor minden pontjában azonosak a paraméterek</a:t>
            </a:r>
          </a:p>
          <a:p>
            <a:pPr>
              <a:buFont typeface="Courier New" pitchFamily="49" charset="0"/>
              <a:buChar char="o"/>
            </a:pPr>
            <a:r>
              <a:rPr lang="hu-HU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dirty="0" err="1" smtClean="0">
                <a:latin typeface="+mj-lt"/>
                <a:ea typeface="ＭＳ Ｐゴシック" pitchFamily="34" charset="-128"/>
                <a:cs typeface="Times New Roman" pitchFamily="18" charset="0"/>
              </a:rPr>
              <a:t>reaktorb</a:t>
            </a:r>
            <a:r>
              <a:rPr lang="hu-HU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an lévő </a:t>
            </a:r>
            <a:r>
              <a:rPr lang="en-US" dirty="0" err="1" smtClean="0">
                <a:latin typeface="+mj-lt"/>
                <a:ea typeface="ＭＳ Ｐゴシック" pitchFamily="34" charset="-128"/>
                <a:cs typeface="Times New Roman" pitchFamily="18" charset="0"/>
              </a:rPr>
              <a:t>koncentráció</a:t>
            </a:r>
            <a:r>
              <a:rPr lang="en-US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ea typeface="ＭＳ Ｐゴシック" pitchFamily="34" charset="-128"/>
                <a:cs typeface="Times New Roman" pitchFamily="18" charset="0"/>
              </a:rPr>
              <a:t>azonos</a:t>
            </a:r>
            <a:r>
              <a:rPr lang="en-US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ea typeface="ＭＳ Ｐゴシック" pitchFamily="34" charset="-128"/>
                <a:cs typeface="Times New Roman" pitchFamily="18" charset="0"/>
              </a:rPr>
              <a:t>az</a:t>
            </a:r>
            <a:r>
              <a:rPr lang="en-US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ea typeface="ＭＳ Ｐゴシック" pitchFamily="34" charset="-128"/>
                <a:cs typeface="Times New Roman" pitchFamily="18" charset="0"/>
              </a:rPr>
              <a:t>elvételben</a:t>
            </a:r>
            <a:r>
              <a:rPr lang="en-US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ea typeface="ＭＳ Ｐゴシック" pitchFamily="34" charset="-128"/>
                <a:cs typeface="Times New Roman" pitchFamily="18" charset="0"/>
              </a:rPr>
              <a:t>lévővel</a:t>
            </a:r>
            <a:r>
              <a:rPr lang="en-US" dirty="0" smtClean="0">
                <a:latin typeface="+mj-lt"/>
                <a:ea typeface="ＭＳ Ｐゴシック" pitchFamily="34" charset="-128"/>
                <a:cs typeface="Times New Roman" pitchFamily="18" charset="0"/>
              </a:rPr>
              <a:t>.</a:t>
            </a:r>
            <a:endParaRPr lang="hu-HU" dirty="0" smtClean="0"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2132856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u-HU" dirty="0" smtClean="0">
                <a:latin typeface="+mj-lt"/>
              </a:rPr>
              <a:t>Szubsztrát limitált növekedés esetén a kevert reaktor kaszkádot milyen diagramon ábrázolhatjuk.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dirty="0" smtClean="0">
                <a:latin typeface="+mj-lt"/>
              </a:rPr>
              <a:t>Hány típusba sorolható a fermentáció termékképzés szempontjából az </a:t>
            </a:r>
            <a:r>
              <a:rPr lang="el-GR" dirty="0" smtClean="0">
                <a:latin typeface="+mj-lt"/>
                <a:cs typeface="Calibri" panose="020F0502020204030204" pitchFamily="34" charset="0"/>
              </a:rPr>
              <a:t>α</a:t>
            </a:r>
            <a:r>
              <a:rPr lang="hu-HU" dirty="0" smtClean="0">
                <a:latin typeface="+mj-lt"/>
                <a:cs typeface="Calibri" panose="020F0502020204030204" pitchFamily="34" charset="0"/>
              </a:rPr>
              <a:t> és </a:t>
            </a:r>
            <a:r>
              <a:rPr lang="el-GR" dirty="0" smtClean="0">
                <a:latin typeface="+mj-lt"/>
                <a:cs typeface="Calibri" panose="020F0502020204030204" pitchFamily="34" charset="0"/>
              </a:rPr>
              <a:t>β</a:t>
            </a:r>
            <a:r>
              <a:rPr lang="hu-HU" dirty="0" smtClean="0">
                <a:latin typeface="+mj-lt"/>
                <a:cs typeface="Calibri" panose="020F0502020204030204" pitchFamily="34" charset="0"/>
              </a:rPr>
              <a:t> értékei alapján.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dirty="0" smtClean="0">
                <a:latin typeface="+mj-lt"/>
                <a:cs typeface="Calibri" panose="020F0502020204030204" pitchFamily="34" charset="0"/>
              </a:rPr>
              <a:t>Oxigén fogyási sebesség leírása állandósult állapotban oszlopreaktor esetén.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dirty="0">
                <a:latin typeface="+mj-lt"/>
              </a:rPr>
              <a:t>Szubsztrát limitált légliftes hurokreaktor esetén sejtkoncentráció állandósult állapotban</a:t>
            </a:r>
            <a:r>
              <a:rPr lang="hu-HU" dirty="0" smtClean="0">
                <a:latin typeface="+mj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dirty="0" smtClean="0">
                <a:latin typeface="+mj-lt"/>
              </a:rPr>
              <a:t>Kompetitív termékinhibíciót </a:t>
            </a:r>
            <a:r>
              <a:rPr lang="hu-HU" smtClean="0">
                <a:latin typeface="+mj-lt"/>
              </a:rPr>
              <a:t>leíró egyenlet </a:t>
            </a:r>
            <a:r>
              <a:rPr lang="hu-HU" dirty="0" smtClean="0">
                <a:latin typeface="+mj-lt"/>
              </a:rPr>
              <a:t>oszlop reaktor esetén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00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hu-HU" dirty="0" smtClean="0"/>
              <a:t>Kevert reaktorok</a:t>
            </a:r>
            <a:endParaRPr lang="hu-HU" dirty="0"/>
          </a:p>
        </p:txBody>
      </p:sp>
      <p:pic>
        <p:nvPicPr>
          <p:cNvPr id="4" name="Tartalom helye 3" descr="keverős_gyógyszerip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00174"/>
            <a:ext cx="3146689" cy="4462481"/>
          </a:xfrm>
        </p:spPr>
      </p:pic>
      <p:sp>
        <p:nvSpPr>
          <p:cNvPr id="5" name="Szövegdoboz 4"/>
          <p:cNvSpPr txBox="1"/>
          <p:nvPr/>
        </p:nvSpPr>
        <p:spPr>
          <a:xfrm>
            <a:off x="642910" y="1502688"/>
            <a:ext cx="3643338" cy="53553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dirty="0" smtClean="0"/>
              <a:t> A termékváltás viszonylag könnyű</a:t>
            </a:r>
            <a:r>
              <a:rPr lang="hu-HU" dirty="0" smtClean="0">
                <a:sym typeface="Wingdings" pitchFamily="2" charset="2"/>
              </a:rPr>
              <a:t> pl. gyógyszeriparban elterjedtek</a:t>
            </a:r>
          </a:p>
          <a:p>
            <a:endParaRPr lang="hu-HU" dirty="0" smtClean="0"/>
          </a:p>
          <a:p>
            <a:pPr>
              <a:buFont typeface="Courier New" pitchFamily="49" charset="0"/>
              <a:buChar char="o"/>
            </a:pPr>
            <a:r>
              <a:rPr lang="hu-HU" dirty="0" smtClean="0"/>
              <a:t> Nem newtoni </a:t>
            </a:r>
            <a:r>
              <a:rPr lang="hu-HU" dirty="0" err="1" smtClean="0"/>
              <a:t>fermentlevek</a:t>
            </a:r>
            <a:r>
              <a:rPr lang="hu-HU" dirty="0" smtClean="0"/>
              <a:t> esetén is alkalmazhatók</a:t>
            </a:r>
            <a:r>
              <a:rPr lang="hu-HU" dirty="0" smtClean="0">
                <a:sym typeface="Wingdings" pitchFamily="2" charset="2"/>
              </a:rPr>
              <a:t>  </a:t>
            </a:r>
            <a:r>
              <a:rPr lang="hu-HU" dirty="0" err="1" smtClean="0">
                <a:sym typeface="Wingdings" pitchFamily="2" charset="2"/>
              </a:rPr>
              <a:t>poliszacharid</a:t>
            </a:r>
            <a:r>
              <a:rPr lang="hu-HU" dirty="0" smtClean="0">
                <a:sym typeface="Wingdings" pitchFamily="2" charset="2"/>
              </a:rPr>
              <a:t> fermentáció, fonalas mikroorganizmusok</a:t>
            </a:r>
          </a:p>
          <a:p>
            <a:endParaRPr lang="hu-HU" dirty="0" smtClean="0"/>
          </a:p>
          <a:p>
            <a:pPr>
              <a:buFont typeface="Courier New" pitchFamily="49" charset="0"/>
              <a:buChar char="o"/>
            </a:pPr>
            <a:r>
              <a:rPr lang="hu-HU" dirty="0" smtClean="0"/>
              <a:t> Ha 2 &lt; VVM </a:t>
            </a:r>
            <a:r>
              <a:rPr lang="hu-HU" dirty="0" smtClean="0">
                <a:sym typeface="Wingdings" pitchFamily="2" charset="2"/>
              </a:rPr>
              <a:t> elárasztás</a:t>
            </a:r>
          </a:p>
          <a:p>
            <a:endParaRPr lang="hu-HU" dirty="0" smtClean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A hajtómű tengelye a </a:t>
            </a:r>
            <a:r>
              <a:rPr lang="hu-HU" dirty="0" err="1" smtClean="0">
                <a:sym typeface="Wingdings" pitchFamily="2" charset="2"/>
              </a:rPr>
              <a:t>fermentortérbe</a:t>
            </a:r>
            <a:r>
              <a:rPr lang="hu-HU" dirty="0" smtClean="0">
                <a:sym typeface="Wingdings" pitchFamily="2" charset="2"/>
              </a:rPr>
              <a:t> van csapágyazva</a:t>
            </a:r>
          </a:p>
          <a:p>
            <a:endParaRPr lang="hu-HU" dirty="0" smtClean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Tartály falára szilárd S lerakódás esetén sejtkárosodás és habzás (erős nyíróerő)</a:t>
            </a:r>
          </a:p>
          <a:p>
            <a:pPr>
              <a:buFont typeface="Courier New" pitchFamily="49" charset="0"/>
              <a:buChar char="o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hu-HU" dirty="0" smtClean="0"/>
              <a:t>Ideális csőreaktor (PFR)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00660"/>
          </a:xfrm>
        </p:spPr>
        <p:txBody>
          <a:bodyPr numCol="2"/>
          <a:lstStyle/>
          <a:p>
            <a:r>
              <a:rPr lang="hu-HU" sz="1800" dirty="0" smtClean="0"/>
              <a:t>A fluidum részecskéi hosszanti irányban nem keverednek az áramlás során = tökéletes kiszorítás. A beáramló közeg összetétele a tengely mentén egy bizonyos koncentráció gradiensnek megfelelően változik. (valóság:</a:t>
            </a:r>
            <a:r>
              <a:rPr lang="hu-HU" sz="1800" dirty="0" err="1" smtClean="0"/>
              <a:t>backmixing</a:t>
            </a:r>
            <a:r>
              <a:rPr lang="hu-HU" sz="1800" dirty="0" smtClean="0"/>
              <a:t>)</a:t>
            </a:r>
          </a:p>
          <a:p>
            <a:r>
              <a:rPr lang="hu-HU" sz="1800" dirty="0" smtClean="0"/>
              <a:t>Radiális irányban tökéletes keveredés</a:t>
            </a:r>
          </a:p>
          <a:p>
            <a:endParaRPr lang="hu-HU" sz="1800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csőreaktor_elmél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071678"/>
            <a:ext cx="3429024" cy="1810084"/>
          </a:xfrm>
          <a:prstGeom prst="rect">
            <a:avLst/>
          </a:prstGeom>
        </p:spPr>
      </p:pic>
      <p:pic>
        <p:nvPicPr>
          <p:cNvPr id="5" name="Kép 4" descr="csőreaktor_gyakorlati eltéré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429132"/>
            <a:ext cx="4572032" cy="2048504"/>
          </a:xfrm>
          <a:prstGeom prst="rect">
            <a:avLst/>
          </a:prstGeom>
        </p:spPr>
      </p:pic>
      <p:pic>
        <p:nvPicPr>
          <p:cNvPr id="6" name="Kép 5" descr="csöves fotobioreak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572008"/>
            <a:ext cx="245365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Hurokreaktor (</a:t>
            </a:r>
            <a:r>
              <a:rPr lang="hu-HU" dirty="0" err="1" smtClean="0"/>
              <a:t>loop</a:t>
            </a:r>
            <a:r>
              <a:rPr lang="hu-HU" dirty="0" smtClean="0"/>
              <a:t> </a:t>
            </a:r>
            <a:r>
              <a:rPr lang="hu-HU" dirty="0" err="1" smtClean="0"/>
              <a:t>reactor</a:t>
            </a:r>
            <a:r>
              <a:rPr lang="hu-HU" dirty="0" smtClean="0"/>
              <a:t>, </a:t>
            </a:r>
            <a:r>
              <a:rPr lang="hu-HU" dirty="0" err="1" smtClean="0"/>
              <a:t>lécirkuláció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hu-HU" sz="2400" dirty="0" smtClean="0">
                <a:ea typeface="ＭＳ Ｐゴシック" pitchFamily="34" charset="-128"/>
                <a:cs typeface="Times New Roman" pitchFamily="18" charset="0"/>
              </a:rPr>
              <a:t>A folyadékmozgás hajtóerejét a reaktortér gáz/folyadék diszperziójának a kerülővezetékben lévő buborékszegény folyadéknál kisebb sűrűsége szolgáltatja</a:t>
            </a:r>
            <a:endParaRPr lang="hu-HU" dirty="0" smtClean="0"/>
          </a:p>
          <a:p>
            <a:r>
              <a:rPr lang="hu-HU" dirty="0" err="1" smtClean="0"/>
              <a:t>Recirkuláció</a:t>
            </a:r>
            <a:r>
              <a:rPr lang="hu-HU" dirty="0" smtClean="0"/>
              <a:t>: szivattyúval vagy erős folyadéksugárral</a:t>
            </a:r>
          </a:p>
          <a:p>
            <a:r>
              <a:rPr lang="hu-HU" dirty="0" smtClean="0"/>
              <a:t>Pl. szennyvíztisztítás</a:t>
            </a:r>
          </a:p>
          <a:p>
            <a:pPr>
              <a:buNone/>
            </a:pPr>
            <a:endParaRPr lang="hu-HU" dirty="0" smtClean="0"/>
          </a:p>
        </p:txBody>
      </p:sp>
      <p:pic>
        <p:nvPicPr>
          <p:cNvPr id="4" name="Kép 3" descr="oszlopreaktpr_szennyví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786190"/>
            <a:ext cx="3759444" cy="2786082"/>
          </a:xfrm>
          <a:prstGeom prst="rect">
            <a:avLst/>
          </a:prstGeom>
        </p:spPr>
      </p:pic>
      <p:pic>
        <p:nvPicPr>
          <p:cNvPr id="5" name="Tartalom hely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5852" y="4500570"/>
            <a:ext cx="1360508" cy="197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Különbségek a Kevert reaktorral szemben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4414" y="1857364"/>
            <a:ext cx="2900354" cy="500066"/>
          </a:xfrm>
        </p:spPr>
        <p:txBody>
          <a:bodyPr numCol="2" anchor="ctr">
            <a:normAutofit fontScale="85000" lnSpcReduction="100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Csőreaktor</a:t>
            </a:r>
          </a:p>
          <a:p>
            <a:pPr algn="ctr">
              <a:buNone/>
            </a:pPr>
            <a:endParaRPr lang="hu-H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5072064" y="1714488"/>
            <a:ext cx="1857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hu-HU" sz="2200" dirty="0" smtClean="0">
                <a:solidFill>
                  <a:schemeClr val="accent5">
                    <a:lumMod val="75000"/>
                  </a:schemeClr>
                </a:solidFill>
              </a:rPr>
              <a:t>urokreaktor</a:t>
            </a:r>
            <a:endParaRPr lang="hu-H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42910" y="2357430"/>
            <a:ext cx="3357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dirty="0" smtClean="0"/>
              <a:t>  Aerob tenyészetek esetén a jó levegőztetés és a pH konstans értékre </a:t>
            </a:r>
            <a:r>
              <a:rPr lang="hu-HU" dirty="0" smtClean="0">
                <a:solidFill>
                  <a:srgbClr val="FF0000"/>
                </a:solidFill>
              </a:rPr>
              <a:t>beállítása nehéz.</a:t>
            </a:r>
          </a:p>
          <a:p>
            <a:pPr>
              <a:buFont typeface="Courier New" pitchFamily="49" charset="0"/>
              <a:buChar char="o"/>
            </a:pPr>
            <a:r>
              <a:rPr lang="hu-HU" dirty="0" smtClean="0"/>
              <a:t> A mikrobákat folyamatosan újra kell oltani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 iparban kevésbé</a:t>
            </a:r>
            <a:r>
              <a:rPr lang="hu-HU" dirty="0" smtClean="0">
                <a:sym typeface="Wingdings" pitchFamily="2" charset="2"/>
              </a:rPr>
              <a:t> elterjedt.</a:t>
            </a:r>
          </a:p>
          <a:p>
            <a:pPr>
              <a:buFont typeface="Courier New" pitchFamily="49" charset="0"/>
              <a:buChar char="o"/>
            </a:pPr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2 típusa van: töltet nélküli ill. töltött ágyas (ez oszlopreaktor is lehet)</a:t>
            </a:r>
          </a:p>
          <a:p>
            <a:pPr>
              <a:buFont typeface="Courier New" pitchFamily="49" charset="0"/>
              <a:buChar char="o"/>
            </a:pPr>
            <a:r>
              <a:rPr lang="hu-HU" dirty="0" smtClean="0"/>
              <a:t>  a tartály falára lerakódó szilárd </a:t>
            </a:r>
            <a:r>
              <a:rPr lang="hu-HU" dirty="0" err="1" smtClean="0"/>
              <a:t>szubsztát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nem okoz </a:t>
            </a:r>
            <a:r>
              <a:rPr lang="hu-HU" dirty="0" smtClean="0"/>
              <a:t>sejtkárosodást, termék minőségromlást, habzást.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429124" y="2357430"/>
            <a:ext cx="3214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Kis viszkozitású, newtoni </a:t>
            </a:r>
            <a:r>
              <a:rPr lang="hu-HU" dirty="0" smtClean="0"/>
              <a:t>viselkedésű anyagok esetén alkalmazható</a:t>
            </a:r>
          </a:p>
          <a:p>
            <a:pPr>
              <a:buFont typeface="Courier New" pitchFamily="49" charset="0"/>
              <a:buChar char="o"/>
            </a:pPr>
            <a:r>
              <a:rPr lang="hu-HU" dirty="0"/>
              <a:t> </a:t>
            </a:r>
            <a:r>
              <a:rPr lang="hu-HU" dirty="0" smtClean="0"/>
              <a:t>általában </a:t>
            </a:r>
            <a:r>
              <a:rPr lang="hu-HU" dirty="0" smtClean="0">
                <a:solidFill>
                  <a:srgbClr val="FF0000"/>
                </a:solidFill>
              </a:rPr>
              <a:t>egysejtű mikrobák</a:t>
            </a:r>
            <a:r>
              <a:rPr lang="hu-HU" dirty="0" smtClean="0"/>
              <a:t>nál használják (pl. élesztő fermentáció)</a:t>
            </a:r>
          </a:p>
          <a:p>
            <a:pPr>
              <a:buFont typeface="Courier New" pitchFamily="49" charset="0"/>
              <a:buChar char="o"/>
            </a:pPr>
            <a:r>
              <a:rPr lang="hu-HU" dirty="0"/>
              <a:t> </a:t>
            </a:r>
            <a:r>
              <a:rPr lang="hu-HU" dirty="0" smtClean="0">
                <a:solidFill>
                  <a:srgbClr val="FF0000"/>
                </a:solidFill>
              </a:rPr>
              <a:t>könnyebb a sterilitás </a:t>
            </a:r>
            <a:r>
              <a:rPr lang="hu-HU" dirty="0" smtClean="0"/>
              <a:t>biztosítása, mert nem kell a keverőtengelyt bevezetni</a:t>
            </a:r>
          </a:p>
          <a:p>
            <a:pPr>
              <a:buFont typeface="Courier New" pitchFamily="49" charset="0"/>
              <a:buChar char="o"/>
            </a:pPr>
            <a:r>
              <a:rPr lang="hu-HU" dirty="0"/>
              <a:t> </a:t>
            </a:r>
            <a:r>
              <a:rPr lang="hu-HU" dirty="0" smtClean="0"/>
              <a:t>Sokkal </a:t>
            </a:r>
            <a:r>
              <a:rPr lang="hu-HU" dirty="0" smtClean="0">
                <a:solidFill>
                  <a:srgbClr val="FF0000"/>
                </a:solidFill>
              </a:rPr>
              <a:t>nagyobb reaktortérfogat </a:t>
            </a:r>
            <a:r>
              <a:rPr lang="hu-HU" dirty="0" smtClean="0"/>
              <a:t>engedhető meg</a:t>
            </a:r>
          </a:p>
          <a:p>
            <a:pPr>
              <a:buFont typeface="Courier New" pitchFamily="49" charset="0"/>
              <a:buChar char="o"/>
            </a:pPr>
            <a:r>
              <a:rPr lang="hu-HU" dirty="0"/>
              <a:t> </a:t>
            </a:r>
            <a:r>
              <a:rPr lang="hu-HU" dirty="0" smtClean="0">
                <a:solidFill>
                  <a:srgbClr val="FF0000"/>
                </a:solidFill>
              </a:rPr>
              <a:t>Hűtési energia kisebb</a:t>
            </a:r>
          </a:p>
          <a:p>
            <a:pPr>
              <a:buFont typeface="Courier New" pitchFamily="49" charset="0"/>
              <a:buChar char="o"/>
            </a:pPr>
            <a:r>
              <a:rPr lang="hu-HU" dirty="0"/>
              <a:t> </a:t>
            </a:r>
            <a:r>
              <a:rPr lang="hu-HU" dirty="0" smtClean="0">
                <a:solidFill>
                  <a:srgbClr val="FF0000"/>
                </a:solidFill>
              </a:rPr>
              <a:t>kevesebb acél</a:t>
            </a:r>
            <a:r>
              <a:rPr lang="hu-HU" dirty="0" smtClean="0"/>
              <a:t>felhasználás</a:t>
            </a:r>
          </a:p>
          <a:p>
            <a:pPr>
              <a:buFont typeface="Courier New" pitchFamily="49" charset="0"/>
              <a:buChar char="o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621</TotalTime>
  <Words>3099</Words>
  <Application>Microsoft Office PowerPoint</Application>
  <PresentationFormat>Diavetítés a képernyőre (4:3 oldalarány)</PresentationFormat>
  <Paragraphs>469</Paragraphs>
  <Slides>50</Slides>
  <Notes>26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50</vt:i4>
      </vt:variant>
    </vt:vector>
  </HeadingPairs>
  <TitlesOfParts>
    <vt:vector size="62" baseType="lpstr">
      <vt:lpstr>ＭＳ Ｐゴシック</vt:lpstr>
      <vt:lpstr>Arial</vt:lpstr>
      <vt:lpstr>Calibri</vt:lpstr>
      <vt:lpstr>Courier New</vt:lpstr>
      <vt:lpstr>Symbol</vt:lpstr>
      <vt:lpstr>Times New Roman</vt:lpstr>
      <vt:lpstr>Trebuchet MS</vt:lpstr>
      <vt:lpstr>Wingdings</vt:lpstr>
      <vt:lpstr>Wingdings 2</vt:lpstr>
      <vt:lpstr>Fényűző</vt:lpstr>
      <vt:lpstr>Equation</vt:lpstr>
      <vt:lpstr>Egyenlet</vt:lpstr>
      <vt:lpstr>Növekedés és termékképződés idealizált reaktorokban </vt:lpstr>
      <vt:lpstr>Növekedés és termékképződés idealizált reaktorokban</vt:lpstr>
      <vt:lpstr>Ideális Reaktorok csoportosításainak lehetőségei</vt:lpstr>
      <vt:lpstr>Fermentációs technikák</vt:lpstr>
      <vt:lpstr>Ideális kevert reaktortípusok (STR):</vt:lpstr>
      <vt:lpstr>Kevert reaktorok</vt:lpstr>
      <vt:lpstr>Ideális csőreaktor (PFR)</vt:lpstr>
      <vt:lpstr>Hurokreaktor (loop reactor, lécirkuláció)</vt:lpstr>
      <vt:lpstr>Különbségek a Kevert reaktorral szemben</vt:lpstr>
      <vt:lpstr>I. Nem limitált növekedés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Szubsztrát limitált növekedés</vt:lpstr>
      <vt:lpstr>PowerPoint bemutató</vt:lpstr>
      <vt:lpstr>PowerPoint bemutató</vt:lpstr>
      <vt:lpstr>Szubsztrát limitált növekedés</vt:lpstr>
      <vt:lpstr>PowerPoint bemutató</vt:lpstr>
      <vt:lpstr>Különböző reaktorok kombinációi</vt:lpstr>
      <vt:lpstr>PowerPoint bemutató</vt:lpstr>
      <vt:lpstr>PowerPoint bemutató</vt:lpstr>
      <vt:lpstr>PowerPoint bemutató</vt:lpstr>
      <vt:lpstr>PowerPoint bemutató</vt:lpstr>
      <vt:lpstr>Növekedés és termékképződés idealizált reaktorokban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kérdések</vt:lpstr>
      <vt:lpstr>Kérdések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Növekedés és termékképződés idealizált reaktorokban</dc:title>
  <dc:creator>Timi</dc:creator>
  <cp:lastModifiedBy>Anett</cp:lastModifiedBy>
  <cp:revision>94</cp:revision>
  <dcterms:created xsi:type="dcterms:W3CDTF">2015-04-04T15:24:39Z</dcterms:created>
  <dcterms:modified xsi:type="dcterms:W3CDTF">2015-04-07T11:12:32Z</dcterms:modified>
</cp:coreProperties>
</file>