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531" r:id="rId5"/>
    <p:sldId id="2435" r:id="rId6"/>
    <p:sldId id="2436" r:id="rId7"/>
    <p:sldId id="2437" r:id="rId8"/>
    <p:sldId id="2440" r:id="rId9"/>
    <p:sldId id="2438" r:id="rId10"/>
    <p:sldId id="2442" r:id="rId11"/>
    <p:sldId id="2446" r:id="rId12"/>
    <p:sldId id="2443" r:id="rId13"/>
    <p:sldId id="2444" r:id="rId14"/>
    <p:sldId id="2445" r:id="rId15"/>
    <p:sldId id="2447" r:id="rId16"/>
    <p:sldId id="2448" r:id="rId17"/>
    <p:sldId id="2434" r:id="rId18"/>
    <p:sldId id="256" r:id="rId19"/>
  </p:sldIdLst>
  <p:sldSz cx="12192000" cy="6858000"/>
  <p:notesSz cx="6858000" cy="9144000"/>
  <p:defaultTextStyle>
    <a:defPPr rtl="0">
      <a:defRPr lang="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3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33" autoAdjust="0"/>
    <p:restoredTop sz="94242" autoAdjust="0"/>
  </p:normalViewPr>
  <p:slideViewPr>
    <p:cSldViewPr snapToGrid="0" showGuides="1">
      <p:cViewPr varScale="1">
        <p:scale>
          <a:sx n="108" d="100"/>
          <a:sy n="108" d="100"/>
        </p:scale>
        <p:origin x="78" y="108"/>
      </p:cViewPr>
      <p:guideLst>
        <p:guide orient="horz" pos="2136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28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BBB53ED6-A346-41EA-88EE-98A1D5659F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D291D7B9-1F1D-4F9B-BCD4-0B6893C41A5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663CA67-EFE2-4FFF-BD7A-B5B657C8444A}" type="datetime1">
              <a:rPr lang="hu-HU" smtClean="0"/>
              <a:t>2019.12.01.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BA075128-B596-47B1-BE57-1C5A71A36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CE17B0F1-FE0D-44CC-BCF0-1CC4C91125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DEF39B-AF2A-4EFA-AE7E-EC1FF3735F5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57443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u-HU" noProof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346761E-8079-43BA-A87C-754F1B90D738}" type="datetime1">
              <a:rPr lang="hu-HU" noProof="0" smtClean="0"/>
              <a:t>2019.12.01.</a:t>
            </a:fld>
            <a:endParaRPr lang="hu-HU" noProof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u-HU" noProof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22109BC-39F4-43B1-850C-D5EB0E6480C8}" type="slidenum">
              <a:rPr lang="hu-HU" noProof="0" smtClean="0"/>
              <a:t>‹#›</a:t>
            </a:fld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882159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 baseline="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499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4718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2643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zis 1"/>
          <p:cNvSpPr/>
          <p:nvPr/>
        </p:nvSpPr>
        <p:spPr>
          <a:xfrm>
            <a:off x="3139127" y="2540523"/>
            <a:ext cx="1998483" cy="1987966"/>
          </a:xfrm>
          <a:prstGeom prst="ellipse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8" name="Ellipszis 7"/>
          <p:cNvSpPr/>
          <p:nvPr/>
        </p:nvSpPr>
        <p:spPr>
          <a:xfrm>
            <a:off x="9339902" y="3267948"/>
            <a:ext cx="535937" cy="533117"/>
          </a:xfrm>
          <a:prstGeom prst="ellipse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9" name="Ellipszis 8"/>
          <p:cNvSpPr/>
          <p:nvPr/>
        </p:nvSpPr>
        <p:spPr>
          <a:xfrm>
            <a:off x="1526768" y="3429000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7" name="Cím 2"/>
          <p:cNvSpPr>
            <a:spLocks noGrp="1"/>
          </p:cNvSpPr>
          <p:nvPr>
            <p:ph type="title" hasCustomPrompt="1"/>
          </p:nvPr>
        </p:nvSpPr>
        <p:spPr>
          <a:xfrm>
            <a:off x="1104900" y="1979630"/>
            <a:ext cx="10668000" cy="2969443"/>
          </a:xfrm>
          <a:prstGeom prst="rect">
            <a:avLst/>
          </a:prstGeom>
          <a:effectLst/>
        </p:spPr>
        <p:txBody>
          <a:bodyPr tIns="0" bIns="91440" rtlCol="0" anchor="ctr" anchorCtr="0"/>
          <a:lstStyle>
            <a:lvl1pPr algn="ctr">
              <a:lnSpc>
                <a:spcPct val="150000"/>
              </a:lnSpc>
              <a:defRPr sz="11499" kern="3000" spc="2000" baseline="0"/>
            </a:lvl1pPr>
          </a:lstStyle>
          <a:p>
            <a:pPr rtl="0"/>
            <a:r>
              <a:rPr lang="hu-HU" noProof="0"/>
              <a:t>CÍM HELYE</a:t>
            </a:r>
          </a:p>
        </p:txBody>
      </p:sp>
      <p:sp>
        <p:nvSpPr>
          <p:cNvPr id="10" name="Ellipszis 9"/>
          <p:cNvSpPr/>
          <p:nvPr/>
        </p:nvSpPr>
        <p:spPr>
          <a:xfrm>
            <a:off x="3120076" y="1119481"/>
            <a:ext cx="4749538" cy="4724544"/>
          </a:xfrm>
          <a:prstGeom prst="ellipse">
            <a:avLst/>
          </a:prstGeom>
          <a:noFill/>
          <a:ln w="3175">
            <a:solidFill>
              <a:schemeClr val="tx1">
                <a:alpha val="1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2" name="Ellipszis 11"/>
          <p:cNvSpPr/>
          <p:nvPr/>
        </p:nvSpPr>
        <p:spPr>
          <a:xfrm>
            <a:off x="1526769" y="1668430"/>
            <a:ext cx="3610841" cy="3591839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7" name="Ellipszis 16"/>
          <p:cNvSpPr/>
          <p:nvPr userDrawn="1"/>
        </p:nvSpPr>
        <p:spPr>
          <a:xfrm>
            <a:off x="1526768" y="3429000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8" name="Szabadkézi rajz: Alakzat 17">
            <a:extLst>
              <a:ext uri="{FF2B5EF4-FFF2-40B4-BE49-F238E27FC236}">
                <a16:creationId xmlns:a16="http://schemas.microsoft.com/office/drawing/2014/main" id="{4703ED78-9792-4917-9463-BAE14924155A}"/>
              </a:ext>
            </a:extLst>
          </p:cNvPr>
          <p:cNvSpPr/>
          <p:nvPr userDrawn="1"/>
        </p:nvSpPr>
        <p:spPr>
          <a:xfrm rot="10800000">
            <a:off x="8439878" y="5850862"/>
            <a:ext cx="3682959" cy="100713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19" name="Szabadkézi rajz: Alakzat 18">
            <a:extLst>
              <a:ext uri="{FF2B5EF4-FFF2-40B4-BE49-F238E27FC236}">
                <a16:creationId xmlns:a16="http://schemas.microsoft.com/office/drawing/2014/main" id="{6CB0B64F-356D-4C37-BDB5-3CB1B066C4C9}"/>
              </a:ext>
            </a:extLst>
          </p:cNvPr>
          <p:cNvSpPr/>
          <p:nvPr userDrawn="1"/>
        </p:nvSpPr>
        <p:spPr>
          <a:xfrm>
            <a:off x="1104900" y="-9056"/>
            <a:ext cx="3682959" cy="100713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13" name="Alcím 2">
            <a:extLst>
              <a:ext uri="{FF2B5EF4-FFF2-40B4-BE49-F238E27FC236}">
                <a16:creationId xmlns:a16="http://schemas.microsoft.com/office/drawing/2014/main" id="{742D2790-EA30-4E0B-B8F3-16FBA340C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4900" y="4528489"/>
            <a:ext cx="10668000" cy="853179"/>
          </a:xfrm>
        </p:spPr>
        <p:txBody>
          <a:bodyPr vert="horz" lIns="0" tIns="45720" rIns="0" bIns="45720" rtlCol="0">
            <a:noAutofit/>
          </a:bodyPr>
          <a:lstStyle>
            <a:lvl1pPr marL="0" indent="0" algn="ctr">
              <a:buNone/>
              <a:defRPr lang="en-US" sz="3600" spc="600">
                <a:solidFill>
                  <a:srgbClr val="2F3342"/>
                </a:solidFill>
              </a:defRPr>
            </a:lvl1pPr>
          </a:lstStyle>
          <a:p>
            <a:pPr marL="228600" lvl="0" indent="-228600" algn="ctr" rtl="0"/>
            <a:r>
              <a:rPr lang="hu-HU" noProof="0"/>
              <a:t>KATTINTSON AZ ALCÍM STÍLUSÁNAK SZERKESZTÉSÉHEZ</a:t>
            </a:r>
          </a:p>
        </p:txBody>
      </p:sp>
    </p:spTree>
    <p:extLst>
      <p:ext uri="{BB962C8B-B14F-4D97-AF65-F5344CB8AC3E}">
        <p14:creationId xmlns:p14="http://schemas.microsoft.com/office/powerpoint/2010/main" val="2296669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50126770-6622-450D-A1F3-BC241C88D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352550"/>
            <a:ext cx="10248899" cy="4824413"/>
          </a:xfrm>
        </p:spPr>
        <p:txBody>
          <a:bodyPr rtlCol="0"/>
          <a:lstStyle/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</a:p>
        </p:txBody>
      </p:sp>
      <p:sp>
        <p:nvSpPr>
          <p:cNvPr id="7" name="Ellipszis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8" name="Ellipszis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9" name="Ellipszis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0" name="Ellipszis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1" name="Szabadkézi rajz: Alakzat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12" name="Szabadkézi rajz: Alakzat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14" name="Cím 13">
            <a:extLst>
              <a:ext uri="{FF2B5EF4-FFF2-40B4-BE49-F238E27FC236}">
                <a16:creationId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96687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ép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zis 9"/>
          <p:cNvSpPr/>
          <p:nvPr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2" name="Ellipszis 11"/>
          <p:cNvSpPr/>
          <p:nvPr/>
        </p:nvSpPr>
        <p:spPr>
          <a:xfrm>
            <a:off x="1486227" y="5671415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3" name="Ellipszis 12"/>
          <p:cNvSpPr/>
          <p:nvPr/>
        </p:nvSpPr>
        <p:spPr>
          <a:xfrm>
            <a:off x="1890628" y="1947676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4" name="Ellipszis 13"/>
          <p:cNvSpPr/>
          <p:nvPr/>
        </p:nvSpPr>
        <p:spPr>
          <a:xfrm>
            <a:off x="2765121" y="685800"/>
            <a:ext cx="5578882" cy="5549523"/>
          </a:xfrm>
          <a:prstGeom prst="ellipse">
            <a:avLst/>
          </a:prstGeom>
          <a:noFill/>
          <a:ln w="3175">
            <a:solidFill>
              <a:schemeClr val="tx1">
                <a:alpha val="10000"/>
              </a:schemeClr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49" name="Ellipszis 48"/>
          <p:cNvSpPr/>
          <p:nvPr userDrawn="1"/>
        </p:nvSpPr>
        <p:spPr>
          <a:xfrm>
            <a:off x="11574658" y="6192906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50" name="Ellipszis 49"/>
          <p:cNvSpPr/>
          <p:nvPr/>
        </p:nvSpPr>
        <p:spPr>
          <a:xfrm>
            <a:off x="5310052" y="667885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20" name="Kép helyőrzője 19"/>
          <p:cNvSpPr>
            <a:spLocks noGrp="1"/>
          </p:cNvSpPr>
          <p:nvPr>
            <p:ph type="pic" sz="quarter" idx="56" hasCustomPrompt="1"/>
          </p:nvPr>
        </p:nvSpPr>
        <p:spPr>
          <a:xfrm>
            <a:off x="1104765" y="-1579"/>
            <a:ext cx="3816695" cy="6858000"/>
          </a:xfrm>
          <a:custGeom>
            <a:avLst/>
            <a:gdLst>
              <a:gd name="connsiteX0" fmla="*/ 0 w 3816695"/>
              <a:gd name="connsiteY0" fmla="*/ 0 h 6858000"/>
              <a:gd name="connsiteX1" fmla="*/ 1779016 w 3816695"/>
              <a:gd name="connsiteY1" fmla="*/ 0 h 6858000"/>
              <a:gd name="connsiteX2" fmla="*/ 2081372 w 3816695"/>
              <a:gd name="connsiteY2" fmla="*/ 182719 h 6858000"/>
              <a:gd name="connsiteX3" fmla="*/ 3816695 w 3816695"/>
              <a:gd name="connsiteY3" fmla="*/ 3429297 h 6858000"/>
              <a:gd name="connsiteX4" fmla="*/ 2081372 w 3816695"/>
              <a:gd name="connsiteY4" fmla="*/ 6675876 h 6858000"/>
              <a:gd name="connsiteX5" fmla="*/ 1779999 w 3816695"/>
              <a:gd name="connsiteY5" fmla="*/ 6858000 h 6858000"/>
              <a:gd name="connsiteX6" fmla="*/ 0 w 381669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16695" h="6858000">
                <a:moveTo>
                  <a:pt x="0" y="0"/>
                </a:moveTo>
                <a:lnTo>
                  <a:pt x="1779016" y="0"/>
                </a:lnTo>
                <a:lnTo>
                  <a:pt x="2081372" y="182719"/>
                </a:lnTo>
                <a:cubicBezTo>
                  <a:pt x="3128342" y="886316"/>
                  <a:pt x="3816695" y="2077842"/>
                  <a:pt x="3816695" y="3429297"/>
                </a:cubicBezTo>
                <a:cubicBezTo>
                  <a:pt x="3816695" y="4780752"/>
                  <a:pt x="3128342" y="5972279"/>
                  <a:pt x="2081372" y="6675876"/>
                </a:cubicBezTo>
                <a:lnTo>
                  <a:pt x="177999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hu-HU" noProof="0"/>
              <a:t>Elhelyezés húzással </a:t>
            </a:r>
          </a:p>
          <a:p>
            <a:pPr rtl="0"/>
            <a:r>
              <a:rPr lang="hu-HU" noProof="0"/>
              <a:t>kép helye</a:t>
            </a:r>
          </a:p>
        </p:txBody>
      </p:sp>
      <p:sp>
        <p:nvSpPr>
          <p:cNvPr id="19" name="Kép helyőrzője 18"/>
          <p:cNvSpPr>
            <a:spLocks noGrp="1"/>
          </p:cNvSpPr>
          <p:nvPr>
            <p:ph type="pic" sz="quarter" idx="87" hasCustomPrompt="1"/>
          </p:nvPr>
        </p:nvSpPr>
        <p:spPr>
          <a:xfrm>
            <a:off x="11003946" y="2043400"/>
            <a:ext cx="1188054" cy="2768041"/>
          </a:xfrm>
          <a:custGeom>
            <a:avLst/>
            <a:gdLst>
              <a:gd name="connsiteX0" fmla="*/ 1549799 w 1549799"/>
              <a:gd name="connsiteY0" fmla="*/ 0 h 3610868"/>
              <a:gd name="connsiteX1" fmla="*/ 1549799 w 1549799"/>
              <a:gd name="connsiteY1" fmla="*/ 3610868 h 3610868"/>
              <a:gd name="connsiteX2" fmla="*/ 1469233 w 1549799"/>
              <a:gd name="connsiteY2" fmla="*/ 3598637 h 3610868"/>
              <a:gd name="connsiteX3" fmla="*/ 0 w 1549799"/>
              <a:gd name="connsiteY3" fmla="*/ 1805434 h 3610868"/>
              <a:gd name="connsiteX4" fmla="*/ 1469233 w 1549799"/>
              <a:gd name="connsiteY4" fmla="*/ 12231 h 3610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9799" h="3610868">
                <a:moveTo>
                  <a:pt x="1549799" y="0"/>
                </a:moveTo>
                <a:lnTo>
                  <a:pt x="1549799" y="3610868"/>
                </a:lnTo>
                <a:lnTo>
                  <a:pt x="1469233" y="3598637"/>
                </a:lnTo>
                <a:cubicBezTo>
                  <a:pt x="630743" y="3427960"/>
                  <a:pt x="0" y="2689969"/>
                  <a:pt x="0" y="1805434"/>
                </a:cubicBezTo>
                <a:cubicBezTo>
                  <a:pt x="0" y="920900"/>
                  <a:pt x="630743" y="182908"/>
                  <a:pt x="1469233" y="12231"/>
                </a:cubicBez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hu-HU" noProof="0"/>
              <a:t>Elhelyezés húzással </a:t>
            </a:r>
          </a:p>
          <a:p>
            <a:pPr rtl="0"/>
            <a:r>
              <a:rPr lang="hu-HU" noProof="0"/>
              <a:t>kép helye</a:t>
            </a:r>
          </a:p>
        </p:txBody>
      </p:sp>
      <p:sp>
        <p:nvSpPr>
          <p:cNvPr id="16" name="Cím 7">
            <a:extLst>
              <a:ext uri="{FF2B5EF4-FFF2-40B4-BE49-F238E27FC236}">
                <a16:creationId xmlns:a16="http://schemas.microsoft.com/office/drawing/2014/main" id="{0E95E1C1-C3CC-4989-9ABC-178293BB83E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5224938" y="2622012"/>
            <a:ext cx="5578882" cy="3550187"/>
          </a:xfrm>
        </p:spPr>
        <p:txBody>
          <a:bodyPr tIns="73152" rtlCol="0">
            <a:noAutofit/>
          </a:bodyPr>
          <a:lstStyle>
            <a:lvl1pPr algn="l">
              <a:lnSpc>
                <a:spcPct val="145000"/>
              </a:lnSpc>
              <a:spcBef>
                <a:spcPts val="0"/>
              </a:spcBef>
              <a:defRPr lang="en-US" sz="1400" b="0" i="0" baseline="0" smtClean="0">
                <a:effectLst/>
              </a:defRPr>
            </a:lvl1pPr>
            <a:lvl2pPr algn="ctr">
              <a:defRPr/>
            </a:lvl2pPr>
            <a:lvl3pPr algn="ctr">
              <a:defRPr/>
            </a:lvl3pPr>
            <a:lvl4pPr algn="ctr">
              <a:lnSpc>
                <a:spcPct val="150000"/>
              </a:lnSpc>
              <a:defRPr/>
            </a:lvl4pPr>
            <a:lvl5pPr algn="ctr">
              <a:defRPr/>
            </a:lvl5pPr>
          </a:lstStyle>
          <a:p>
            <a:pPr lvl="0" rtl="0"/>
            <a:r>
              <a:rPr lang="hu-HU" noProof="0"/>
              <a:t>Mintaszöveg szerkesztése</a:t>
            </a:r>
          </a:p>
        </p:txBody>
      </p:sp>
      <p:sp>
        <p:nvSpPr>
          <p:cNvPr id="23" name="Szabadkézi rajz: Alakzat 22">
            <a:extLst>
              <a:ext uri="{FF2B5EF4-FFF2-40B4-BE49-F238E27FC236}">
                <a16:creationId xmlns:a16="http://schemas.microsoft.com/office/drawing/2014/main" id="{B6064CAB-1057-41AD-A199-A6E8A7026465}"/>
              </a:ext>
            </a:extLst>
          </p:cNvPr>
          <p:cNvSpPr/>
          <p:nvPr userDrawn="1"/>
        </p:nvSpPr>
        <p:spPr>
          <a:xfrm>
            <a:off x="8524888" y="-1578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61F670D-DDAE-4842-9FA1-6B3293DA6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0597" y="1254264"/>
            <a:ext cx="5568696" cy="13350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noProof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54078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ép 13">
            <a:extLst>
              <a:ext uri="{FF2B5EF4-FFF2-40B4-BE49-F238E27FC236}">
                <a16:creationId xmlns:a16="http://schemas.microsoft.com/office/drawing/2014/main" id="{EA32EE4F-6B2E-4FCC-BC34-5BF831F902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5425439" y="0"/>
            <a:ext cx="6766561" cy="6858000"/>
          </a:xfrm>
          <a:custGeom>
            <a:avLst/>
            <a:gdLst>
              <a:gd name="connsiteX0" fmla="*/ 0 w 6766561"/>
              <a:gd name="connsiteY0" fmla="*/ 0 h 6858000"/>
              <a:gd name="connsiteX1" fmla="*/ 6766561 w 6766561"/>
              <a:gd name="connsiteY1" fmla="*/ 0 h 6858000"/>
              <a:gd name="connsiteX2" fmla="*/ 6766561 w 6766561"/>
              <a:gd name="connsiteY2" fmla="*/ 6858000 h 6858000"/>
              <a:gd name="connsiteX3" fmla="*/ 0 w 67665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6561" h="6858000">
                <a:moveTo>
                  <a:pt x="0" y="0"/>
                </a:moveTo>
                <a:lnTo>
                  <a:pt x="6766561" y="0"/>
                </a:lnTo>
                <a:lnTo>
                  <a:pt x="676656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3" name="Ellipszis 22"/>
          <p:cNvSpPr/>
          <p:nvPr/>
        </p:nvSpPr>
        <p:spPr>
          <a:xfrm>
            <a:off x="1755742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66" name="Ellipszis 65"/>
          <p:cNvSpPr/>
          <p:nvPr/>
        </p:nvSpPr>
        <p:spPr>
          <a:xfrm>
            <a:off x="392841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35" name="Ellipszis 34"/>
          <p:cNvSpPr/>
          <p:nvPr/>
        </p:nvSpPr>
        <p:spPr>
          <a:xfrm>
            <a:off x="1524000" y="1812813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8" name="Szabadkézi rajz: Alakzat 17">
            <a:extLst>
              <a:ext uri="{FF2B5EF4-FFF2-40B4-BE49-F238E27FC236}">
                <a16:creationId xmlns:a16="http://schemas.microsoft.com/office/drawing/2014/main" id="{125D7C1C-9CF4-47B3-9ABC-8F0E2CE6CD31}"/>
              </a:ext>
            </a:extLst>
          </p:cNvPr>
          <p:cNvSpPr/>
          <p:nvPr userDrawn="1"/>
        </p:nvSpPr>
        <p:spPr>
          <a:xfrm rot="10800000">
            <a:off x="3192203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19" name="Szabadkézi rajz: Alakzat 18">
            <a:extLst>
              <a:ext uri="{FF2B5EF4-FFF2-40B4-BE49-F238E27FC236}">
                <a16:creationId xmlns:a16="http://schemas.microsoft.com/office/drawing/2014/main" id="{B0B53361-3F22-4468-B6F8-71E345F7077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4B38687-48E7-4488-BB10-BDE4F5A7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144" y="1237089"/>
            <a:ext cx="4562856" cy="15636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 dirty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noProof="0"/>
              <a:t>Mintacím szerkesztése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9F3A5C24-92D8-4CC1-AF50-F29B9C30BDBB}"/>
              </a:ext>
            </a:extLst>
          </p:cNvPr>
          <p:cNvSpPr/>
          <p:nvPr userDrawn="1"/>
        </p:nvSpPr>
        <p:spPr>
          <a:xfrm>
            <a:off x="5425439" y="0"/>
            <a:ext cx="6766561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11" name="Szöveg helye 2">
            <a:extLst>
              <a:ext uri="{FF2B5EF4-FFF2-40B4-BE49-F238E27FC236}">
                <a16:creationId xmlns:a16="http://schemas.microsoft.com/office/drawing/2014/main" id="{89F459E6-70DE-4FF8-AD0C-1B49B34CF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3143" y="2888791"/>
            <a:ext cx="4562856" cy="2410459"/>
          </a:xfrm>
        </p:spPr>
        <p:txBody>
          <a:bodyPr vert="horz" lIns="91440" tIns="73152" rIns="91440" bIns="45720" rtlCol="0">
            <a:noAutofit/>
          </a:bodyPr>
          <a:lstStyle>
            <a:lvl1pPr marL="0" indent="0" algn="l">
              <a:buNone/>
              <a:defRPr lang="en-US" sz="1400" b="0" i="0" baseline="0">
                <a:effectLst/>
              </a:defRPr>
            </a:lvl1pPr>
          </a:lstStyle>
          <a:p>
            <a:pPr marL="228600" lvl="0" indent="-228600" rtl="0">
              <a:lnSpc>
                <a:spcPct val="145000"/>
              </a:lnSpc>
              <a:spcBef>
                <a:spcPts val="0"/>
              </a:spcBef>
            </a:pPr>
            <a:r>
              <a:rPr lang="hu-HU" noProof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36975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ét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zis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8" name="Ellipszis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9" name="Ellipszis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0" name="Ellipszis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1" name="Szabadkézi rajz: Alakzat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12" name="Szabadkézi rajz: Alakzat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14" name="Cím 13">
            <a:extLst>
              <a:ext uri="{FF2B5EF4-FFF2-40B4-BE49-F238E27FC236}">
                <a16:creationId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/>
              <a:t>Mintacím szerkesztése</a:t>
            </a:r>
          </a:p>
        </p:txBody>
      </p:sp>
      <p:sp>
        <p:nvSpPr>
          <p:cNvPr id="13" name="Tartalom helye 2">
            <a:extLst>
              <a:ext uri="{FF2B5EF4-FFF2-40B4-BE49-F238E27FC236}">
                <a16:creationId xmlns:a16="http://schemas.microsoft.com/office/drawing/2014/main" id="{28B56F67-6D31-4B9E-8530-E063E5785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4900" y="1338606"/>
            <a:ext cx="4914900" cy="4838357"/>
          </a:xfrm>
        </p:spPr>
        <p:txBody>
          <a:bodyPr rtlCol="0"/>
          <a:lstStyle/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</a:p>
        </p:txBody>
      </p:sp>
      <p:sp>
        <p:nvSpPr>
          <p:cNvPr id="15" name="Tartalom helye 3">
            <a:extLst>
              <a:ext uri="{FF2B5EF4-FFF2-40B4-BE49-F238E27FC236}">
                <a16:creationId xmlns:a16="http://schemas.microsoft.com/office/drawing/2014/main" id="{69E53391-9670-4404-BC42-063A6EC48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338606"/>
            <a:ext cx="5181598" cy="4838357"/>
          </a:xfrm>
        </p:spPr>
        <p:txBody>
          <a:bodyPr rtlCol="0"/>
          <a:lstStyle/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950755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zis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8" name="Ellipszis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9" name="Ellipszis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0" name="Ellipszis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1" name="Szabadkézi rajz: Alakzat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12" name="Szabadkézi rajz: Alakzat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14" name="Cím 13">
            <a:extLst>
              <a:ext uri="{FF2B5EF4-FFF2-40B4-BE49-F238E27FC236}">
                <a16:creationId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/>
              <a:t>Mintacím szerkesztése</a:t>
            </a:r>
          </a:p>
        </p:txBody>
      </p:sp>
      <p:sp>
        <p:nvSpPr>
          <p:cNvPr id="16" name="Szöveg helye 2">
            <a:extLst>
              <a:ext uri="{FF2B5EF4-FFF2-40B4-BE49-F238E27FC236}">
                <a16:creationId xmlns:a16="http://schemas.microsoft.com/office/drawing/2014/main" id="{9473839A-0FBA-4FFD-963E-C459DBF01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341797"/>
            <a:ext cx="4892675" cy="823912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u-HU" noProof="0"/>
              <a:t>Mintaszöveg szerkesztése</a:t>
            </a:r>
          </a:p>
        </p:txBody>
      </p:sp>
      <p:sp>
        <p:nvSpPr>
          <p:cNvPr id="17" name="Tartalom helye 3">
            <a:extLst>
              <a:ext uri="{FF2B5EF4-FFF2-40B4-BE49-F238E27FC236}">
                <a16:creationId xmlns:a16="http://schemas.microsoft.com/office/drawing/2014/main" id="{780A680B-0184-4FD9-B262-BC525F0FE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04900" y="2308409"/>
            <a:ext cx="4892675" cy="3881254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</a:p>
        </p:txBody>
      </p:sp>
      <p:sp>
        <p:nvSpPr>
          <p:cNvPr id="18" name="Szöveg helye 4">
            <a:extLst>
              <a:ext uri="{FF2B5EF4-FFF2-40B4-BE49-F238E27FC236}">
                <a16:creationId xmlns:a16="http://schemas.microsoft.com/office/drawing/2014/main" id="{2BB13104-4CA8-41CF-97D3-CC8715182B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6" y="1341797"/>
            <a:ext cx="5160961" cy="823912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u-HU" noProof="0"/>
              <a:t>Mintaszöveg szerkesztése</a:t>
            </a:r>
          </a:p>
        </p:txBody>
      </p:sp>
      <p:sp>
        <p:nvSpPr>
          <p:cNvPr id="19" name="Tartalom helye 5">
            <a:extLst>
              <a:ext uri="{FF2B5EF4-FFF2-40B4-BE49-F238E27FC236}">
                <a16:creationId xmlns:a16="http://schemas.microsoft.com/office/drawing/2014/main" id="{F6A37A72-F47E-45B8-B790-D1444B0023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6" y="2308409"/>
            <a:ext cx="5160962" cy="3881254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16796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zis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8" name="Ellipszis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9" name="Ellipszis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0" name="Ellipszis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5243414" y="6098258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1" name="Szabadkézi rajz: Alakzat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12" name="Szabadkézi rajz: Alakzat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13" name="Cím 1">
            <a:extLst>
              <a:ext uri="{FF2B5EF4-FFF2-40B4-BE49-F238E27FC236}">
                <a16:creationId xmlns:a16="http://schemas.microsoft.com/office/drawing/2014/main" id="{34A57A7D-E285-478E-A8B6-10716A7A7E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4900" y="457200"/>
            <a:ext cx="3667125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u-HU" noProof="0"/>
              <a:t>Mintacím stílusának szerkesztése</a:t>
            </a:r>
          </a:p>
        </p:txBody>
      </p:sp>
      <p:sp>
        <p:nvSpPr>
          <p:cNvPr id="15" name="Szöveg helye 3">
            <a:extLst>
              <a:ext uri="{FF2B5EF4-FFF2-40B4-BE49-F238E27FC236}">
                <a16:creationId xmlns:a16="http://schemas.microsoft.com/office/drawing/2014/main" id="{02638390-43F5-47D5-BE57-D060C6E9E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4900" y="2057400"/>
            <a:ext cx="3667125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u-HU" noProof="0"/>
              <a:t>Mintaszöveg szerkesztése</a:t>
            </a:r>
          </a:p>
        </p:txBody>
      </p:sp>
      <p:sp>
        <p:nvSpPr>
          <p:cNvPr id="16" name="Tartalom helye 2">
            <a:extLst>
              <a:ext uri="{FF2B5EF4-FFF2-40B4-BE49-F238E27FC236}">
                <a16:creationId xmlns:a16="http://schemas.microsoft.com/office/drawing/2014/main" id="{366B2167-56BA-4D43-889D-FD798AA1F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0896" y="457201"/>
            <a:ext cx="6364492" cy="540385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280359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zis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8" name="Ellipszis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9" name="Ellipszis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0" name="Ellipszis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1" name="Szabadkézi rajz: Alakzat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12" name="Szabadkézi rajz: Alakzat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14" name="Cím 13">
            <a:extLst>
              <a:ext uri="{FF2B5EF4-FFF2-40B4-BE49-F238E27FC236}">
                <a16:creationId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/>
              <a:t>Mintacím szerkesztése</a:t>
            </a:r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CBD8003D-13A7-4986-AB10-F498433627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867164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zis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8" name="Ellipszis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9" name="Ellipszis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0" name="Ellipszis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sz="2700" noProof="0"/>
          </a:p>
        </p:txBody>
      </p:sp>
      <p:sp>
        <p:nvSpPr>
          <p:cNvPr id="11" name="Szabadkézi rajz: Alakzat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  <p:sp>
        <p:nvSpPr>
          <p:cNvPr id="12" name="Szabadkézi rajz: Alakzat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2568348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DED01DAC-95B2-4F9E-A9B4-92382F943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365125"/>
            <a:ext cx="10248899" cy="703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hu-HU" noProof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7D57AA7-D108-4C6F-9455-5A9AC5F7D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825625"/>
            <a:ext cx="102488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3BBCC2B-A9FA-4472-8509-74B42C12A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hu-HU" noProof="0"/>
          </a:p>
        </p:txBody>
      </p:sp>
      <p:cxnSp>
        <p:nvCxnSpPr>
          <p:cNvPr id="13" name="Egyenes összekötő 12">
            <a:extLst>
              <a:ext uri="{FF2B5EF4-FFF2-40B4-BE49-F238E27FC236}">
                <a16:creationId xmlns:a16="http://schemas.microsoft.com/office/drawing/2014/main" id="{1BD32F58-EB48-4836-BA45-971BA1AA1608}"/>
              </a:ext>
            </a:extLst>
          </p:cNvPr>
          <p:cNvCxnSpPr/>
          <p:nvPr userDrawn="1"/>
        </p:nvCxnSpPr>
        <p:spPr>
          <a:xfrm>
            <a:off x="559704" y="5537210"/>
            <a:ext cx="0" cy="1320791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hape 61">
            <a:extLst>
              <a:ext uri="{FF2B5EF4-FFF2-40B4-BE49-F238E27FC236}">
                <a16:creationId xmlns:a16="http://schemas.microsoft.com/office/drawing/2014/main" id="{9DA099E0-27DA-42BD-9D42-E4CA07B78FDD}"/>
              </a:ext>
            </a:extLst>
          </p:cNvPr>
          <p:cNvSpPr/>
          <p:nvPr userDrawn="1"/>
        </p:nvSpPr>
        <p:spPr>
          <a:xfrm rot="16200000">
            <a:off x="-1548505" y="3225098"/>
            <a:ext cx="4216420" cy="40780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9050" tIns="19050" rIns="19050" bIns="19050" rtlCol="0" anchor="ctr">
            <a:spAutoFit/>
          </a:bodyPr>
          <a:lstStyle/>
          <a:p>
            <a:pPr marL="0" indent="0" algn="ctr" rtl="0">
              <a:buFont typeface="Arial" panose="020B0604020202020204" pitchFamily="34" charset="0"/>
              <a:buNone/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hu-HU" sz="2400" b="1" kern="1200" spc="600" noProof="0">
                <a:solidFill>
                  <a:srgbClr val="2F3342"/>
                </a:solidFill>
                <a:latin typeface="+mn-lt"/>
                <a:ea typeface="+mn-ea"/>
                <a:cs typeface="+mn-cs"/>
                <a:sym typeface="Bebas"/>
              </a:rPr>
              <a:t>4</a:t>
            </a:r>
            <a:r>
              <a:rPr lang="hu-HU" sz="2400" b="1" kern="1200" spc="600" baseline="30000" noProof="0">
                <a:solidFill>
                  <a:srgbClr val="2F3342"/>
                </a:solidFill>
                <a:latin typeface="+mn-lt"/>
                <a:ea typeface="+mn-ea"/>
                <a:cs typeface="+mn-cs"/>
                <a:sym typeface="Bebas"/>
              </a:rPr>
              <a:t>TH </a:t>
            </a:r>
            <a:r>
              <a:rPr lang="hu-HU" sz="2400" b="1" kern="1200" spc="600" noProof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COFFEE</a:t>
            </a:r>
            <a:endParaRPr lang="hu-HU" sz="2400" b="1" i="0" spc="600" noProof="0">
              <a:solidFill>
                <a:schemeClr val="accent1"/>
              </a:solidFill>
              <a:latin typeface="+mn-lt"/>
              <a:cs typeface="Gill Sans" panose="020B0502020104020203" pitchFamily="34" charset="-79"/>
            </a:endParaRPr>
          </a:p>
        </p:txBody>
      </p:sp>
      <p:sp>
        <p:nvSpPr>
          <p:cNvPr id="19" name="Dia számának helye 21">
            <a:extLst>
              <a:ext uri="{FF2B5EF4-FFF2-40B4-BE49-F238E27FC236}">
                <a16:creationId xmlns:a16="http://schemas.microsoft.com/office/drawing/2014/main" id="{BDEFFF1D-21D1-45B8-A062-F9140F937EE2}"/>
              </a:ext>
            </a:extLst>
          </p:cNvPr>
          <p:cNvSpPr txBox="1">
            <a:spLocks/>
          </p:cNvSpPr>
          <p:nvPr userDrawn="1"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D8D877B3-D348-4611-9BDB-C5374591D951}" type="slidenum">
              <a:rPr lang="hu-HU" sz="1000" noProof="0" smtClean="0"/>
              <a:pPr/>
              <a:t>‹#›</a:t>
            </a:fld>
            <a:endParaRPr lang="hu-HU" sz="1000" noProof="0"/>
          </a:p>
        </p:txBody>
      </p:sp>
      <p:cxnSp>
        <p:nvCxnSpPr>
          <p:cNvPr id="20" name="Egyenes összekötő 19">
            <a:extLst>
              <a:ext uri="{FF2B5EF4-FFF2-40B4-BE49-F238E27FC236}">
                <a16:creationId xmlns:a16="http://schemas.microsoft.com/office/drawing/2014/main" id="{DFEBA112-2FA0-448A-A373-EB297C4661F0}"/>
              </a:ext>
            </a:extLst>
          </p:cNvPr>
          <p:cNvCxnSpPr/>
          <p:nvPr userDrawn="1"/>
        </p:nvCxnSpPr>
        <p:spPr>
          <a:xfrm>
            <a:off x="559704" y="0"/>
            <a:ext cx="0" cy="1320791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06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50" r:id="rId2"/>
    <p:sldLayoutId id="2147483661" r:id="rId3"/>
    <p:sldLayoutId id="2147483677" r:id="rId4"/>
    <p:sldLayoutId id="2147483673" r:id="rId5"/>
    <p:sldLayoutId id="2147483674" r:id="rId6"/>
    <p:sldLayoutId id="2147483680" r:id="rId7"/>
    <p:sldLayoutId id="2147483678" r:id="rId8"/>
    <p:sldLayoutId id="214748367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6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https://iso-thermo.hu/termek/bauder-pir-sds-magasteto-hoszigetelo-tabla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nagyformatumu.hu/de/habvagoval-vaghato-anyagok" TargetMode="Externa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trport.ru/izolyatsionnye-materialy/utepliteli/uteplenie-penosteklom-poshagovaya-instruktsiya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ageduverre.com/Perlite" TargetMode="External"/><Relationship Id="rId4" Type="http://schemas.openxmlformats.org/officeDocument/2006/relationships/hyperlink" Target="https://thegreenlove.com/Hedera-agyagkavics-5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aladihaztervezes.hu/Nyito/vakuumpanel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szigatech.hu/termekek/szigeteloanyag/uveggyapot-szigeteles/" TargetMode="External"/><Relationship Id="rId4" Type="http://schemas.openxmlformats.org/officeDocument/2006/relationships/hyperlink" Target="https://termolan.lape.it/prodotto/383/Pannello-Power-teK-BD-660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04900" y="1058182"/>
            <a:ext cx="10668000" cy="2969443"/>
          </a:xfrm>
          <a:noFill/>
        </p:spPr>
        <p:txBody>
          <a:bodyPr rtlCol="0">
            <a:normAutofit/>
          </a:bodyPr>
          <a:lstStyle/>
          <a:p>
            <a:pPr rtl="0"/>
            <a:r>
              <a:rPr lang="hu-HU" sz="4000" b="1" spc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Pórusos anyagok alkalmazása hőszigetelésre</a:t>
            </a:r>
            <a:endParaRPr lang="hu-HU" spc="600" dirty="0"/>
          </a:p>
        </p:txBody>
      </p:sp>
      <p:sp>
        <p:nvSpPr>
          <p:cNvPr id="10" name="Szöveg helye 9"/>
          <p:cNvSpPr>
            <a:spLocks noGrp="1"/>
          </p:cNvSpPr>
          <p:nvPr>
            <p:ph type="body" idx="1"/>
          </p:nvPr>
        </p:nvSpPr>
        <p:spPr>
          <a:xfrm>
            <a:off x="1104900" y="5146937"/>
            <a:ext cx="10668000" cy="853179"/>
          </a:xfrm>
        </p:spPr>
        <p:txBody>
          <a:bodyPr rtlCol="0"/>
          <a:lstStyle/>
          <a:p>
            <a:pPr rtl="0"/>
            <a:r>
              <a:rPr lang="hu-HU" sz="25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Készítette: </a:t>
            </a:r>
            <a:r>
              <a:rPr lang="hu-HU" sz="25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Csanádi Laura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D7466840-43D2-4AC0-8925-810B011273DA}"/>
              </a:ext>
            </a:extLst>
          </p:cNvPr>
          <p:cNvSpPr txBox="1"/>
          <p:nvPr/>
        </p:nvSpPr>
        <p:spPr>
          <a:xfrm>
            <a:off x="11234057" y="409303"/>
            <a:ext cx="653143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14066057-104D-4625-A56E-53FBB96A452C}"/>
              </a:ext>
            </a:extLst>
          </p:cNvPr>
          <p:cNvSpPr txBox="1"/>
          <p:nvPr/>
        </p:nvSpPr>
        <p:spPr>
          <a:xfrm>
            <a:off x="278674" y="2342606"/>
            <a:ext cx="513806" cy="242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7ACCF45-75AD-48C1-9919-7E93D9B6D54D}"/>
              </a:ext>
            </a:extLst>
          </p:cNvPr>
          <p:cNvSpPr txBox="1"/>
          <p:nvPr/>
        </p:nvSpPr>
        <p:spPr>
          <a:xfrm>
            <a:off x="10493829" y="6264031"/>
            <a:ext cx="1393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2019. 12. 02. 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5B8B5FBE-B379-419C-A9A5-5D4D0DA7DDFC}"/>
              </a:ext>
            </a:extLst>
          </p:cNvPr>
          <p:cNvSpPr/>
          <p:nvPr/>
        </p:nvSpPr>
        <p:spPr>
          <a:xfrm>
            <a:off x="189956" y="1774062"/>
            <a:ext cx="1619794" cy="31089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6646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Kép 16">
            <a:extLst>
              <a:ext uri="{FF2B5EF4-FFF2-40B4-BE49-F238E27FC236}">
                <a16:creationId xmlns:a16="http://schemas.microsoft.com/office/drawing/2014/main" id="{AC89888A-AC50-42CE-AB2B-780F1289768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851" y="2621744"/>
            <a:ext cx="5053582" cy="574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Kép 15">
            <a:extLst>
              <a:ext uri="{FF2B5EF4-FFF2-40B4-BE49-F238E27FC236}">
                <a16:creationId xmlns:a16="http://schemas.microsoft.com/office/drawing/2014/main" id="{BD343B60-EE5C-461A-BD6B-9B492D19105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084" y="1651492"/>
            <a:ext cx="5175116" cy="83724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52F09D30-F676-492C-86A2-068BEB928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Habosított hőszigetelő anyagok</a:t>
            </a:r>
          </a:p>
        </p:txBody>
      </p:sp>
      <p:sp>
        <p:nvSpPr>
          <p:cNvPr id="7" name="Szöveg helye 6">
            <a:extLst>
              <a:ext uri="{FF2B5EF4-FFF2-40B4-BE49-F238E27FC236}">
                <a16:creationId xmlns:a16="http://schemas.microsoft.com/office/drawing/2014/main" id="{FD6FAB00-F94C-4D1D-BA4C-369207696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068404"/>
            <a:ext cx="4892675" cy="487829"/>
          </a:xfrm>
        </p:spPr>
        <p:txBody>
          <a:bodyPr/>
          <a:lstStyle/>
          <a:p>
            <a:pPr algn="ctr"/>
            <a:r>
              <a:rPr lang="hu-HU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Polisztirolhab</a:t>
            </a:r>
          </a:p>
        </p:txBody>
      </p:sp>
      <p:pic>
        <p:nvPicPr>
          <p:cNvPr id="18" name="Tartalom helye 17" descr="A képen állat, hó, korall látható&#10;&#10;Automatikusan generált leírás">
            <a:extLst>
              <a:ext uri="{FF2B5EF4-FFF2-40B4-BE49-F238E27FC236}">
                <a16:creationId xmlns:a16="http://schemas.microsoft.com/office/drawing/2014/main" id="{40867A30-AB0E-48C8-B311-93719DC60FE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2317749" y="4772297"/>
            <a:ext cx="2466975" cy="1647825"/>
          </a:xfrm>
        </p:spPr>
      </p:pic>
      <p:sp>
        <p:nvSpPr>
          <p:cNvPr id="9" name="Szöveg helye 8">
            <a:extLst>
              <a:ext uri="{FF2B5EF4-FFF2-40B4-BE49-F238E27FC236}">
                <a16:creationId xmlns:a16="http://schemas.microsoft.com/office/drawing/2014/main" id="{FFCDF2D8-9E3D-4F1A-A5C9-406ACB42C1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2838" y="1094454"/>
            <a:ext cx="5160961" cy="487830"/>
          </a:xfrm>
        </p:spPr>
        <p:txBody>
          <a:bodyPr/>
          <a:lstStyle/>
          <a:p>
            <a:pPr algn="ctr"/>
            <a:r>
              <a:rPr lang="hu-HU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Poliuretánhab</a:t>
            </a:r>
          </a:p>
        </p:txBody>
      </p:sp>
      <p:pic>
        <p:nvPicPr>
          <p:cNvPr id="20" name="Tartalom helye 19" descr="A képen épület látható&#10;&#10;Automatikusan generált leírás">
            <a:extLst>
              <a:ext uri="{FF2B5EF4-FFF2-40B4-BE49-F238E27FC236}">
                <a16:creationId xmlns:a16="http://schemas.microsoft.com/office/drawing/2014/main" id="{07D0C4FA-8FF8-46BD-B181-A4F6F66D69B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5"/>
          <a:stretch>
            <a:fillRect/>
          </a:stretch>
        </p:blipFill>
        <p:spPr>
          <a:xfrm>
            <a:off x="8196372" y="4814996"/>
            <a:ext cx="1677879" cy="1677879"/>
          </a:xfr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DE31063E-6FAB-43FA-A10B-109A1615059F}"/>
              </a:ext>
            </a:extLst>
          </p:cNvPr>
          <p:cNvSpPr txBox="1"/>
          <p:nvPr/>
        </p:nvSpPr>
        <p:spPr>
          <a:xfrm>
            <a:off x="278674" y="2342606"/>
            <a:ext cx="513806" cy="242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D72DA54C-C92F-45C2-8742-0F49C756BB3C}"/>
              </a:ext>
            </a:extLst>
          </p:cNvPr>
          <p:cNvSpPr txBox="1"/>
          <p:nvPr/>
        </p:nvSpPr>
        <p:spPr>
          <a:xfrm>
            <a:off x="11234057" y="427059"/>
            <a:ext cx="653143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1942D9DA-9CA0-405D-9E11-4FEBAC366C6B}"/>
              </a:ext>
            </a:extLst>
          </p:cNvPr>
          <p:cNvSpPr txBox="1"/>
          <p:nvPr/>
        </p:nvSpPr>
        <p:spPr>
          <a:xfrm>
            <a:off x="1041158" y="6422673"/>
            <a:ext cx="5020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http://nagyformatumu.hu/de/habvagoval-vaghato-anyagok</a:t>
            </a:r>
            <a:endParaRPr lang="hu-H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6D5EE80C-CE75-4CE7-9D3B-0A29852CAF35}"/>
              </a:ext>
            </a:extLst>
          </p:cNvPr>
          <p:cNvSpPr txBox="1"/>
          <p:nvPr/>
        </p:nvSpPr>
        <p:spPr>
          <a:xfrm>
            <a:off x="5997575" y="6429402"/>
            <a:ext cx="62439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https://iso-thermo.hu/termek/bauder-pir-sds-magasteto-hoszigetelo-tabla/</a:t>
            </a:r>
            <a:endParaRPr lang="hu-H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églalap 22">
            <a:extLst>
              <a:ext uri="{FF2B5EF4-FFF2-40B4-BE49-F238E27FC236}">
                <a16:creationId xmlns:a16="http://schemas.microsoft.com/office/drawing/2014/main" id="{03A3F2C6-49EA-4A2F-8BEB-B008B46F02AD}"/>
              </a:ext>
            </a:extLst>
          </p:cNvPr>
          <p:cNvSpPr/>
          <p:nvPr/>
        </p:nvSpPr>
        <p:spPr>
          <a:xfrm>
            <a:off x="189956" y="1774062"/>
            <a:ext cx="602524" cy="31089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B95A04C6-B969-486A-A1F1-539FD4FA4B4B}"/>
              </a:ext>
            </a:extLst>
          </p:cNvPr>
          <p:cNvSpPr txBox="1"/>
          <p:nvPr/>
        </p:nvSpPr>
        <p:spPr>
          <a:xfrm>
            <a:off x="909637" y="1481882"/>
            <a:ext cx="489267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sz="1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Előhabosított polisztirolgyöngy</a:t>
            </a:r>
          </a:p>
          <a:p>
            <a:pPr marL="285750" indent="-285750" algn="just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sz="1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Expandált polisztirol (EPS) – alacsony forráspontú folyadékot tartalmazó gyöngyök, </a:t>
            </a:r>
            <a:r>
              <a:rPr lang="hu-HU" sz="16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előhabosítás</a:t>
            </a:r>
            <a:r>
              <a:rPr lang="hu-HU" sz="1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+ érlelés, formában tovább </a:t>
            </a:r>
            <a:r>
              <a:rPr lang="hu-HU" sz="16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habosítják</a:t>
            </a:r>
            <a:endParaRPr lang="hu-HU" sz="1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sz="1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Extrudált polisztirol (XPS) – a </a:t>
            </a:r>
            <a:r>
              <a:rPr lang="hu-HU" sz="16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habosító</a:t>
            </a:r>
            <a:r>
              <a:rPr lang="hu-HU" sz="1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gázt nagy nyomáson juttatják az </a:t>
            </a:r>
            <a:r>
              <a:rPr lang="hu-HU" sz="16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ömledékbe</a:t>
            </a:r>
            <a:r>
              <a:rPr lang="hu-HU" sz="1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a szerszámban a nyomás csökken, a gáz kioldódik, tömör kéreg, zárt cellák</a:t>
            </a:r>
          </a:p>
          <a:p>
            <a:pPr marL="285750" indent="-285750" algn="just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sz="1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Savaknak, szerves oldószereknek nem állnak ellen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DAEE988-BA3C-4C93-A5C5-530B35143ED0}"/>
              </a:ext>
            </a:extLst>
          </p:cNvPr>
          <p:cNvSpPr txBox="1"/>
          <p:nvPr/>
        </p:nvSpPr>
        <p:spPr>
          <a:xfrm>
            <a:off x="6622742" y="1530339"/>
            <a:ext cx="5264458" cy="3372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Izocianát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poliol</a:t>
            </a:r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Feleslegben lévő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izocianát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víz         CO</a:t>
            </a:r>
            <a:r>
              <a:rPr lang="hu-HU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          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habosodás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Zárt pórusok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Szendvicsszerkezetek gyártására, helyszíni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habosításra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alkalmas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Könnyen éghető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Savak, lúgok, szerves oldószerek nem támadják</a:t>
            </a:r>
          </a:p>
        </p:txBody>
      </p:sp>
      <p:cxnSp>
        <p:nvCxnSpPr>
          <p:cNvPr id="14" name="Egyenes összekötő nyíllal 13">
            <a:extLst>
              <a:ext uri="{FF2B5EF4-FFF2-40B4-BE49-F238E27FC236}">
                <a16:creationId xmlns:a16="http://schemas.microsoft.com/office/drawing/2014/main" id="{B3CBA269-DB31-471A-91F8-0DB9720A4DA9}"/>
              </a:ext>
            </a:extLst>
          </p:cNvPr>
          <p:cNvCxnSpPr/>
          <p:nvPr/>
        </p:nvCxnSpPr>
        <p:spPr>
          <a:xfrm>
            <a:off x="9705575" y="2497613"/>
            <a:ext cx="3373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>
            <a:extLst>
              <a:ext uri="{FF2B5EF4-FFF2-40B4-BE49-F238E27FC236}">
                <a16:creationId xmlns:a16="http://schemas.microsoft.com/office/drawing/2014/main" id="{0D544829-FEC7-4966-A9FE-724EE2C5B573}"/>
              </a:ext>
            </a:extLst>
          </p:cNvPr>
          <p:cNvCxnSpPr/>
          <p:nvPr/>
        </p:nvCxnSpPr>
        <p:spPr>
          <a:xfrm>
            <a:off x="10510423" y="2497614"/>
            <a:ext cx="3373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7B76165A-A189-4614-A5C1-4518155F970D}"/>
              </a:ext>
            </a:extLst>
          </p:cNvPr>
          <p:cNvSpPr txBox="1"/>
          <p:nvPr/>
        </p:nvSpPr>
        <p:spPr>
          <a:xfrm>
            <a:off x="11698592" y="5969151"/>
            <a:ext cx="310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18578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F14AAB2-D856-493F-A3A2-79F11A6F8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Habosított hőszigetelő anyagok</a:t>
            </a:r>
            <a:endParaRPr lang="hu-HU" sz="4000" dirty="0"/>
          </a:p>
        </p:txBody>
      </p:sp>
      <p:sp>
        <p:nvSpPr>
          <p:cNvPr id="7" name="Szöveg helye 6">
            <a:extLst>
              <a:ext uri="{FF2B5EF4-FFF2-40B4-BE49-F238E27FC236}">
                <a16:creationId xmlns:a16="http://schemas.microsoft.com/office/drawing/2014/main" id="{06FE86CD-6F9A-41B1-B23F-7AB2FC994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225118"/>
            <a:ext cx="10248899" cy="502381"/>
          </a:xfrm>
        </p:spPr>
        <p:txBody>
          <a:bodyPr/>
          <a:lstStyle/>
          <a:p>
            <a:pPr algn="ctr"/>
            <a:r>
              <a:rPr lang="hu-HU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Habüveg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6C4AFC47-4B50-4163-A871-0C7CB7549702}"/>
              </a:ext>
            </a:extLst>
          </p:cNvPr>
          <p:cNvSpPr txBox="1"/>
          <p:nvPr/>
        </p:nvSpPr>
        <p:spPr>
          <a:xfrm>
            <a:off x="278674" y="2342606"/>
            <a:ext cx="513806" cy="242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09C21389-71E5-4937-8EE0-2008F06EC7BE}"/>
              </a:ext>
            </a:extLst>
          </p:cNvPr>
          <p:cNvSpPr txBox="1"/>
          <p:nvPr/>
        </p:nvSpPr>
        <p:spPr>
          <a:xfrm>
            <a:off x="11234057" y="427059"/>
            <a:ext cx="653143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pic>
        <p:nvPicPr>
          <p:cNvPr id="22" name="Tartalom helye 21" descr="A képen épület, darab, torta, kő látható&#10;&#10;Automatikusan generált leírás">
            <a:extLst>
              <a:ext uri="{FF2B5EF4-FFF2-40B4-BE49-F238E27FC236}">
                <a16:creationId xmlns:a16="http://schemas.microsoft.com/office/drawing/2014/main" id="{2CE4785E-90B7-487E-8E62-1B237691F8D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59945" y="2308225"/>
            <a:ext cx="3309960" cy="3071643"/>
          </a:xfrm>
        </p:spPr>
      </p:pic>
      <p:sp>
        <p:nvSpPr>
          <p:cNvPr id="24" name="Szövegdoboz 23">
            <a:extLst>
              <a:ext uri="{FF2B5EF4-FFF2-40B4-BE49-F238E27FC236}">
                <a16:creationId xmlns:a16="http://schemas.microsoft.com/office/drawing/2014/main" id="{32DF2801-6CC4-4292-A440-D01F0B67AE0C}"/>
              </a:ext>
            </a:extLst>
          </p:cNvPr>
          <p:cNvSpPr txBox="1"/>
          <p:nvPr/>
        </p:nvSpPr>
        <p:spPr>
          <a:xfrm>
            <a:off x="603680" y="5379868"/>
            <a:ext cx="5353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http://strport.ru/izolyatsionnye-materialy/utepliteli/uteplenie-penosteklom-poshagovaya-instruktsiya</a:t>
            </a:r>
            <a:endParaRPr lang="hu-H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DB3A8C92-EACC-4734-9E3E-4EAD015DA04C}"/>
              </a:ext>
            </a:extLst>
          </p:cNvPr>
          <p:cNvSpPr txBox="1"/>
          <p:nvPr/>
        </p:nvSpPr>
        <p:spPr>
          <a:xfrm>
            <a:off x="5956916" y="2041864"/>
            <a:ext cx="5930284" cy="3366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Speciális összetétel, az üveggyártás alapanyagai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Üveg megolvasztása,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extrudálása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finomra őrlése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Összekeverik a pórusképző anyaggal és a granulálási segédanyagokkal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Hőálló sablonban hevítik           pórusképző gáz termelődik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Vizet nem vesz fel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Többnyire zárt, 0,2 – 1 mm átmérőjű pórusok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Egyenes összekötő nyíllal 26">
            <a:extLst>
              <a:ext uri="{FF2B5EF4-FFF2-40B4-BE49-F238E27FC236}">
                <a16:creationId xmlns:a16="http://schemas.microsoft.com/office/drawing/2014/main" id="{346D2A0A-9DF8-4BD7-B158-7D32B06CB22B}"/>
              </a:ext>
            </a:extLst>
          </p:cNvPr>
          <p:cNvCxnSpPr/>
          <p:nvPr/>
        </p:nvCxnSpPr>
        <p:spPr>
          <a:xfrm>
            <a:off x="8788894" y="3968318"/>
            <a:ext cx="3373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églalap 27">
            <a:extLst>
              <a:ext uri="{FF2B5EF4-FFF2-40B4-BE49-F238E27FC236}">
                <a16:creationId xmlns:a16="http://schemas.microsoft.com/office/drawing/2014/main" id="{F173691F-9D20-45EE-8D99-BC10F4497234}"/>
              </a:ext>
            </a:extLst>
          </p:cNvPr>
          <p:cNvSpPr/>
          <p:nvPr/>
        </p:nvSpPr>
        <p:spPr>
          <a:xfrm>
            <a:off x="189956" y="1774062"/>
            <a:ext cx="602524" cy="31089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4EA0A14D-8188-43E9-A2C7-3C0DA66FD98F}"/>
              </a:ext>
            </a:extLst>
          </p:cNvPr>
          <p:cNvSpPr txBox="1"/>
          <p:nvPr/>
        </p:nvSpPr>
        <p:spPr>
          <a:xfrm>
            <a:off x="11576482" y="5969151"/>
            <a:ext cx="43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08896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0DA5BA8-4AE4-4C00-BA7D-6005EE888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Ömlesztett hőszigetelő anyagok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6193C41-F401-4495-967B-B8C77234A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899" y="1059524"/>
            <a:ext cx="4892675" cy="443441"/>
          </a:xfrm>
        </p:spPr>
        <p:txBody>
          <a:bodyPr/>
          <a:lstStyle/>
          <a:p>
            <a:pPr algn="ctr"/>
            <a:r>
              <a:rPr lang="hu-HU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Duzzasztott agyagkavics</a:t>
            </a:r>
          </a:p>
        </p:txBody>
      </p:sp>
      <p:pic>
        <p:nvPicPr>
          <p:cNvPr id="10" name="Tartalom helye 9" descr="A képen gyümölcs, fa látható&#10;&#10;Automatikusan generált leírás">
            <a:extLst>
              <a:ext uri="{FF2B5EF4-FFF2-40B4-BE49-F238E27FC236}">
                <a16:creationId xmlns:a16="http://schemas.microsoft.com/office/drawing/2014/main" id="{8F91872B-4674-4424-820A-6190AD9E19B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125853" y="4949848"/>
            <a:ext cx="2850765" cy="1601281"/>
          </a:xfrm>
        </p:spPr>
      </p:pic>
      <p:sp>
        <p:nvSpPr>
          <p:cNvPr id="5" name="Szöveg helye 4">
            <a:extLst>
              <a:ext uri="{FF2B5EF4-FFF2-40B4-BE49-F238E27FC236}">
                <a16:creationId xmlns:a16="http://schemas.microsoft.com/office/drawing/2014/main" id="{3F2E0403-1D1C-4DCC-8C91-603C7BE992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2838" y="1068404"/>
            <a:ext cx="5160961" cy="443442"/>
          </a:xfrm>
        </p:spPr>
        <p:txBody>
          <a:bodyPr/>
          <a:lstStyle/>
          <a:p>
            <a:pPr algn="ctr"/>
            <a:r>
              <a:rPr lang="hu-HU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Duzzasztott</a:t>
            </a:r>
            <a:r>
              <a:rPr lang="hu-HU" dirty="0"/>
              <a:t> perlit</a:t>
            </a:r>
          </a:p>
        </p:txBody>
      </p:sp>
      <p:pic>
        <p:nvPicPr>
          <p:cNvPr id="12" name="Tartalom helye 11">
            <a:extLst>
              <a:ext uri="{FF2B5EF4-FFF2-40B4-BE49-F238E27FC236}">
                <a16:creationId xmlns:a16="http://schemas.microsoft.com/office/drawing/2014/main" id="{407D2DBE-8AAA-4296-A828-454B8C99CAB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981712" y="4844883"/>
            <a:ext cx="2733636" cy="1647992"/>
          </a:xfrm>
        </p:spPr>
      </p:pic>
      <p:sp>
        <p:nvSpPr>
          <p:cNvPr id="7" name="Szövegdoboz 6">
            <a:extLst>
              <a:ext uri="{FF2B5EF4-FFF2-40B4-BE49-F238E27FC236}">
                <a16:creationId xmlns:a16="http://schemas.microsoft.com/office/drawing/2014/main" id="{63E9515C-73AA-46F3-A25C-40A89B3B34D4}"/>
              </a:ext>
            </a:extLst>
          </p:cNvPr>
          <p:cNvSpPr txBox="1"/>
          <p:nvPr/>
        </p:nvSpPr>
        <p:spPr>
          <a:xfrm>
            <a:off x="278674" y="2342606"/>
            <a:ext cx="513806" cy="242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7C2B70F7-6052-467B-8D75-FA7EBE852C40}"/>
              </a:ext>
            </a:extLst>
          </p:cNvPr>
          <p:cNvSpPr txBox="1"/>
          <p:nvPr/>
        </p:nvSpPr>
        <p:spPr>
          <a:xfrm>
            <a:off x="11234057" y="427059"/>
            <a:ext cx="653143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FC791F8-01AB-4E86-BB07-9A4E4157AE35}"/>
              </a:ext>
            </a:extLst>
          </p:cNvPr>
          <p:cNvSpPr txBox="1"/>
          <p:nvPr/>
        </p:nvSpPr>
        <p:spPr>
          <a:xfrm>
            <a:off x="1296139" y="6492875"/>
            <a:ext cx="4225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https://thegreenlove.com/Hedera-agyagkavics-5L</a:t>
            </a:r>
            <a:endParaRPr lang="hu-H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B4308A29-96EC-4AC2-B8FB-467401BAE598}"/>
              </a:ext>
            </a:extLst>
          </p:cNvPr>
          <p:cNvSpPr txBox="1"/>
          <p:nvPr/>
        </p:nvSpPr>
        <p:spPr>
          <a:xfrm>
            <a:off x="8030487" y="6519446"/>
            <a:ext cx="3856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https://ageduverre.com/Perlite</a:t>
            </a:r>
            <a:endParaRPr lang="hu-H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9F1E72F9-3604-4400-95C2-3652438CB274}"/>
              </a:ext>
            </a:extLst>
          </p:cNvPr>
          <p:cNvSpPr txBox="1"/>
          <p:nvPr/>
        </p:nvSpPr>
        <p:spPr>
          <a:xfrm>
            <a:off x="896645" y="1696275"/>
            <a:ext cx="5100929" cy="2535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Mészben szegény agyag</a:t>
            </a:r>
          </a:p>
          <a:p>
            <a:pPr marL="285750" indent="-285750" algn="just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Őrlés, hevítés   külső felület megolvad, gázfejlődés   a szemcsék megduzzadnak, a szemcsékben pórusok keletkeznek</a:t>
            </a:r>
          </a:p>
          <a:p>
            <a:pPr marL="285750" indent="-285750" algn="just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Könnyű, nagy a szilárdsága, savnak és lúgnak ellenáll, fagyálló, tűzálló </a:t>
            </a:r>
          </a:p>
        </p:txBody>
      </p:sp>
      <p:cxnSp>
        <p:nvCxnSpPr>
          <p:cNvPr id="16" name="Egyenes összekötő nyíllal 15">
            <a:extLst>
              <a:ext uri="{FF2B5EF4-FFF2-40B4-BE49-F238E27FC236}">
                <a16:creationId xmlns:a16="http://schemas.microsoft.com/office/drawing/2014/main" id="{70D0BEB8-7E68-40F6-A9EE-2B20FF0652EA}"/>
              </a:ext>
            </a:extLst>
          </p:cNvPr>
          <p:cNvCxnSpPr/>
          <p:nvPr/>
        </p:nvCxnSpPr>
        <p:spPr>
          <a:xfrm>
            <a:off x="2902998" y="2386994"/>
            <a:ext cx="3373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nyíllal 16">
            <a:extLst>
              <a:ext uri="{FF2B5EF4-FFF2-40B4-BE49-F238E27FC236}">
                <a16:creationId xmlns:a16="http://schemas.microsoft.com/office/drawing/2014/main" id="{3003D6B1-87DE-4F7B-8462-5F36ED1125BC}"/>
              </a:ext>
            </a:extLst>
          </p:cNvPr>
          <p:cNvCxnSpPr/>
          <p:nvPr/>
        </p:nvCxnSpPr>
        <p:spPr>
          <a:xfrm>
            <a:off x="2388095" y="2805343"/>
            <a:ext cx="3373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FA3712F5-017B-484C-934E-50DC5A119A51}"/>
              </a:ext>
            </a:extLst>
          </p:cNvPr>
          <p:cNvSpPr txBox="1"/>
          <p:nvPr/>
        </p:nvSpPr>
        <p:spPr>
          <a:xfrm>
            <a:off x="6192838" y="1673594"/>
            <a:ext cx="5827527" cy="3366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Természetes körülmények között előforduló vulkanikus kőzet, viszonylag magas víztartalmú riolitváltozat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Nyers, bányanedves perlit zúzása, osztályozása, szárítása, hirtelen hevítése         a szemcsék külső felülete meglágyul, a kristályvíz távozik        a szemcsék megduzzadnak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Jó a páraáteresztő képessége, savnak és lúgnak ellenáll, hőálló  </a:t>
            </a:r>
          </a:p>
        </p:txBody>
      </p:sp>
      <p:cxnSp>
        <p:nvCxnSpPr>
          <p:cNvPr id="19" name="Egyenes összekötő nyíllal 18">
            <a:extLst>
              <a:ext uri="{FF2B5EF4-FFF2-40B4-BE49-F238E27FC236}">
                <a16:creationId xmlns:a16="http://schemas.microsoft.com/office/drawing/2014/main" id="{7D381D93-FAC9-487C-9FD2-0415D1BADFE4}"/>
              </a:ext>
            </a:extLst>
          </p:cNvPr>
          <p:cNvCxnSpPr/>
          <p:nvPr/>
        </p:nvCxnSpPr>
        <p:spPr>
          <a:xfrm>
            <a:off x="8148961" y="3195961"/>
            <a:ext cx="3373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>
            <a:extLst>
              <a:ext uri="{FF2B5EF4-FFF2-40B4-BE49-F238E27FC236}">
                <a16:creationId xmlns:a16="http://schemas.microsoft.com/office/drawing/2014/main" id="{977747B8-3A7B-4794-BE08-8B1D6637519C}"/>
              </a:ext>
            </a:extLst>
          </p:cNvPr>
          <p:cNvCxnSpPr/>
          <p:nvPr/>
        </p:nvCxnSpPr>
        <p:spPr>
          <a:xfrm>
            <a:off x="9543496" y="3622088"/>
            <a:ext cx="3373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églalap 20">
            <a:extLst>
              <a:ext uri="{FF2B5EF4-FFF2-40B4-BE49-F238E27FC236}">
                <a16:creationId xmlns:a16="http://schemas.microsoft.com/office/drawing/2014/main" id="{DF121768-C816-41D8-A69C-41A04A803014}"/>
              </a:ext>
            </a:extLst>
          </p:cNvPr>
          <p:cNvSpPr/>
          <p:nvPr/>
        </p:nvSpPr>
        <p:spPr>
          <a:xfrm>
            <a:off x="189956" y="1774062"/>
            <a:ext cx="602524" cy="31089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F9051344-1C39-4161-B6F1-2A1602E3D7AD}"/>
              </a:ext>
            </a:extLst>
          </p:cNvPr>
          <p:cNvSpPr txBox="1"/>
          <p:nvPr/>
        </p:nvSpPr>
        <p:spPr>
          <a:xfrm>
            <a:off x="11576482" y="5969151"/>
            <a:ext cx="43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59146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7AF9B6-4014-4F08-A24B-D0032269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Nanotechnológiás hőszigetelő anyag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F723CC8-9F26-4ACD-B43F-5170B21EE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48088" y="1251750"/>
            <a:ext cx="4892675" cy="505585"/>
          </a:xfrm>
        </p:spPr>
        <p:txBody>
          <a:bodyPr/>
          <a:lstStyle/>
          <a:p>
            <a:pPr algn="ctr"/>
            <a:r>
              <a:rPr lang="hu-HU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Vákuumszigetelés</a:t>
            </a:r>
          </a:p>
        </p:txBody>
      </p:sp>
      <p:pic>
        <p:nvPicPr>
          <p:cNvPr id="10" name="Tartalom helye 9" descr="A képen fénykép, ágy, asztal, hálószoba látható&#10;&#10;Automatikusan generált leírás">
            <a:extLst>
              <a:ext uri="{FF2B5EF4-FFF2-40B4-BE49-F238E27FC236}">
                <a16:creationId xmlns:a16="http://schemas.microsoft.com/office/drawing/2014/main" id="{CEA8A700-6519-4A28-B4BF-471645CA176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04900" y="2574307"/>
            <a:ext cx="4042192" cy="2429692"/>
          </a:xfrm>
        </p:spPr>
      </p:pic>
      <p:sp>
        <p:nvSpPr>
          <p:cNvPr id="6" name="Tartalom helye 5">
            <a:extLst>
              <a:ext uri="{FF2B5EF4-FFF2-40B4-BE49-F238E27FC236}">
                <a16:creationId xmlns:a16="http://schemas.microsoft.com/office/drawing/2014/main" id="{492A5B31-B65D-4E7C-963B-D0757C3405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02454" y="1651248"/>
            <a:ext cx="6287092" cy="514017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Clr>
                <a:schemeClr val="accent6"/>
              </a:buClr>
            </a:pPr>
            <a:r>
              <a:rPr lang="hu-H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Nanostruktúrájú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anyaggal töltött panel, maganyag + azt borító, légmentesen leragasztott burkolóanyag</a:t>
            </a:r>
          </a:p>
          <a:p>
            <a:pPr algn="just">
              <a:lnSpc>
                <a:spcPct val="150000"/>
              </a:lnSpc>
              <a:buClr>
                <a:schemeClr val="accent6"/>
              </a:buClr>
            </a:pP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Leghatékonyabb maganyag: kovasavpor – </a:t>
            </a:r>
            <a:r>
              <a:rPr lang="hu-H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nanoméretű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pórusokat tartalmaz</a:t>
            </a:r>
          </a:p>
          <a:p>
            <a:pPr algn="just">
              <a:lnSpc>
                <a:spcPct val="150000"/>
              </a:lnSpc>
              <a:buClr>
                <a:schemeClr val="accent6"/>
              </a:buClr>
            </a:pP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Pórusszerkezete azonos nagyságrendbe esik az atmoszférikus nyomáson lévő levegőmolekula méretével</a:t>
            </a:r>
          </a:p>
          <a:p>
            <a:pPr algn="just">
              <a:lnSpc>
                <a:spcPct val="150000"/>
              </a:lnSpc>
              <a:buClr>
                <a:schemeClr val="accent6"/>
              </a:buClr>
            </a:pPr>
            <a:r>
              <a:rPr lang="hu-H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Nanokristályok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között vákuumhoz közeli állapot (0,05 bar) </a:t>
            </a:r>
          </a:p>
          <a:p>
            <a:pPr algn="just">
              <a:lnSpc>
                <a:spcPct val="150000"/>
              </a:lnSpc>
              <a:buClr>
                <a:schemeClr val="accent6"/>
              </a:buClr>
            </a:pP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Külső membránborítás – többrétegű műanyag (PET vagy PE) fólia + 2-3 rétegben alumíniumfólia</a:t>
            </a:r>
          </a:p>
          <a:p>
            <a:pPr algn="just">
              <a:lnSpc>
                <a:spcPct val="150000"/>
              </a:lnSpc>
              <a:buClr>
                <a:schemeClr val="accent6"/>
              </a:buClr>
            </a:pP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getter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anyag: panel </a:t>
            </a:r>
            <a:r>
              <a:rPr lang="hu-H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belsejében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vízgőz, oxigén, nitrogén megkötése</a:t>
            </a:r>
            <a:endParaRPr lang="hu-HU" sz="2100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A7286215-E158-4B9B-87A9-DAE7A7D26552}"/>
              </a:ext>
            </a:extLst>
          </p:cNvPr>
          <p:cNvSpPr txBox="1"/>
          <p:nvPr/>
        </p:nvSpPr>
        <p:spPr>
          <a:xfrm>
            <a:off x="278674" y="2342606"/>
            <a:ext cx="513806" cy="242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600FEBCD-DD56-4389-BC7E-5A77959230B9}"/>
              </a:ext>
            </a:extLst>
          </p:cNvPr>
          <p:cNvSpPr txBox="1"/>
          <p:nvPr/>
        </p:nvSpPr>
        <p:spPr>
          <a:xfrm>
            <a:off x="11234057" y="427059"/>
            <a:ext cx="653143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6CB4387A-54DB-4D85-A6F1-7AFFCAB995DE}"/>
              </a:ext>
            </a:extLst>
          </p:cNvPr>
          <p:cNvSpPr txBox="1"/>
          <p:nvPr/>
        </p:nvSpPr>
        <p:spPr>
          <a:xfrm>
            <a:off x="792480" y="5008882"/>
            <a:ext cx="4709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https://www.csaladihaztervezes.hu/Nyito/vakuumpanel</a:t>
            </a:r>
            <a:endParaRPr lang="hu-H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49B30489-7516-4414-9D1B-9596D7E6DD38}"/>
              </a:ext>
            </a:extLst>
          </p:cNvPr>
          <p:cNvSpPr/>
          <p:nvPr/>
        </p:nvSpPr>
        <p:spPr>
          <a:xfrm>
            <a:off x="189956" y="1774062"/>
            <a:ext cx="646656" cy="31089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EE190A27-BACC-4AFB-85EF-EC8EFC0E017E}"/>
              </a:ext>
            </a:extLst>
          </p:cNvPr>
          <p:cNvSpPr txBox="1"/>
          <p:nvPr/>
        </p:nvSpPr>
        <p:spPr>
          <a:xfrm>
            <a:off x="11576482" y="5969151"/>
            <a:ext cx="43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422536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2628" y="1944278"/>
            <a:ext cx="10668000" cy="2969443"/>
          </a:xfrm>
        </p:spPr>
        <p:txBody>
          <a:bodyPr rtlCol="0">
            <a:normAutofit/>
          </a:bodyPr>
          <a:lstStyle/>
          <a:p>
            <a:pPr rtl="0"/>
            <a:r>
              <a:rPr lang="hu-HU" sz="5000" b="1" spc="6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Köszönöm a figyelmet!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30E7755E-94B6-4B1C-AA10-504CC3195386}"/>
              </a:ext>
            </a:extLst>
          </p:cNvPr>
          <p:cNvSpPr txBox="1"/>
          <p:nvPr/>
        </p:nvSpPr>
        <p:spPr>
          <a:xfrm>
            <a:off x="278674" y="2342606"/>
            <a:ext cx="513806" cy="242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F6FE230F-F631-4D9F-8580-A86B716D371B}"/>
              </a:ext>
            </a:extLst>
          </p:cNvPr>
          <p:cNvSpPr txBox="1"/>
          <p:nvPr/>
        </p:nvSpPr>
        <p:spPr>
          <a:xfrm>
            <a:off x="11234057" y="409303"/>
            <a:ext cx="653143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18" name="Téglalap 17">
            <a:extLst>
              <a:ext uri="{FF2B5EF4-FFF2-40B4-BE49-F238E27FC236}">
                <a16:creationId xmlns:a16="http://schemas.microsoft.com/office/drawing/2014/main" id="{9F2556F7-B33A-411E-99E5-A07F93C586DD}"/>
              </a:ext>
            </a:extLst>
          </p:cNvPr>
          <p:cNvSpPr/>
          <p:nvPr/>
        </p:nvSpPr>
        <p:spPr>
          <a:xfrm>
            <a:off x="189956" y="1774062"/>
            <a:ext cx="907324" cy="31089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D27F4F8B-05C2-4183-9546-9AC0A53B4983}"/>
              </a:ext>
            </a:extLst>
          </p:cNvPr>
          <p:cNvSpPr txBox="1"/>
          <p:nvPr/>
        </p:nvSpPr>
        <p:spPr>
          <a:xfrm>
            <a:off x="11576482" y="5969151"/>
            <a:ext cx="43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562546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1A22A516-F289-443B-A88E-92D3A79C9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352550"/>
            <a:ext cx="10248899" cy="362782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Clr>
                <a:schemeClr val="accent6"/>
              </a:buClr>
              <a:buFont typeface="+mj-lt"/>
              <a:buAutoNum type="arabicPeriod"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a hőszigetelő anyagok fogalma?</a:t>
            </a:r>
          </a:p>
          <a:p>
            <a:pPr marL="514350" indent="-514350">
              <a:lnSpc>
                <a:spcPct val="150000"/>
              </a:lnSpc>
              <a:buClr>
                <a:schemeClr val="accent6"/>
              </a:buClr>
              <a:buFont typeface="+mj-lt"/>
              <a:buAutoNum type="arabicPeriod"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jellemzi a hőszigetelő anyagok szerkezetét?</a:t>
            </a:r>
          </a:p>
          <a:p>
            <a:pPr marL="514350" indent="-514350">
              <a:lnSpc>
                <a:spcPct val="150000"/>
              </a:lnSpc>
              <a:buClr>
                <a:schemeClr val="accent6"/>
              </a:buClr>
              <a:buFont typeface="+mj-lt"/>
              <a:buAutoNum type="arabicPeriod"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 a követelmények a hőszigetelő anyagokkal szemben?</a:t>
            </a:r>
          </a:p>
          <a:p>
            <a:pPr marL="514350" indent="-514350">
              <a:lnSpc>
                <a:spcPct val="150000"/>
              </a:lnSpc>
              <a:buClr>
                <a:schemeClr val="accent6"/>
              </a:buClr>
              <a:buFont typeface="+mj-lt"/>
              <a:buAutoNum type="arabicPeriod"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Hogyan lehet csoportosítani a hőszigetelő anyagokat? Mondj példákat!</a:t>
            </a:r>
          </a:p>
          <a:p>
            <a:pPr marL="514350" indent="-514350">
              <a:lnSpc>
                <a:spcPct val="150000"/>
              </a:lnSpc>
              <a:buClr>
                <a:schemeClr val="accent6"/>
              </a:buClr>
              <a:buFont typeface="+mj-lt"/>
              <a:buAutoNum type="arabicPeriod"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Mutass be 3 különböző típusú mesterséges hőszigetelő anyagot!</a:t>
            </a:r>
          </a:p>
        </p:txBody>
      </p:sp>
      <p:sp>
        <p:nvSpPr>
          <p:cNvPr id="4" name="Cím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hu-HU" sz="40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Kérdések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3F73C918-AD43-4F9B-A6F5-804CB1768FA2}"/>
              </a:ext>
            </a:extLst>
          </p:cNvPr>
          <p:cNvSpPr txBox="1"/>
          <p:nvPr/>
        </p:nvSpPr>
        <p:spPr>
          <a:xfrm>
            <a:off x="278674" y="2342606"/>
            <a:ext cx="513806" cy="242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CF13E638-4DD7-4EAF-A924-4AF4F8B75F7F}"/>
              </a:ext>
            </a:extLst>
          </p:cNvPr>
          <p:cNvSpPr txBox="1"/>
          <p:nvPr/>
        </p:nvSpPr>
        <p:spPr>
          <a:xfrm>
            <a:off x="11234057" y="409303"/>
            <a:ext cx="653143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E10F5E81-3D74-4EA4-8ADC-D5AD0B221D69}"/>
              </a:ext>
            </a:extLst>
          </p:cNvPr>
          <p:cNvSpPr/>
          <p:nvPr/>
        </p:nvSpPr>
        <p:spPr>
          <a:xfrm>
            <a:off x="189956" y="1774062"/>
            <a:ext cx="602524" cy="31089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7F40A139-77CD-4D40-A097-3DCA52A552F2}"/>
              </a:ext>
            </a:extLst>
          </p:cNvPr>
          <p:cNvSpPr txBox="1"/>
          <p:nvPr/>
        </p:nvSpPr>
        <p:spPr>
          <a:xfrm>
            <a:off x="11576482" y="5969151"/>
            <a:ext cx="43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5958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artalom helye 1">
                <a:extLst>
                  <a:ext uri="{FF2B5EF4-FFF2-40B4-BE49-F238E27FC236}">
                    <a16:creationId xmlns:a16="http://schemas.microsoft.com/office/drawing/2014/main" id="{5962BB3C-F136-45D5-A974-4098B337DE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hu-HU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Hőszigetelés: </a:t>
                </a:r>
              </a:p>
              <a:p>
                <a:pPr marL="0" indent="0" algn="just" defTabSz="360000">
                  <a:lnSpc>
                    <a:spcPct val="150000"/>
                  </a:lnSpc>
                  <a:buNone/>
                </a:pPr>
                <a:r>
                  <a:rPr lang="hu-HU" sz="25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Két eltérő hőmérsékletű tér között fellépő </a:t>
                </a:r>
                <a:r>
                  <a:rPr lang="hu-HU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hőátadás gátlása</a:t>
                </a: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melynek lényege, hogy a hő terjedését megakadályozzuk és a hőmérséklet-különbséget hosszú ideig  fenntartsuk.</a:t>
                </a:r>
              </a:p>
              <a:p>
                <a:pPr marL="0" indent="0" algn="just" defTabSz="360000">
                  <a:buNone/>
                </a:pPr>
                <a:r>
                  <a:rPr lang="hu-HU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Hőszigetelő anyagok:</a:t>
                </a:r>
              </a:p>
              <a:p>
                <a:pPr marL="0" indent="0" algn="just" defTabSz="360000">
                  <a:lnSpc>
                    <a:spcPct val="150000"/>
                  </a:lnSpc>
                  <a:buNone/>
                </a:pP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Általában valamilyen </a:t>
                </a:r>
                <a:r>
                  <a:rPr lang="hu-HU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természetes</a:t>
                </a: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vagy </a:t>
                </a:r>
                <a:r>
                  <a:rPr lang="hu-HU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mesterségesen</a:t>
                </a: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előállított alapanyagból készült, </a:t>
                </a:r>
                <a:r>
                  <a:rPr lang="hu-HU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porózus</a:t>
                </a: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vagy </a:t>
                </a:r>
                <a:r>
                  <a:rPr lang="hu-HU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üreges szerkezetű</a:t>
                </a: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hu-HU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kis testsűrűségű</a:t>
                </a: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termékek, amelyek </a:t>
                </a:r>
                <a:r>
                  <a:rPr lang="hu-HU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hővezetési tényezője</a:t>
                </a: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 °C középhőmérsékleten mérve nem haladja meg a 0,15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1800" i="1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hu-HU" sz="1800" i="1">
                            <a:latin typeface="Cambria Math" panose="02040503050406030204" pitchFamily="18" charset="0"/>
                          </a:rPr>
                          <m:t>𝑚𝐾</m:t>
                        </m:r>
                      </m:den>
                    </m:f>
                    <m:r>
                      <a:rPr lang="hu-HU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értéket. </a:t>
                </a:r>
              </a:p>
              <a:p>
                <a:pPr marL="0" indent="0" algn="just" defTabSz="360000">
                  <a:lnSpc>
                    <a:spcPct val="150000"/>
                  </a:lnSpc>
                  <a:buNone/>
                </a:pP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Hőátbocsátás = hőátadás + hővezetés</a:t>
                </a:r>
              </a:p>
              <a:p>
                <a:pPr marL="0" indent="0" algn="just" defTabSz="360000">
                  <a:lnSpc>
                    <a:spcPct val="150000"/>
                  </a:lnSpc>
                  <a:buNone/>
                </a:pP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Egy anyagnak annál jobb a hőszigetelő képessége, minél </a:t>
                </a:r>
                <a:r>
                  <a:rPr lang="hu-HU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kisebb</a:t>
                </a: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hőátbocsátási, illetve a </a:t>
                </a:r>
                <a:r>
                  <a:rPr lang="hu-HU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hővezetési</a:t>
                </a: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tényezője. </a:t>
                </a:r>
              </a:p>
            </p:txBody>
          </p:sp>
        </mc:Choice>
        <mc:Fallback xmlns="">
          <p:sp>
            <p:nvSpPr>
              <p:cNvPr id="2" name="Tartalom helye 1">
                <a:extLst>
                  <a:ext uri="{FF2B5EF4-FFF2-40B4-BE49-F238E27FC236}">
                    <a16:creationId xmlns:a16="http://schemas.microsoft.com/office/drawing/2014/main" id="{5962BB3C-F136-45D5-A974-4098B337DE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73" t="-2276" r="-53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ím 2">
            <a:extLst>
              <a:ext uri="{FF2B5EF4-FFF2-40B4-BE49-F238E27FC236}">
                <a16:creationId xmlns:a16="http://schemas.microsoft.com/office/drawing/2014/main" id="{E7DEB3A0-502F-42B8-90E6-72952805A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hőszigetelő anyagok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860227BB-A436-4B26-A7E9-9F5BE804349E}"/>
              </a:ext>
            </a:extLst>
          </p:cNvPr>
          <p:cNvSpPr txBox="1"/>
          <p:nvPr/>
        </p:nvSpPr>
        <p:spPr>
          <a:xfrm>
            <a:off x="278674" y="2342606"/>
            <a:ext cx="513806" cy="242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88CFAF5-B294-471A-A8B1-9A111FD7112E}"/>
              </a:ext>
            </a:extLst>
          </p:cNvPr>
          <p:cNvSpPr txBox="1"/>
          <p:nvPr/>
        </p:nvSpPr>
        <p:spPr>
          <a:xfrm>
            <a:off x="11234057" y="409303"/>
            <a:ext cx="653143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FBB125E5-B40D-4C15-A75A-776D6F5905F1}"/>
              </a:ext>
            </a:extLst>
          </p:cNvPr>
          <p:cNvSpPr/>
          <p:nvPr/>
        </p:nvSpPr>
        <p:spPr>
          <a:xfrm>
            <a:off x="189956" y="1774062"/>
            <a:ext cx="914944" cy="31089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E9F8E08A-BDF4-45BE-AE1B-409784443BDB}"/>
              </a:ext>
            </a:extLst>
          </p:cNvPr>
          <p:cNvSpPr txBox="1"/>
          <p:nvPr/>
        </p:nvSpPr>
        <p:spPr>
          <a:xfrm>
            <a:off x="11698592" y="5969151"/>
            <a:ext cx="310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4783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489E3058-D9D8-48A0-87FC-386E8E1BD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360000">
              <a:lnSpc>
                <a:spcPct val="150000"/>
              </a:lnSpc>
              <a:buClr>
                <a:schemeClr val="accent6"/>
              </a:buClr>
            </a:pP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Laza szerkezetű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anyagok</a:t>
            </a:r>
          </a:p>
          <a:p>
            <a:pPr>
              <a:lnSpc>
                <a:spcPct val="150000"/>
              </a:lnSpc>
              <a:buClr>
                <a:schemeClr val="accent6"/>
              </a:buClr>
            </a:pP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Szilárd vázból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levegővel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vagy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gázokkal telt pórusokból, kapillárisokból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állnak</a:t>
            </a:r>
          </a:p>
          <a:p>
            <a:pPr>
              <a:lnSpc>
                <a:spcPct val="150000"/>
              </a:lnSpc>
              <a:buClr>
                <a:schemeClr val="accent6"/>
              </a:buClr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Alacsony a testsűrűségük</a:t>
            </a:r>
          </a:p>
          <a:p>
            <a:pPr>
              <a:lnSpc>
                <a:spcPct val="150000"/>
              </a:lnSpc>
              <a:buClr>
                <a:schemeClr val="accent6"/>
              </a:buClr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maga az anyag szigetel, hanem a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pórusokban jelen lévő levegő</a:t>
            </a:r>
          </a:p>
          <a:p>
            <a:pPr>
              <a:lnSpc>
                <a:spcPct val="150000"/>
              </a:lnSpc>
              <a:buClr>
                <a:schemeClr val="accent6"/>
              </a:buClr>
            </a:pP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Eleve pórusos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anyagok alkalmazása vagy a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pórusok mesterséges kialakítása</a:t>
            </a:r>
          </a:p>
          <a:p>
            <a:pPr>
              <a:lnSpc>
                <a:spcPct val="150000"/>
              </a:lnSpc>
              <a:buClr>
                <a:schemeClr val="accent6"/>
              </a:buClr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Hőszigetelő képesség függ a pórusok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számától, alakjától, méretétől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egymáshoz való kapcsolódásuk módjától </a:t>
            </a:r>
          </a:p>
          <a:p>
            <a:pPr>
              <a:lnSpc>
                <a:spcPct val="150000"/>
              </a:lnSpc>
              <a:buClr>
                <a:schemeClr val="accent6"/>
              </a:buClr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Előnyösebbek a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kisebb és zárt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pórusok </a:t>
            </a: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94244A0A-F28B-4F2D-953F-AC2F86A1F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hőszigetelő anyagok szerkezete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1398E8E4-56D1-48F0-87E3-4C847FD7C954}"/>
              </a:ext>
            </a:extLst>
          </p:cNvPr>
          <p:cNvSpPr txBox="1"/>
          <p:nvPr/>
        </p:nvSpPr>
        <p:spPr>
          <a:xfrm>
            <a:off x="278674" y="2342606"/>
            <a:ext cx="513806" cy="242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48ACFC05-44C2-4257-B498-2CDA69CA23D1}"/>
              </a:ext>
            </a:extLst>
          </p:cNvPr>
          <p:cNvSpPr txBox="1"/>
          <p:nvPr/>
        </p:nvSpPr>
        <p:spPr>
          <a:xfrm>
            <a:off x="11234057" y="409303"/>
            <a:ext cx="653143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3C333D92-31B5-4937-8768-7500266B1431}"/>
              </a:ext>
            </a:extLst>
          </p:cNvPr>
          <p:cNvSpPr/>
          <p:nvPr/>
        </p:nvSpPr>
        <p:spPr>
          <a:xfrm>
            <a:off x="189956" y="1774062"/>
            <a:ext cx="914944" cy="31089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91A664F2-9F10-4A7F-BD3C-796AADF053E4}"/>
              </a:ext>
            </a:extLst>
          </p:cNvPr>
          <p:cNvSpPr txBox="1"/>
          <p:nvPr/>
        </p:nvSpPr>
        <p:spPr>
          <a:xfrm>
            <a:off x="11698592" y="5969151"/>
            <a:ext cx="310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7120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9821D47C-B601-4192-87A8-CA8CBB5F9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899" y="1624284"/>
            <a:ext cx="10248899" cy="482441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Clr>
                <a:schemeClr val="accent6"/>
              </a:buClr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Megfelelően kicsi hővezetési tényezővel rendelkezzenek</a:t>
            </a:r>
          </a:p>
          <a:p>
            <a:pPr algn="just">
              <a:lnSpc>
                <a:spcPct val="150000"/>
              </a:lnSpc>
              <a:buClr>
                <a:schemeClr val="accent6"/>
              </a:buClr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Mechanikai hatásokkal szemben nagy ellenálló képességük legyen, speciális alkalmazási területeken a szigetelőanyagok­nak terhelhetőnek kell lenniük</a:t>
            </a:r>
          </a:p>
          <a:p>
            <a:pPr algn="just">
              <a:lnSpc>
                <a:spcPct val="150000"/>
              </a:lnSpc>
              <a:buClr>
                <a:schemeClr val="accent6"/>
              </a:buClr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Megfelelően jó térfogat- és mérettartásuk legyen </a:t>
            </a:r>
          </a:p>
          <a:p>
            <a:pPr algn="just">
              <a:lnSpc>
                <a:spcPct val="150000"/>
              </a:lnSpc>
              <a:buClr>
                <a:schemeClr val="accent6"/>
              </a:buClr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Fizikai és kémiai stabilitásuk megfelelő legyen abban a hőmérsékleti tarto­mányban, amelyben az anyagot alkalmazzák</a:t>
            </a:r>
          </a:p>
          <a:p>
            <a:pPr algn="just">
              <a:lnSpc>
                <a:spcPct val="150000"/>
              </a:lnSpc>
              <a:buClr>
                <a:schemeClr val="accent6"/>
              </a:buClr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Legyenek tűz-, hő- és fagyállók</a:t>
            </a:r>
          </a:p>
          <a:p>
            <a:pPr algn="just">
              <a:lnSpc>
                <a:spcPct val="150000"/>
              </a:lnSpc>
              <a:buClr>
                <a:schemeClr val="accent6"/>
              </a:buClr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hőszigetelő anyagok és a velük érintkező anyagok között nem léphet fel korrózió</a:t>
            </a:r>
          </a:p>
          <a:p>
            <a:pPr algn="just">
              <a:lnSpc>
                <a:spcPct val="150000"/>
              </a:lnSpc>
              <a:buClr>
                <a:schemeClr val="accent6"/>
              </a:buClr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hőszigetelő anyagoknak kártevőkkel szemben ellenállónak kell lenniük </a:t>
            </a:r>
          </a:p>
          <a:p>
            <a:pPr algn="just">
              <a:lnSpc>
                <a:spcPct val="150000"/>
              </a:lnSpc>
              <a:buClr>
                <a:schemeClr val="accent6"/>
              </a:buClr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legyenek higroszkopikus tulajdonságúak, lehetőleg közömbösen viselkedjenek a nedvességgel szemben </a:t>
            </a:r>
          </a:p>
          <a:p>
            <a:pPr algn="just">
              <a:lnSpc>
                <a:spcPct val="150000"/>
              </a:lnSpc>
              <a:buClr>
                <a:schemeClr val="accent6"/>
              </a:buClr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Megfelelő páraáteresztő képesség jellemezze őket 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CF23994-382F-4D7A-AEB9-6439155D0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592183"/>
            <a:ext cx="10248899" cy="703279"/>
          </a:xfrm>
        </p:spPr>
        <p:txBody>
          <a:bodyPr>
            <a:normAutofit fontScale="90000"/>
          </a:bodyPr>
          <a:lstStyle/>
          <a:p>
            <a:r>
              <a:rPr lang="hu-HU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Követelmények a hőszigetelő anyagokkal szemben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1E028B6E-0A96-4640-A89C-496F0A061B4F}"/>
              </a:ext>
            </a:extLst>
          </p:cNvPr>
          <p:cNvSpPr txBox="1"/>
          <p:nvPr/>
        </p:nvSpPr>
        <p:spPr>
          <a:xfrm>
            <a:off x="278674" y="2342606"/>
            <a:ext cx="513806" cy="242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008D840B-BB38-4F7E-B1DD-332CC1DCBD8A}"/>
              </a:ext>
            </a:extLst>
          </p:cNvPr>
          <p:cNvSpPr txBox="1"/>
          <p:nvPr/>
        </p:nvSpPr>
        <p:spPr>
          <a:xfrm>
            <a:off x="11234057" y="409303"/>
            <a:ext cx="653143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FEEC7E79-09C1-4DBB-BC91-864ACC8CA52C}"/>
              </a:ext>
            </a:extLst>
          </p:cNvPr>
          <p:cNvSpPr/>
          <p:nvPr/>
        </p:nvSpPr>
        <p:spPr>
          <a:xfrm>
            <a:off x="189956" y="1774062"/>
            <a:ext cx="914943" cy="31089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DB6D384-6971-4AD3-A55C-51DC57E56771}"/>
              </a:ext>
            </a:extLst>
          </p:cNvPr>
          <p:cNvSpPr txBox="1"/>
          <p:nvPr/>
        </p:nvSpPr>
        <p:spPr>
          <a:xfrm>
            <a:off x="11698592" y="5969151"/>
            <a:ext cx="310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0235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B9ABED21-7C1E-41D6-8225-9EDEE0C7A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203" y="3093144"/>
            <a:ext cx="9585594" cy="671711"/>
          </a:xfrm>
        </p:spPr>
        <p:txBody>
          <a:bodyPr/>
          <a:lstStyle/>
          <a:p>
            <a:r>
              <a:rPr lang="hu-HU" sz="4000" b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hőszigetelő anyagok csoportosítása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548DBFC1-00DA-4717-8C50-66132358F701}"/>
              </a:ext>
            </a:extLst>
          </p:cNvPr>
          <p:cNvSpPr txBox="1"/>
          <p:nvPr/>
        </p:nvSpPr>
        <p:spPr>
          <a:xfrm>
            <a:off x="278674" y="2342606"/>
            <a:ext cx="513806" cy="242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D53386A5-F575-48C9-BEDE-04037ABAF584}"/>
              </a:ext>
            </a:extLst>
          </p:cNvPr>
          <p:cNvSpPr txBox="1"/>
          <p:nvPr/>
        </p:nvSpPr>
        <p:spPr>
          <a:xfrm>
            <a:off x="11234057" y="427059"/>
            <a:ext cx="653143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6234787B-32A5-4A56-A23D-5A14850EEB58}"/>
              </a:ext>
            </a:extLst>
          </p:cNvPr>
          <p:cNvSpPr/>
          <p:nvPr/>
        </p:nvSpPr>
        <p:spPr>
          <a:xfrm>
            <a:off x="189956" y="1782940"/>
            <a:ext cx="1113247" cy="31089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29F10537-118D-4CDA-A912-62FAC5052E22}"/>
              </a:ext>
            </a:extLst>
          </p:cNvPr>
          <p:cNvSpPr txBox="1"/>
          <p:nvPr/>
        </p:nvSpPr>
        <p:spPr>
          <a:xfrm>
            <a:off x="11698592" y="5969151"/>
            <a:ext cx="310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04305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artalom helye 1">
                <a:extLst>
                  <a:ext uri="{FF2B5EF4-FFF2-40B4-BE49-F238E27FC236}">
                    <a16:creationId xmlns:a16="http://schemas.microsoft.com/office/drawing/2014/main" id="{462E88EC-9F36-46BC-B642-9A7686A2A1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71550" y="654328"/>
                <a:ext cx="10248899" cy="6327158"/>
              </a:xfrm>
            </p:spPr>
            <p:txBody>
              <a:bodyPr>
                <a:normAutofit/>
              </a:bodyPr>
              <a:lstStyle/>
              <a:p>
                <a:pPr marL="0" indent="0" defTabSz="360000">
                  <a:lnSpc>
                    <a:spcPct val="150000"/>
                  </a:lnSpc>
                  <a:buNone/>
                </a:pPr>
                <a:r>
                  <a:rPr lang="hu-HU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Hővezetési tényezőjük alapján </a:t>
                </a: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hőszigetelő anyagok lehetnek:</a:t>
                </a:r>
              </a:p>
              <a:p>
                <a:pPr defTabSz="360000">
                  <a:lnSpc>
                    <a:spcPct val="150000"/>
                  </a:lnSpc>
                  <a:buClr>
                    <a:schemeClr val="accent6"/>
                  </a:buClr>
                </a:pP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Rossz hőszigetelő anyagok (0,15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1800" i="1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hu-HU" sz="1800" i="1">
                            <a:latin typeface="Cambria Math" panose="02040503050406030204" pitchFamily="18" charset="0"/>
                          </a:rPr>
                          <m:t>𝑚𝐾</m:t>
                        </m:r>
                      </m:den>
                    </m:f>
                  </m:oMath>
                </a14:m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14:m>
                  <m:oMath xmlns:m="http://schemas.openxmlformats.org/officeDocument/2006/math">
                    <m:r>
                      <a:rPr lang="hu-HU" sz="18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defTabSz="360000">
                  <a:lnSpc>
                    <a:spcPct val="150000"/>
                  </a:lnSpc>
                  <a:buClr>
                    <a:schemeClr val="accent6"/>
                  </a:buClr>
                </a:pP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Közepes hőszigetelő anyagok (0,06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1800" i="1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hu-HU" sz="1800" i="1">
                            <a:latin typeface="Cambria Math" panose="02040503050406030204" pitchFamily="18" charset="0"/>
                          </a:rPr>
                          <m:t>𝑚𝐾</m:t>
                        </m:r>
                      </m:den>
                    </m:f>
                    <m:r>
                      <a:rPr lang="hu-HU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 </a:t>
                </a:r>
                <a14:m>
                  <m:oMath xmlns:m="http://schemas.openxmlformats.org/officeDocument/2006/math">
                    <m:r>
                      <a:rPr lang="hu-HU" sz="18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0,15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1800" i="1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hu-HU" sz="1800" i="1">
                            <a:latin typeface="Cambria Math" panose="02040503050406030204" pitchFamily="18" charset="0"/>
                          </a:rPr>
                          <m:t>𝑚𝐾</m:t>
                        </m:r>
                      </m:den>
                    </m:f>
                  </m:oMath>
                </a14:m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defTabSz="360000">
                  <a:lnSpc>
                    <a:spcPct val="150000"/>
                  </a:lnSpc>
                  <a:buClr>
                    <a:schemeClr val="accent6"/>
                  </a:buClr>
                </a:pP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Jó hőszigetelő anyagok (</a:t>
                </a:r>
                <a14:m>
                  <m:oMath xmlns:m="http://schemas.openxmlformats.org/officeDocument/2006/math">
                    <m:r>
                      <a:rPr lang="hu-HU" sz="18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0,06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1800" i="1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hu-HU" sz="1800" i="1">
                            <a:latin typeface="Cambria Math" panose="02040503050406030204" pitchFamily="18" charset="0"/>
                          </a:rPr>
                          <m:t>𝑚𝐾</m:t>
                        </m:r>
                      </m:den>
                    </m:f>
                  </m:oMath>
                </a14:m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 defTabSz="360000">
                  <a:lnSpc>
                    <a:spcPct val="150000"/>
                  </a:lnSpc>
                  <a:buNone/>
                </a:pPr>
                <a:r>
                  <a:rPr lang="hu-HU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Előállítás </a:t>
                </a: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szerint megkülönböztetünk:</a:t>
                </a:r>
              </a:p>
              <a:p>
                <a:pPr lvl="0">
                  <a:lnSpc>
                    <a:spcPct val="150000"/>
                  </a:lnSpc>
                  <a:buClr>
                    <a:schemeClr val="accent6"/>
                  </a:buClr>
                </a:pP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természetes (pótolható, ökológiai vagy természetközeli) hőszigetelő anyagokat</a:t>
                </a:r>
              </a:p>
              <a:p>
                <a:pPr marL="0" lvl="0" indent="0" defTabSz="360000">
                  <a:lnSpc>
                    <a:spcPct val="150000"/>
                  </a:lnSpc>
                  <a:buClr>
                    <a:schemeClr val="accent6"/>
                  </a:buClr>
                  <a:buNone/>
                </a:pP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például: parafa, fagyapot, farostlemez, cellulózszigetelés, szalmabála, gyapjú</a:t>
                </a:r>
              </a:p>
              <a:p>
                <a:pPr lvl="0">
                  <a:lnSpc>
                    <a:spcPct val="150000"/>
                  </a:lnSpc>
                  <a:buClr>
                    <a:schemeClr val="accent6"/>
                  </a:buClr>
                </a:pP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mesterséges (hagyományos, szintetikus) hőszigetelő anyagokat.</a:t>
                </a:r>
              </a:p>
              <a:p>
                <a:pPr marL="0" indent="0" defTabSz="360000">
                  <a:lnSpc>
                    <a:spcPct val="150000"/>
                  </a:lnSpc>
                  <a:buNone/>
                </a:pP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hu-HU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természetes hőszigetelő</a:t>
                </a:r>
                <a:r>
                  <a:rPr 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anyagokat általában tovább már nem csoportosítjuk. </a:t>
                </a:r>
              </a:p>
            </p:txBody>
          </p:sp>
        </mc:Choice>
        <mc:Fallback xmlns="">
          <p:sp>
            <p:nvSpPr>
              <p:cNvPr id="2" name="Tartalom helye 1">
                <a:extLst>
                  <a:ext uri="{FF2B5EF4-FFF2-40B4-BE49-F238E27FC236}">
                    <a16:creationId xmlns:a16="http://schemas.microsoft.com/office/drawing/2014/main" id="{462E88EC-9F36-46BC-B642-9A7686A2A1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550" y="654328"/>
                <a:ext cx="10248899" cy="6327158"/>
              </a:xfrm>
              <a:blipFill>
                <a:blip r:embed="rId2"/>
                <a:stretch>
                  <a:fillRect l="-47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zövegdoboz 3">
            <a:extLst>
              <a:ext uri="{FF2B5EF4-FFF2-40B4-BE49-F238E27FC236}">
                <a16:creationId xmlns:a16="http://schemas.microsoft.com/office/drawing/2014/main" id="{C0276AD3-3A72-4D0C-B106-F538E60FF13F}"/>
              </a:ext>
            </a:extLst>
          </p:cNvPr>
          <p:cNvSpPr txBox="1"/>
          <p:nvPr/>
        </p:nvSpPr>
        <p:spPr>
          <a:xfrm>
            <a:off x="278674" y="2342606"/>
            <a:ext cx="513806" cy="242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0A5DB5F4-9BCE-40BE-A18B-9997E13FE771}"/>
              </a:ext>
            </a:extLst>
          </p:cNvPr>
          <p:cNvSpPr txBox="1"/>
          <p:nvPr/>
        </p:nvSpPr>
        <p:spPr>
          <a:xfrm>
            <a:off x="11234057" y="427059"/>
            <a:ext cx="653143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ED6320EE-97AA-4E52-8DAC-99474BBC84A2}"/>
              </a:ext>
            </a:extLst>
          </p:cNvPr>
          <p:cNvSpPr txBox="1"/>
          <p:nvPr/>
        </p:nvSpPr>
        <p:spPr>
          <a:xfrm>
            <a:off x="431074" y="2495006"/>
            <a:ext cx="513806" cy="242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241B7B59-781F-4EBE-8557-7F6DA25044BC}"/>
              </a:ext>
            </a:extLst>
          </p:cNvPr>
          <p:cNvSpPr/>
          <p:nvPr/>
        </p:nvSpPr>
        <p:spPr>
          <a:xfrm>
            <a:off x="189956" y="1774062"/>
            <a:ext cx="754924" cy="31089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69F0A636-5DD0-4259-A86D-A7D3DA2331B8}"/>
              </a:ext>
            </a:extLst>
          </p:cNvPr>
          <p:cNvSpPr txBox="1"/>
          <p:nvPr/>
        </p:nvSpPr>
        <p:spPr>
          <a:xfrm>
            <a:off x="11698592" y="5969151"/>
            <a:ext cx="310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50160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1D7115F8-83F8-4354-8A51-CD4D5285D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438151"/>
            <a:ext cx="10248899" cy="5607542"/>
          </a:xfrm>
        </p:spPr>
        <p:txBody>
          <a:bodyPr>
            <a:normAutofit fontScale="92500" lnSpcReduction="10000"/>
          </a:bodyPr>
          <a:lstStyle/>
          <a:p>
            <a:pPr marL="0" indent="0" defTabSz="360000">
              <a:lnSpc>
                <a:spcPct val="150000"/>
              </a:lnSpc>
              <a:buNone/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mesterséges hőszigetelő anyagokat 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azonban tovább csoportosíthatjuk:</a:t>
            </a:r>
          </a:p>
          <a:p>
            <a:pPr lvl="0">
              <a:lnSpc>
                <a:spcPct val="150000"/>
              </a:lnSpc>
              <a:buClr>
                <a:schemeClr val="accent6"/>
              </a:buClr>
            </a:pPr>
            <a:r>
              <a:rPr lang="hu-H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szálas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hőszigetelő anyagokra (pl.: kőzetgyapot, üveggyapot),</a:t>
            </a:r>
          </a:p>
          <a:p>
            <a:pPr lvl="0">
              <a:lnSpc>
                <a:spcPct val="150000"/>
              </a:lnSpc>
              <a:buClr>
                <a:schemeClr val="accent6"/>
              </a:buClr>
            </a:pPr>
            <a:r>
              <a:rPr lang="hu-H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habosított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hőszigetelő anyagokra (pl.: műanyaghabok, habüveg),</a:t>
            </a:r>
          </a:p>
          <a:p>
            <a:pPr lvl="0">
              <a:lnSpc>
                <a:spcPct val="150000"/>
              </a:lnSpc>
              <a:buClr>
                <a:schemeClr val="accent6"/>
              </a:buClr>
            </a:pPr>
            <a:r>
              <a:rPr lang="hu-H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ömlesztett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hőszigetelő anyagokra (pl.: duzzasztott agyagkavics, duzzasztott perlit),</a:t>
            </a:r>
          </a:p>
          <a:p>
            <a:pPr lvl="0">
              <a:lnSpc>
                <a:spcPct val="150000"/>
              </a:lnSpc>
              <a:buClr>
                <a:schemeClr val="accent6"/>
              </a:buClr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hőszigetelő </a:t>
            </a:r>
            <a:r>
              <a:rPr lang="hu-H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falazóelemekre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</a:t>
            </a:r>
          </a:p>
          <a:p>
            <a:pPr lvl="0">
              <a:lnSpc>
                <a:spcPct val="150000"/>
              </a:lnSpc>
              <a:buClr>
                <a:schemeClr val="accent6"/>
              </a:buClr>
            </a:pPr>
            <a:r>
              <a:rPr lang="hu-H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nanotechnológiás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hőszigetelő anyagokra (pl.: vákuumszigetelés).</a:t>
            </a:r>
          </a:p>
          <a:p>
            <a:pPr marL="0" lvl="0" indent="0">
              <a:lnSpc>
                <a:spcPct val="150000"/>
              </a:lnSpc>
              <a:buClr>
                <a:schemeClr val="accent6"/>
              </a:buClr>
              <a:buNone/>
            </a:pPr>
            <a:endParaRPr 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hőszigetelő anyagok </a:t>
            </a:r>
            <a:r>
              <a:rPr lang="hu-H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kémiai összetétel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szerint is csoportosíthatók:</a:t>
            </a:r>
          </a:p>
          <a:p>
            <a:pPr lvl="0" algn="just">
              <a:lnSpc>
                <a:spcPct val="150000"/>
              </a:lnSpc>
              <a:buClr>
                <a:schemeClr val="accent6"/>
              </a:buClr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szerves alapanyagból előállított (pl. természetes anyagok, műanyaghabok) és</a:t>
            </a:r>
          </a:p>
          <a:p>
            <a:pPr lvl="0" algn="just">
              <a:lnSpc>
                <a:spcPct val="150000"/>
              </a:lnSpc>
              <a:buClr>
                <a:schemeClr val="accent6"/>
              </a:buClr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szervetlen eredetű (pl. szálas hőszigetelő anyagok, üveghab, duzzasztott agyagkavics, duzzasztott perlit, vákuumpanel hőszigetelés) anyagokra is.</a:t>
            </a:r>
          </a:p>
          <a:p>
            <a:pPr marL="0" lvl="0" indent="0">
              <a:lnSpc>
                <a:spcPct val="150000"/>
              </a:lnSpc>
              <a:buClr>
                <a:schemeClr val="accent6"/>
              </a:buClr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780F5311-D492-4B14-97AB-5AC45D4A18B2}"/>
              </a:ext>
            </a:extLst>
          </p:cNvPr>
          <p:cNvSpPr txBox="1"/>
          <p:nvPr/>
        </p:nvSpPr>
        <p:spPr>
          <a:xfrm>
            <a:off x="278674" y="2342606"/>
            <a:ext cx="513806" cy="242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4564AFE-DE27-468B-817D-3D542A00A09F}"/>
              </a:ext>
            </a:extLst>
          </p:cNvPr>
          <p:cNvSpPr txBox="1"/>
          <p:nvPr/>
        </p:nvSpPr>
        <p:spPr>
          <a:xfrm>
            <a:off x="11234057" y="427059"/>
            <a:ext cx="653143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59536F-BE6D-4E3D-A0FF-0C414FA78B55}"/>
              </a:ext>
            </a:extLst>
          </p:cNvPr>
          <p:cNvSpPr/>
          <p:nvPr/>
        </p:nvSpPr>
        <p:spPr>
          <a:xfrm>
            <a:off x="189956" y="1774062"/>
            <a:ext cx="781594" cy="31089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19158349-47BC-48A1-B70E-BFB58BF9F80C}"/>
              </a:ext>
            </a:extLst>
          </p:cNvPr>
          <p:cNvSpPr txBox="1"/>
          <p:nvPr/>
        </p:nvSpPr>
        <p:spPr>
          <a:xfrm>
            <a:off x="11698592" y="5969151"/>
            <a:ext cx="310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09683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BFB7CE1-E724-4139-A9A0-A88E6446D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6152" y="2920929"/>
            <a:ext cx="8498854" cy="815226"/>
          </a:xfrm>
        </p:spPr>
        <p:txBody>
          <a:bodyPr>
            <a:normAutofit/>
          </a:bodyPr>
          <a:lstStyle/>
          <a:p>
            <a:r>
              <a:rPr lang="hu-HU" sz="4000" b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Mesterséges hőszigetelő anyagok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D61F3AB5-8C7E-462D-BFCD-FAD9B2673F38}"/>
              </a:ext>
            </a:extLst>
          </p:cNvPr>
          <p:cNvSpPr txBox="1"/>
          <p:nvPr/>
        </p:nvSpPr>
        <p:spPr>
          <a:xfrm>
            <a:off x="11234057" y="427059"/>
            <a:ext cx="653143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9C764CF6-A5AC-4727-9C17-53D8915CB985}"/>
              </a:ext>
            </a:extLst>
          </p:cNvPr>
          <p:cNvSpPr txBox="1"/>
          <p:nvPr/>
        </p:nvSpPr>
        <p:spPr>
          <a:xfrm>
            <a:off x="278674" y="2342606"/>
            <a:ext cx="513806" cy="242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307C82B3-0591-4F81-A9B2-3FC3CD43DEB3}"/>
              </a:ext>
            </a:extLst>
          </p:cNvPr>
          <p:cNvSpPr/>
          <p:nvPr/>
        </p:nvSpPr>
        <p:spPr>
          <a:xfrm>
            <a:off x="189956" y="1774062"/>
            <a:ext cx="1029244" cy="31089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0F39DAD7-F0F2-4934-AB1C-92ED37D0A9E2}"/>
              </a:ext>
            </a:extLst>
          </p:cNvPr>
          <p:cNvSpPr txBox="1"/>
          <p:nvPr/>
        </p:nvSpPr>
        <p:spPr>
          <a:xfrm>
            <a:off x="11698592" y="5969151"/>
            <a:ext cx="310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4559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60CF88C0-E752-4E2B-BEC6-77CA011A0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Szálas hőszigetelő anyagok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0CA784E1-2015-4103-BF17-DBF4D4E9A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115637"/>
            <a:ext cx="4892675" cy="452319"/>
          </a:xfrm>
        </p:spPr>
        <p:txBody>
          <a:bodyPr/>
          <a:lstStyle/>
          <a:p>
            <a:pPr algn="ctr"/>
            <a:r>
              <a:rPr lang="hu-HU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Kőzetgyapot</a:t>
            </a:r>
          </a:p>
        </p:txBody>
      </p:sp>
      <p:pic>
        <p:nvPicPr>
          <p:cNvPr id="12" name="Tartalom helye 11" descr="A képen épület, tégla látható&#10;&#10;Automatikusan generált leírás">
            <a:extLst>
              <a:ext uri="{FF2B5EF4-FFF2-40B4-BE49-F238E27FC236}">
                <a16:creationId xmlns:a16="http://schemas.microsoft.com/office/drawing/2014/main" id="{E33CFFDB-41EE-43A7-B0F2-F872E8273F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285631" y="4548001"/>
            <a:ext cx="2543821" cy="1812769"/>
          </a:xfrm>
        </p:spPr>
      </p:pic>
      <p:sp>
        <p:nvSpPr>
          <p:cNvPr id="7" name="Szöveg helye 6">
            <a:extLst>
              <a:ext uri="{FF2B5EF4-FFF2-40B4-BE49-F238E27FC236}">
                <a16:creationId xmlns:a16="http://schemas.microsoft.com/office/drawing/2014/main" id="{5B259BC0-0136-453F-A8BA-CD14EC1044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6" y="1133393"/>
            <a:ext cx="5160961" cy="434563"/>
          </a:xfrm>
        </p:spPr>
        <p:txBody>
          <a:bodyPr/>
          <a:lstStyle/>
          <a:p>
            <a:pPr algn="ctr"/>
            <a:r>
              <a:rPr lang="hu-HU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Üveggyapot</a:t>
            </a:r>
          </a:p>
        </p:txBody>
      </p:sp>
      <p:pic>
        <p:nvPicPr>
          <p:cNvPr id="14" name="Tartalom helye 13" descr="A képen étel, ülő, asztal, tábla látható&#10;&#10;Automatikusan generált leírás">
            <a:extLst>
              <a:ext uri="{FF2B5EF4-FFF2-40B4-BE49-F238E27FC236}">
                <a16:creationId xmlns:a16="http://schemas.microsoft.com/office/drawing/2014/main" id="{EF270B9C-42D5-46FC-86F3-4A3E21734BB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485657" y="4450558"/>
            <a:ext cx="3034382" cy="1910212"/>
          </a:xfr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C60C17EC-E78F-42E5-9EE8-8307493F1F67}"/>
              </a:ext>
            </a:extLst>
          </p:cNvPr>
          <p:cNvSpPr txBox="1"/>
          <p:nvPr/>
        </p:nvSpPr>
        <p:spPr>
          <a:xfrm>
            <a:off x="278674" y="2342606"/>
            <a:ext cx="513806" cy="242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9A35D9BA-DF6F-4337-86B0-1D5E693BB5A5}"/>
              </a:ext>
            </a:extLst>
          </p:cNvPr>
          <p:cNvSpPr txBox="1"/>
          <p:nvPr/>
        </p:nvSpPr>
        <p:spPr>
          <a:xfrm>
            <a:off x="11234057" y="427059"/>
            <a:ext cx="653143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ED464D02-D174-43EF-AA09-1F2A5037D0A4}"/>
              </a:ext>
            </a:extLst>
          </p:cNvPr>
          <p:cNvSpPr txBox="1"/>
          <p:nvPr/>
        </p:nvSpPr>
        <p:spPr>
          <a:xfrm>
            <a:off x="1305016" y="6200487"/>
            <a:ext cx="4358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https://termolan.lape.it/prodotto/383/Pannello-Power-teK-BD-660.html</a:t>
            </a:r>
            <a:endParaRPr lang="hu-H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85840520-0076-462C-8988-EE84F2EBA077}"/>
              </a:ext>
            </a:extLst>
          </p:cNvPr>
          <p:cNvSpPr txBox="1"/>
          <p:nvPr/>
        </p:nvSpPr>
        <p:spPr>
          <a:xfrm>
            <a:off x="7368466" y="6200487"/>
            <a:ext cx="38655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http://szigatech.hu/termekek/szigeteloanyag/uveggyapot-szigeteles/</a:t>
            </a:r>
            <a:endParaRPr lang="hu-H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70F9F60C-AEB4-4C04-B288-3B7C7EA8AAB1}"/>
              </a:ext>
            </a:extLst>
          </p:cNvPr>
          <p:cNvSpPr txBox="1"/>
          <p:nvPr/>
        </p:nvSpPr>
        <p:spPr>
          <a:xfrm>
            <a:off x="6506846" y="1523172"/>
            <a:ext cx="5249875" cy="3366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Üvegipari nyersanyag keveréke + hőre keményedő gyanta kötőanyag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szálhalmazt összenyomják,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hőkezelik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Párafékező tulajdonsága csekély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Fagyálló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Nedvességtől óvni kell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Rugalmas szálszerkezet, alacsony testsűrűség, nagy nyitott porozitás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1D04F332-AE0E-4D37-B457-F829EF763DB5}"/>
              </a:ext>
            </a:extLst>
          </p:cNvPr>
          <p:cNvSpPr txBox="1"/>
          <p:nvPr/>
        </p:nvSpPr>
        <p:spPr>
          <a:xfrm>
            <a:off x="949879" y="1523172"/>
            <a:ext cx="5624925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Természetben található kőzetekből állítják elő, tartalmazhat kötőanyagot is</a:t>
            </a:r>
          </a:p>
          <a:p>
            <a:pPr marL="285750" indent="-285750" algn="just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Megolvasztják és szálazzák, a szálakat sűrítik</a:t>
            </a:r>
          </a:p>
          <a:p>
            <a:pPr marL="285750" indent="-285750" algn="just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Párafékező tulajdonsága csekély</a:t>
            </a:r>
          </a:p>
          <a:p>
            <a:pPr marL="285750" indent="-285750" algn="just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Inaktív a nedvességgel, párával szemben</a:t>
            </a:r>
          </a:p>
          <a:p>
            <a:pPr marL="285750" indent="-285750" algn="just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Rugalmas szálhalmaz, nem töredezik</a:t>
            </a:r>
          </a:p>
          <a:p>
            <a:pPr marL="285750" indent="-285750" algn="just">
              <a:lnSpc>
                <a:spcPct val="150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Nyílt pórusú szerkezet, nagy testsűrűség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/>
          </a:p>
        </p:txBody>
      </p:sp>
      <p:sp>
        <p:nvSpPr>
          <p:cNvPr id="19" name="Téglalap 18">
            <a:extLst>
              <a:ext uri="{FF2B5EF4-FFF2-40B4-BE49-F238E27FC236}">
                <a16:creationId xmlns:a16="http://schemas.microsoft.com/office/drawing/2014/main" id="{68DABC3E-8BA5-41E9-A8DF-338BA2F475EC}"/>
              </a:ext>
            </a:extLst>
          </p:cNvPr>
          <p:cNvSpPr/>
          <p:nvPr/>
        </p:nvSpPr>
        <p:spPr>
          <a:xfrm>
            <a:off x="189956" y="1774062"/>
            <a:ext cx="759923" cy="31089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8C2A7E62-8565-486F-9F3E-BB527604280D}"/>
              </a:ext>
            </a:extLst>
          </p:cNvPr>
          <p:cNvSpPr txBox="1"/>
          <p:nvPr/>
        </p:nvSpPr>
        <p:spPr>
          <a:xfrm>
            <a:off x="11698592" y="5969151"/>
            <a:ext cx="310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09793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éma">
  <a:themeElements>
    <a:clrScheme name="Fashion Brochure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0C0C0C"/>
      </a:accent2>
      <a:accent3>
        <a:srgbClr val="595959"/>
      </a:accent3>
      <a:accent4>
        <a:srgbClr val="F9D5E9"/>
      </a:accent4>
      <a:accent5>
        <a:srgbClr val="EE81BD"/>
      </a:accent5>
      <a:accent6>
        <a:srgbClr val="D54773"/>
      </a:accent6>
      <a:hlink>
        <a:srgbClr val="C830CC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54181_TF16411254" id="{5CA7BF25-0E6A-4FE0-969D-BC558998736F}" vid="{FF7B990E-D6AE-487B-86BE-DE8006B723C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D0B596E-8E5F-4DB7-9C0B-A416410C0F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15998C-280A-471A-8BB1-CDC2B95FC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71DA07E-9A1F-402C-A357-ABD24F8C703B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16c05727-aa75-4e4a-9b5f-8a80a1165891"/>
    <ds:schemaRef ds:uri="71af3243-3dd4-4a8d-8c0d-dd76da1f02a5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bemutató</Template>
  <TotalTime>0</TotalTime>
  <Words>799</Words>
  <Application>Microsoft Office PowerPoint</Application>
  <PresentationFormat>Szélesvásznú</PresentationFormat>
  <Paragraphs>136</Paragraphs>
  <Slides>15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Office-téma</vt:lpstr>
      <vt:lpstr>Pórusos anyagok alkalmazása hőszigetelésre</vt:lpstr>
      <vt:lpstr>A hőszigetelő anyagok</vt:lpstr>
      <vt:lpstr>A hőszigetelő anyagok szerkezete</vt:lpstr>
      <vt:lpstr>Követelmények a hőszigetelő anyagokkal szemben</vt:lpstr>
      <vt:lpstr>A hőszigetelő anyagok csoportosítása</vt:lpstr>
      <vt:lpstr>PowerPoint-bemutató</vt:lpstr>
      <vt:lpstr>PowerPoint-bemutató</vt:lpstr>
      <vt:lpstr>Mesterséges hőszigetelő anyagok</vt:lpstr>
      <vt:lpstr>Szálas hőszigetelő anyagok</vt:lpstr>
      <vt:lpstr>Habosított hőszigetelő anyagok</vt:lpstr>
      <vt:lpstr>Habosított hőszigetelő anyagok</vt:lpstr>
      <vt:lpstr>Ömlesztett hőszigetelő anyagok</vt:lpstr>
      <vt:lpstr>Nanotechnológiás hőszigetelő anyag</vt:lpstr>
      <vt:lpstr>Köszönöm a figyelmet!</vt:lpstr>
      <vt:lpstr>Kérdések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2019-11-25T17:33:09Z</dcterms:created>
  <dcterms:modified xsi:type="dcterms:W3CDTF">2019-12-01T22:34:12Z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