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40" r:id="rId3"/>
    <p:sldId id="341" r:id="rId4"/>
    <p:sldId id="257" r:id="rId5"/>
    <p:sldId id="331" r:id="rId6"/>
    <p:sldId id="323" r:id="rId7"/>
    <p:sldId id="321" r:id="rId8"/>
    <p:sldId id="325" r:id="rId9"/>
    <p:sldId id="327" r:id="rId10"/>
    <p:sldId id="324" r:id="rId11"/>
    <p:sldId id="315" r:id="rId12"/>
    <p:sldId id="326" r:id="rId13"/>
    <p:sldId id="339" r:id="rId14"/>
    <p:sldId id="343" r:id="rId15"/>
    <p:sldId id="342" r:id="rId16"/>
    <p:sldId id="344" r:id="rId17"/>
    <p:sldId id="345" r:id="rId18"/>
    <p:sldId id="348" r:id="rId19"/>
    <p:sldId id="346" r:id="rId20"/>
    <p:sldId id="347" r:id="rId21"/>
    <p:sldId id="320" r:id="rId22"/>
    <p:sldId id="329" r:id="rId23"/>
    <p:sldId id="303" r:id="rId24"/>
    <p:sldId id="304" r:id="rId25"/>
    <p:sldId id="306" r:id="rId26"/>
    <p:sldId id="307" r:id="rId27"/>
    <p:sldId id="308" r:id="rId28"/>
    <p:sldId id="309" r:id="rId29"/>
    <p:sldId id="310" r:id="rId30"/>
    <p:sldId id="311" r:id="rId31"/>
    <p:sldId id="265" r:id="rId32"/>
    <p:sldId id="333" r:id="rId33"/>
    <p:sldId id="334" r:id="rId34"/>
    <p:sldId id="335" r:id="rId35"/>
    <p:sldId id="337" r:id="rId36"/>
    <p:sldId id="338" r:id="rId37"/>
    <p:sldId id="266" r:id="rId38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CC"/>
    <a:srgbClr val="3399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CABE-3B13-4336-8FD9-7AAF2157ED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28F05-1013-4A4F-BD70-357432778C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4833-FE8E-4869-BB9B-551B0EA003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CE76-A5DB-429A-9F8B-470B3B328E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CDCF-D086-40C9-A3BD-F243615756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9B03-2DF6-43DA-89B0-AE6C077950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C1D8-DCAA-432D-8507-796A175276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9CA4-CF63-455B-8B9A-49AAF57B6F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8188-1239-4063-9FD2-F3CE9A081D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27B9-96C1-487E-835F-DE9BBC71D5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0C99D-584C-4D15-A82A-DA20E1B67C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474AFEF-676B-4FF7-BA1C-8A334CEE75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773238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ENZIMOLÓGIA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933825"/>
            <a:ext cx="8229600" cy="4953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hu-HU" smtClean="0"/>
          </a:p>
          <a:p>
            <a:pPr eaLnBrk="1" hangingPunct="1">
              <a:buFontTx/>
              <a:buNone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686593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916238" y="1268413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A kulcs-zár modell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47813" y="549275"/>
            <a:ext cx="572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Enzim-szubsztrát komplex kialakulása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467740" cy="489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547813" y="549275"/>
            <a:ext cx="572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Enzim-szubsztrát komplex kialakulása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51050" y="1341438"/>
            <a:ext cx="456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Az indukált illeszkedés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20841"/>
            <a:ext cx="5857916" cy="622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43"/>
          <p:cNvGrpSpPr>
            <a:grpSpLocks/>
          </p:cNvGrpSpPr>
          <p:nvPr/>
        </p:nvGrpSpPr>
        <p:grpSpPr bwMode="auto">
          <a:xfrm>
            <a:off x="1000100" y="857232"/>
            <a:ext cx="7358114" cy="4857784"/>
            <a:chOff x="1763688" y="2348880"/>
            <a:chExt cx="5980592" cy="3626892"/>
          </a:xfrm>
        </p:grpSpPr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2348880"/>
              <a:ext cx="3960440" cy="243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4653136"/>
              <a:ext cx="1831887" cy="132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Szövegdoboz 35"/>
            <p:cNvSpPr txBox="1">
              <a:spLocks noChangeArrowheads="1"/>
            </p:cNvSpPr>
            <p:nvPr/>
          </p:nvSpPr>
          <p:spPr bwMode="auto">
            <a:xfrm>
              <a:off x="4644008" y="4149080"/>
              <a:ext cx="31002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A „fluktuációs illeszkedés” modell</a:t>
              </a:r>
            </a:p>
          </p:txBody>
        </p:sp>
        <p:sp>
          <p:nvSpPr>
            <p:cNvPr id="37" name="Jobbra nyíl 36"/>
            <p:cNvSpPr/>
            <p:nvPr/>
          </p:nvSpPr>
          <p:spPr>
            <a:xfrm>
              <a:off x="3276296" y="3140924"/>
              <a:ext cx="792015" cy="215868"/>
            </a:xfrm>
            <a:prstGeom prst="rightArrow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368" name="Szövegdoboz 37"/>
            <p:cNvSpPr txBox="1">
              <a:spLocks noChangeArrowheads="1"/>
            </p:cNvSpPr>
            <p:nvPr/>
          </p:nvSpPr>
          <p:spPr bwMode="auto">
            <a:xfrm>
              <a:off x="2411760" y="3501008"/>
              <a:ext cx="5341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>
                  <a:cs typeface="Arial" charset="0"/>
                </a:rPr>
                <a:t>aktív</a:t>
              </a:r>
            </a:p>
            <a:p>
              <a:pPr algn="ctr"/>
              <a:r>
                <a:rPr lang="hu-HU" sz="1200">
                  <a:cs typeface="Arial" charset="0"/>
                </a:rPr>
                <a:t>hely</a:t>
              </a:r>
            </a:p>
          </p:txBody>
        </p:sp>
        <p:sp>
          <p:nvSpPr>
            <p:cNvPr id="15369" name="Szövegdoboz 38"/>
            <p:cNvSpPr txBox="1">
              <a:spLocks noChangeArrowheads="1"/>
            </p:cNvSpPr>
            <p:nvPr/>
          </p:nvSpPr>
          <p:spPr bwMode="auto">
            <a:xfrm>
              <a:off x="2123728" y="2924944"/>
              <a:ext cx="9444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dirty="0" err="1">
                  <a:cs typeface="Arial" charset="0"/>
                </a:rPr>
                <a:t>szubsztrát</a:t>
              </a:r>
              <a:endParaRPr lang="hu-HU" sz="1200" dirty="0">
                <a:cs typeface="Arial" charset="0"/>
              </a:endParaRPr>
            </a:p>
          </p:txBody>
        </p:sp>
        <p:sp>
          <p:nvSpPr>
            <p:cNvPr id="15370" name="Szövegdoboz 39"/>
            <p:cNvSpPr txBox="1">
              <a:spLocks noChangeArrowheads="1"/>
            </p:cNvSpPr>
            <p:nvPr/>
          </p:nvSpPr>
          <p:spPr bwMode="auto">
            <a:xfrm>
              <a:off x="4575080" y="4653136"/>
              <a:ext cx="6719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>
                  <a:cs typeface="Arial" charset="0"/>
                </a:rPr>
                <a:t>inaktív</a:t>
              </a:r>
            </a:p>
            <a:p>
              <a:pPr algn="ctr"/>
              <a:r>
                <a:rPr lang="hu-HU" sz="1200">
                  <a:cs typeface="Arial" charset="0"/>
                </a:rPr>
                <a:t>hely</a:t>
              </a:r>
            </a:p>
          </p:txBody>
        </p:sp>
        <p:sp>
          <p:nvSpPr>
            <p:cNvPr id="41" name="Balra-jobbra nyíl 40"/>
            <p:cNvSpPr/>
            <p:nvPr/>
          </p:nvSpPr>
          <p:spPr>
            <a:xfrm rot="1793596">
              <a:off x="3046150" y="4818658"/>
              <a:ext cx="1007876" cy="215868"/>
            </a:xfrm>
            <a:prstGeom prst="left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072313" y="5773738"/>
            <a:ext cx="846137" cy="528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igure 2-5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8208912" cy="558924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smtClean="0"/>
              <a:t>Kapcsolt reakciók</a:t>
            </a:r>
            <a:endParaRPr lang="en-GB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228012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514350"/>
            <a:ext cx="8170862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514350"/>
            <a:ext cx="8170862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681038"/>
            <a:ext cx="7764462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452438"/>
            <a:ext cx="756126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542925"/>
            <a:ext cx="7627938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7923212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08850" y="6021388"/>
            <a:ext cx="846138" cy="528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7"/>
          <p:cNvSpPr txBox="1">
            <a:spLocks noChangeArrowheads="1"/>
          </p:cNvSpPr>
          <p:nvPr/>
        </p:nvSpPr>
        <p:spPr bwMode="auto">
          <a:xfrm>
            <a:off x="827088" y="5949950"/>
            <a:ext cx="201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18000"/>
              <a:t>max</a:t>
            </a:r>
            <a:r>
              <a:rPr lang="hu-HU" b="0"/>
              <a:t>=k</a:t>
            </a:r>
            <a:r>
              <a:rPr lang="hu-HU" b="0" baseline="-18000"/>
              <a:t>3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[E</a:t>
            </a:r>
            <a:r>
              <a:rPr lang="hu-HU" b="0" baseline="-18000">
                <a:cs typeface="Arial" charset="0"/>
              </a:rPr>
              <a:t>t</a:t>
            </a:r>
            <a:r>
              <a:rPr lang="hu-HU" b="0">
                <a:cs typeface="Arial" charset="0"/>
              </a:rPr>
              <a:t>]</a:t>
            </a:r>
            <a:endParaRPr lang="en-US" b="0">
              <a:cs typeface="Arial" charset="0"/>
            </a:endParaRPr>
          </a:p>
        </p:txBody>
      </p:sp>
      <p:grpSp>
        <p:nvGrpSpPr>
          <p:cNvPr id="15363" name="Group 70"/>
          <p:cNvGrpSpPr>
            <a:grpSpLocks/>
          </p:cNvGrpSpPr>
          <p:nvPr/>
        </p:nvGrpSpPr>
        <p:grpSpPr bwMode="auto">
          <a:xfrm>
            <a:off x="755650" y="3357563"/>
            <a:ext cx="3673475" cy="846137"/>
            <a:chOff x="476" y="845"/>
            <a:chExt cx="2314" cy="533"/>
          </a:xfrm>
        </p:grpSpPr>
        <p:sp>
          <p:nvSpPr>
            <p:cNvPr id="15380" name="Text Box 9"/>
            <p:cNvSpPr txBox="1">
              <a:spLocks noChangeArrowheads="1"/>
            </p:cNvSpPr>
            <p:nvPr/>
          </p:nvSpPr>
          <p:spPr bwMode="auto">
            <a:xfrm>
              <a:off x="476" y="953"/>
              <a:ext cx="5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E+S</a:t>
              </a:r>
            </a:p>
          </p:txBody>
        </p:sp>
        <p:sp>
          <p:nvSpPr>
            <p:cNvPr id="15381" name="Text Box 10"/>
            <p:cNvSpPr txBox="1">
              <a:spLocks noChangeArrowheads="1"/>
            </p:cNvSpPr>
            <p:nvPr/>
          </p:nvSpPr>
          <p:spPr bwMode="auto">
            <a:xfrm>
              <a:off x="1428" y="953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ES</a:t>
              </a:r>
            </a:p>
          </p:txBody>
        </p:sp>
        <p:sp>
          <p:nvSpPr>
            <p:cNvPr id="15382" name="Text Box 11"/>
            <p:cNvSpPr txBox="1">
              <a:spLocks noChangeArrowheads="1"/>
            </p:cNvSpPr>
            <p:nvPr/>
          </p:nvSpPr>
          <p:spPr bwMode="auto">
            <a:xfrm>
              <a:off x="2245" y="953"/>
              <a:ext cx="5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E+P</a:t>
              </a:r>
            </a:p>
          </p:txBody>
        </p:sp>
        <p:sp>
          <p:nvSpPr>
            <p:cNvPr id="15383" name="Line 12"/>
            <p:cNvSpPr>
              <a:spLocks noChangeShapeType="1"/>
            </p:cNvSpPr>
            <p:nvPr/>
          </p:nvSpPr>
          <p:spPr bwMode="auto">
            <a:xfrm>
              <a:off x="1066" y="1089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4" name="Line 13"/>
            <p:cNvSpPr>
              <a:spLocks noChangeShapeType="1"/>
            </p:cNvSpPr>
            <p:nvPr/>
          </p:nvSpPr>
          <p:spPr bwMode="auto">
            <a:xfrm>
              <a:off x="1882" y="1089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5" name="Line 14"/>
            <p:cNvSpPr>
              <a:spLocks noChangeShapeType="1"/>
            </p:cNvSpPr>
            <p:nvPr/>
          </p:nvSpPr>
          <p:spPr bwMode="auto">
            <a:xfrm flipH="1">
              <a:off x="1066" y="1135"/>
              <a:ext cx="3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86" name="Text Box 16"/>
            <p:cNvSpPr txBox="1">
              <a:spLocks noChangeArrowheads="1"/>
            </p:cNvSpPr>
            <p:nvPr/>
          </p:nvSpPr>
          <p:spPr bwMode="auto">
            <a:xfrm>
              <a:off x="1927" y="845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3</a:t>
              </a:r>
            </a:p>
          </p:txBody>
        </p:sp>
        <p:sp>
          <p:nvSpPr>
            <p:cNvPr id="15387" name="Text Box 17"/>
            <p:cNvSpPr txBox="1">
              <a:spLocks noChangeArrowheads="1"/>
            </p:cNvSpPr>
            <p:nvPr/>
          </p:nvSpPr>
          <p:spPr bwMode="auto">
            <a:xfrm>
              <a:off x="1101" y="1166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2</a:t>
              </a:r>
            </a:p>
          </p:txBody>
        </p:sp>
        <p:sp>
          <p:nvSpPr>
            <p:cNvPr id="15388" name="Text Box 18"/>
            <p:cNvSpPr txBox="1">
              <a:spLocks noChangeArrowheads="1"/>
            </p:cNvSpPr>
            <p:nvPr/>
          </p:nvSpPr>
          <p:spPr bwMode="auto">
            <a:xfrm>
              <a:off x="1095" y="850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1</a:t>
              </a:r>
            </a:p>
          </p:txBody>
        </p:sp>
        <p:sp>
          <p:nvSpPr>
            <p:cNvPr id="15389" name="Line 67"/>
            <p:cNvSpPr>
              <a:spLocks noChangeShapeType="1"/>
            </p:cNvSpPr>
            <p:nvPr/>
          </p:nvSpPr>
          <p:spPr bwMode="auto">
            <a:xfrm flipH="1">
              <a:off x="1876" y="1140"/>
              <a:ext cx="318" cy="0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364" name="Text Box 69"/>
          <p:cNvSpPr txBox="1">
            <a:spLocks noChangeArrowheads="1"/>
          </p:cNvSpPr>
          <p:nvPr/>
        </p:nvSpPr>
        <p:spPr bwMode="auto">
          <a:xfrm>
            <a:off x="900113" y="836613"/>
            <a:ext cx="6865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A reakciósebességeket a sebességi állandó és a </a:t>
            </a:r>
          </a:p>
          <a:p>
            <a:r>
              <a:rPr lang="hu-HU" sz="2400" b="0"/>
              <a:t>koncentrációk szorzata adja:</a:t>
            </a:r>
          </a:p>
        </p:txBody>
      </p:sp>
      <p:grpSp>
        <p:nvGrpSpPr>
          <p:cNvPr id="15365" name="Group 78"/>
          <p:cNvGrpSpPr>
            <a:grpSpLocks/>
          </p:cNvGrpSpPr>
          <p:nvPr/>
        </p:nvGrpSpPr>
        <p:grpSpPr bwMode="auto">
          <a:xfrm>
            <a:off x="827088" y="1628775"/>
            <a:ext cx="2386012" cy="769938"/>
            <a:chOff x="521" y="555"/>
            <a:chExt cx="1503" cy="485"/>
          </a:xfrm>
        </p:grpSpPr>
        <p:sp>
          <p:nvSpPr>
            <p:cNvPr id="15374" name="Text Box 72"/>
            <p:cNvSpPr txBox="1">
              <a:spLocks noChangeArrowheads="1"/>
            </p:cNvSpPr>
            <p:nvPr/>
          </p:nvSpPr>
          <p:spPr bwMode="auto">
            <a:xfrm>
              <a:off x="521" y="618"/>
              <a:ext cx="5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A+B</a:t>
              </a:r>
            </a:p>
          </p:txBody>
        </p:sp>
        <p:sp>
          <p:nvSpPr>
            <p:cNvPr id="15375" name="Text Box 73"/>
            <p:cNvSpPr txBox="1">
              <a:spLocks noChangeArrowheads="1"/>
            </p:cNvSpPr>
            <p:nvPr/>
          </p:nvSpPr>
          <p:spPr bwMode="auto">
            <a:xfrm>
              <a:off x="1610" y="618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AB</a:t>
              </a:r>
            </a:p>
          </p:txBody>
        </p:sp>
        <p:sp>
          <p:nvSpPr>
            <p:cNvPr id="15376" name="Line 74"/>
            <p:cNvSpPr>
              <a:spLocks noChangeShapeType="1"/>
            </p:cNvSpPr>
            <p:nvPr/>
          </p:nvSpPr>
          <p:spPr bwMode="auto">
            <a:xfrm>
              <a:off x="1156" y="799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7" name="Text Box 75"/>
            <p:cNvSpPr txBox="1">
              <a:spLocks noChangeArrowheads="1"/>
            </p:cNvSpPr>
            <p:nvPr/>
          </p:nvSpPr>
          <p:spPr bwMode="auto">
            <a:xfrm>
              <a:off x="1189" y="555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1</a:t>
              </a:r>
            </a:p>
          </p:txBody>
        </p:sp>
        <p:sp>
          <p:nvSpPr>
            <p:cNvPr id="15378" name="Line 76"/>
            <p:cNvSpPr>
              <a:spLocks noChangeShapeType="1"/>
            </p:cNvSpPr>
            <p:nvPr/>
          </p:nvSpPr>
          <p:spPr bwMode="auto">
            <a:xfrm flipH="1">
              <a:off x="1156" y="845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379" name="Text Box 77"/>
            <p:cNvSpPr txBox="1">
              <a:spLocks noChangeArrowheads="1"/>
            </p:cNvSpPr>
            <p:nvPr/>
          </p:nvSpPr>
          <p:spPr bwMode="auto">
            <a:xfrm>
              <a:off x="1179" y="828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k</a:t>
              </a:r>
              <a:r>
                <a:rPr lang="hu-HU" sz="1600" baseline="-18000"/>
                <a:t>2</a:t>
              </a:r>
            </a:p>
          </p:txBody>
        </p:sp>
      </p:grpSp>
      <p:sp>
        <p:nvSpPr>
          <p:cNvPr id="15366" name="Text Box 80"/>
          <p:cNvSpPr txBox="1">
            <a:spLocks noChangeArrowheads="1"/>
          </p:cNvSpPr>
          <p:nvPr/>
        </p:nvSpPr>
        <p:spPr bwMode="auto">
          <a:xfrm>
            <a:off x="5364163" y="1700213"/>
            <a:ext cx="2122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18000"/>
              <a:t>1</a:t>
            </a:r>
            <a:r>
              <a:rPr lang="hu-HU" b="0"/>
              <a:t>=k</a:t>
            </a:r>
            <a:r>
              <a:rPr lang="hu-HU" b="0" baseline="-18000"/>
              <a:t>1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[A]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[B]</a:t>
            </a:r>
            <a:endParaRPr lang="en-US" b="0">
              <a:cs typeface="Arial" charset="0"/>
            </a:endParaRPr>
          </a:p>
        </p:txBody>
      </p:sp>
      <p:sp>
        <p:nvSpPr>
          <p:cNvPr id="15367" name="Text Box 81"/>
          <p:cNvSpPr txBox="1">
            <a:spLocks noChangeArrowheads="1"/>
          </p:cNvSpPr>
          <p:nvPr/>
        </p:nvSpPr>
        <p:spPr bwMode="auto">
          <a:xfrm>
            <a:off x="5508625" y="2205038"/>
            <a:ext cx="180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18000"/>
              <a:t>2</a:t>
            </a:r>
            <a:r>
              <a:rPr lang="hu-HU" b="0"/>
              <a:t>=k</a:t>
            </a:r>
            <a:r>
              <a:rPr lang="hu-HU" b="0" baseline="-18000"/>
              <a:t>2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[AB]</a:t>
            </a:r>
            <a:endParaRPr lang="en-US" b="0">
              <a:cs typeface="Arial" charset="0"/>
            </a:endParaRPr>
          </a:p>
        </p:txBody>
      </p:sp>
      <p:sp>
        <p:nvSpPr>
          <p:cNvPr id="15368" name="Text Box 82"/>
          <p:cNvSpPr txBox="1">
            <a:spLocks noChangeArrowheads="1"/>
          </p:cNvSpPr>
          <p:nvPr/>
        </p:nvSpPr>
        <p:spPr bwMode="auto">
          <a:xfrm>
            <a:off x="755650" y="2852738"/>
            <a:ext cx="3903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S</a:t>
            </a:r>
            <a:r>
              <a:rPr lang="hu-HU" b="0">
                <a:cs typeface="Arial" charset="0"/>
              </a:rPr>
              <a:t>→P reakció kezdetén:</a:t>
            </a:r>
          </a:p>
        </p:txBody>
      </p:sp>
      <p:sp>
        <p:nvSpPr>
          <p:cNvPr id="15369" name="Text Box 84"/>
          <p:cNvSpPr txBox="1">
            <a:spLocks noChangeArrowheads="1"/>
          </p:cNvSpPr>
          <p:nvPr/>
        </p:nvSpPr>
        <p:spPr bwMode="auto">
          <a:xfrm>
            <a:off x="5508625" y="3500438"/>
            <a:ext cx="167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v=k</a:t>
            </a:r>
            <a:r>
              <a:rPr lang="hu-HU" b="0" baseline="-18000"/>
              <a:t>3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[ES]</a:t>
            </a:r>
            <a:endParaRPr lang="en-US" b="0">
              <a:cs typeface="Arial" charset="0"/>
            </a:endParaRPr>
          </a:p>
        </p:txBody>
      </p:sp>
      <p:sp>
        <p:nvSpPr>
          <p:cNvPr id="15370" name="Text Box 85"/>
          <p:cNvSpPr txBox="1">
            <a:spLocks noChangeArrowheads="1"/>
          </p:cNvSpPr>
          <p:nvPr/>
        </p:nvSpPr>
        <p:spPr bwMode="auto">
          <a:xfrm>
            <a:off x="755650" y="4292600"/>
            <a:ext cx="220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[E</a:t>
            </a:r>
            <a:r>
              <a:rPr lang="hu-HU" b="0" baseline="-18000"/>
              <a:t>t</a:t>
            </a:r>
            <a:r>
              <a:rPr lang="hu-HU" b="0"/>
              <a:t>]=[E]+[ES]</a:t>
            </a:r>
          </a:p>
        </p:txBody>
      </p:sp>
      <p:sp>
        <p:nvSpPr>
          <p:cNvPr id="15371" name="Text Box 86"/>
          <p:cNvSpPr txBox="1">
            <a:spLocks noChangeArrowheads="1"/>
          </p:cNvSpPr>
          <p:nvPr/>
        </p:nvSpPr>
        <p:spPr bwMode="auto">
          <a:xfrm>
            <a:off x="755650" y="4941888"/>
            <a:ext cx="737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Nagyon magas szubsztátkoncentráció esetén</a:t>
            </a:r>
          </a:p>
          <a:p>
            <a:r>
              <a:rPr lang="hu-HU" b="0"/>
              <a:t>az összes enzim használatban van. Ekkor:</a:t>
            </a:r>
          </a:p>
        </p:txBody>
      </p:sp>
      <p:sp>
        <p:nvSpPr>
          <p:cNvPr id="15372" name="Text Box 87"/>
          <p:cNvSpPr txBox="1">
            <a:spLocks noChangeArrowheads="1"/>
          </p:cNvSpPr>
          <p:nvPr/>
        </p:nvSpPr>
        <p:spPr bwMode="auto">
          <a:xfrm>
            <a:off x="2051050" y="260350"/>
            <a:ext cx="5430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Enzimatikus reakcó sebessége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827088" y="981075"/>
            <a:ext cx="4041775" cy="950913"/>
            <a:chOff x="385" y="2024"/>
            <a:chExt cx="2546" cy="599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p:oleObj spid="_x0000_s2050" name="Egyenlet" r:id="rId3" imgW="114120" imgH="215640" progId="Equation.3">
                <p:embed/>
              </p:oleObj>
            </a:graphicData>
          </a:graphic>
        </p:graphicFrame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2859" y="2102"/>
            <a:ext cx="72" cy="136"/>
          </p:xfrm>
          <a:graphic>
            <a:graphicData uri="http://schemas.openxmlformats.org/presentationml/2006/ole">
              <p:oleObj spid="_x0000_s2051" name="Egyenlet" r:id="rId4" imgW="114120" imgH="215640" progId="Equation.3">
                <p:embed/>
              </p:oleObj>
            </a:graphicData>
          </a:graphic>
        </p:graphicFrame>
        <p:grpSp>
          <p:nvGrpSpPr>
            <p:cNvPr id="2078" name="Group 5"/>
            <p:cNvGrpSpPr>
              <a:grpSpLocks/>
            </p:cNvGrpSpPr>
            <p:nvPr/>
          </p:nvGrpSpPr>
          <p:grpSpPr bwMode="auto">
            <a:xfrm>
              <a:off x="1224" y="2024"/>
              <a:ext cx="810" cy="599"/>
              <a:chOff x="703" y="1979"/>
              <a:chExt cx="810" cy="599"/>
            </a:xfrm>
          </p:grpSpPr>
          <p:sp>
            <p:nvSpPr>
              <p:cNvPr id="2089" name="Rectangle 6"/>
              <p:cNvSpPr>
                <a:spLocks noChangeArrowheads="1"/>
              </p:cNvSpPr>
              <p:nvPr/>
            </p:nvSpPr>
            <p:spPr bwMode="auto">
              <a:xfrm>
                <a:off x="703" y="1979"/>
                <a:ext cx="81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25000"/>
                  <a:t>3</a:t>
                </a:r>
                <a:r>
                  <a:rPr lang="en-US" b="0"/>
                  <a:t>·</a:t>
                </a:r>
                <a:r>
                  <a:rPr lang="hu-HU" b="0"/>
                  <a:t>[ES]</a:t>
                </a:r>
                <a:endParaRPr lang="en-US" b="0"/>
              </a:p>
            </p:txBody>
          </p:sp>
          <p:sp>
            <p:nvSpPr>
              <p:cNvPr id="2090" name="Rectangle 7"/>
              <p:cNvSpPr>
                <a:spLocks noChangeArrowheads="1"/>
              </p:cNvSpPr>
              <p:nvPr/>
            </p:nvSpPr>
            <p:spPr bwMode="auto">
              <a:xfrm>
                <a:off x="748" y="2251"/>
                <a:ext cx="7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3</a:t>
                </a:r>
                <a:r>
                  <a:rPr lang="en-US" b="0"/>
                  <a:t>·</a:t>
                </a:r>
                <a:r>
                  <a:rPr lang="hu-HU" b="0"/>
                  <a:t>[E</a:t>
                </a:r>
                <a:r>
                  <a:rPr lang="hu-HU" b="0" baseline="-18000"/>
                  <a:t>t</a:t>
                </a:r>
                <a:r>
                  <a:rPr lang="hu-HU" b="0"/>
                  <a:t>]</a:t>
                </a:r>
                <a:endParaRPr lang="en-US" b="0"/>
              </a:p>
            </p:txBody>
          </p:sp>
          <p:sp>
            <p:nvSpPr>
              <p:cNvPr id="2091" name="Line 8"/>
              <p:cNvSpPr>
                <a:spLocks noChangeShapeType="1"/>
              </p:cNvSpPr>
              <p:nvPr/>
            </p:nvSpPr>
            <p:spPr bwMode="auto">
              <a:xfrm>
                <a:off x="748" y="2296"/>
                <a:ext cx="7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79" name="Group 9"/>
            <p:cNvGrpSpPr>
              <a:grpSpLocks/>
            </p:cNvGrpSpPr>
            <p:nvPr/>
          </p:nvGrpSpPr>
          <p:grpSpPr bwMode="auto">
            <a:xfrm>
              <a:off x="2222" y="2024"/>
              <a:ext cx="538" cy="599"/>
              <a:chOff x="1701" y="1979"/>
              <a:chExt cx="538" cy="599"/>
            </a:xfrm>
          </p:grpSpPr>
          <p:sp>
            <p:nvSpPr>
              <p:cNvPr id="2086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979"/>
                <a:ext cx="5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[ES]</a:t>
                </a:r>
              </a:p>
            </p:txBody>
          </p:sp>
          <p:sp>
            <p:nvSpPr>
              <p:cNvPr id="2087" name="Text Box 11"/>
              <p:cNvSpPr txBox="1">
                <a:spLocks noChangeArrowheads="1"/>
              </p:cNvSpPr>
              <p:nvPr/>
            </p:nvSpPr>
            <p:spPr bwMode="auto">
              <a:xfrm>
                <a:off x="1701" y="2251"/>
                <a:ext cx="43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[E</a:t>
                </a:r>
                <a:r>
                  <a:rPr lang="hu-HU" b="0" baseline="-18000"/>
                  <a:t>t</a:t>
                </a:r>
                <a:r>
                  <a:rPr lang="hu-HU" b="0"/>
                  <a:t>]</a:t>
                </a:r>
              </a:p>
            </p:txBody>
          </p:sp>
          <p:sp>
            <p:nvSpPr>
              <p:cNvPr id="2088" name="Line 12"/>
              <p:cNvSpPr>
                <a:spLocks noChangeShapeType="1"/>
              </p:cNvSpPr>
              <p:nvPr/>
            </p:nvSpPr>
            <p:spPr bwMode="auto">
              <a:xfrm>
                <a:off x="1746" y="2296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080" name="Text Box 13"/>
            <p:cNvSpPr txBox="1">
              <a:spLocks noChangeArrowheads="1"/>
            </p:cNvSpPr>
            <p:nvPr/>
          </p:nvSpPr>
          <p:spPr bwMode="auto">
            <a:xfrm>
              <a:off x="1995" y="216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2081" name="Text Box 14"/>
            <p:cNvSpPr txBox="1">
              <a:spLocks noChangeArrowheads="1"/>
            </p:cNvSpPr>
            <p:nvPr/>
          </p:nvSpPr>
          <p:spPr bwMode="auto">
            <a:xfrm>
              <a:off x="1042" y="216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grpSp>
          <p:nvGrpSpPr>
            <p:cNvPr id="2082" name="Group 15"/>
            <p:cNvGrpSpPr>
              <a:grpSpLocks/>
            </p:cNvGrpSpPr>
            <p:nvPr/>
          </p:nvGrpSpPr>
          <p:grpSpPr bwMode="auto">
            <a:xfrm>
              <a:off x="385" y="2024"/>
              <a:ext cx="589" cy="599"/>
              <a:chOff x="385" y="2024"/>
              <a:chExt cx="589" cy="599"/>
            </a:xfrm>
          </p:grpSpPr>
          <p:sp>
            <p:nvSpPr>
              <p:cNvPr id="2083" name="Text Box 16"/>
              <p:cNvSpPr txBox="1">
                <a:spLocks noChangeArrowheads="1"/>
              </p:cNvSpPr>
              <p:nvPr/>
            </p:nvSpPr>
            <p:spPr bwMode="auto">
              <a:xfrm>
                <a:off x="385" y="2296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18000"/>
                  <a:t>max</a:t>
                </a:r>
              </a:p>
            </p:txBody>
          </p:sp>
          <p:sp>
            <p:nvSpPr>
              <p:cNvPr id="2084" name="Text Box 17"/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endParaRPr lang="hu-HU" b="0" baseline="-25000"/>
              </a:p>
            </p:txBody>
          </p:sp>
          <p:sp>
            <p:nvSpPr>
              <p:cNvPr id="2085" name="Line 18"/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5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053" name="Text Box 20"/>
          <p:cNvSpPr txBox="1">
            <a:spLocks noChangeArrowheads="1"/>
          </p:cNvSpPr>
          <p:nvPr/>
        </p:nvSpPr>
        <p:spPr bwMode="auto">
          <a:xfrm>
            <a:off x="684213" y="2205038"/>
            <a:ext cx="659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Mivel a stacionárius állapot gyorsan beáll, ezért</a:t>
            </a:r>
          </a:p>
          <a:p>
            <a:r>
              <a:rPr lang="hu-HU" sz="2400" b="0"/>
              <a:t>[ES] állandónak tekinthető. Ekkor:</a:t>
            </a:r>
          </a:p>
        </p:txBody>
      </p:sp>
      <p:grpSp>
        <p:nvGrpSpPr>
          <p:cNvPr id="2054" name="Group 21"/>
          <p:cNvGrpSpPr>
            <a:grpSpLocks/>
          </p:cNvGrpSpPr>
          <p:nvPr/>
        </p:nvGrpSpPr>
        <p:grpSpPr bwMode="auto">
          <a:xfrm>
            <a:off x="827088" y="3284538"/>
            <a:ext cx="6508750" cy="519112"/>
            <a:chOff x="249" y="2931"/>
            <a:chExt cx="4100" cy="327"/>
          </a:xfrm>
        </p:grpSpPr>
        <p:sp>
          <p:nvSpPr>
            <p:cNvPr id="2075" name="Text Box 22"/>
            <p:cNvSpPr txBox="1">
              <a:spLocks noChangeArrowheads="1"/>
            </p:cNvSpPr>
            <p:nvPr/>
          </p:nvSpPr>
          <p:spPr bwMode="auto">
            <a:xfrm>
              <a:off x="2925" y="293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2076" name="Text Box 23"/>
            <p:cNvSpPr txBox="1">
              <a:spLocks noChangeArrowheads="1"/>
            </p:cNvSpPr>
            <p:nvPr/>
          </p:nvSpPr>
          <p:spPr bwMode="auto">
            <a:xfrm>
              <a:off x="249" y="2931"/>
              <a:ext cx="26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1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[S]=k</a:t>
              </a:r>
              <a:r>
                <a:rPr lang="hu-HU" b="0" baseline="-18000">
                  <a:cs typeface="Arial" charset="0"/>
                </a:rPr>
                <a:t>2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[ES]+k</a:t>
              </a:r>
              <a:r>
                <a:rPr lang="hu-HU" b="0" baseline="-18000">
                  <a:cs typeface="Arial" charset="0"/>
                </a:rPr>
                <a:t>3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[ES]</a:t>
              </a:r>
              <a:endParaRPr lang="en-US" b="0">
                <a:cs typeface="Arial" charset="0"/>
              </a:endParaRPr>
            </a:p>
          </p:txBody>
        </p:sp>
        <p:sp>
          <p:nvSpPr>
            <p:cNvPr id="2077" name="Rectangle 24"/>
            <p:cNvSpPr>
              <a:spLocks noChangeArrowheads="1"/>
            </p:cNvSpPr>
            <p:nvPr/>
          </p:nvSpPr>
          <p:spPr bwMode="auto">
            <a:xfrm>
              <a:off x="3061" y="2931"/>
              <a:ext cx="12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(k</a:t>
              </a:r>
              <a:r>
                <a:rPr lang="hu-HU" b="0" baseline="-25000"/>
                <a:t>2</a:t>
              </a:r>
              <a:r>
                <a:rPr lang="hu-HU" b="0"/>
                <a:t>+k</a:t>
              </a:r>
              <a:r>
                <a:rPr lang="hu-HU" b="0" baseline="-25000"/>
                <a:t>3</a:t>
              </a:r>
              <a:r>
                <a:rPr lang="hu-HU" b="0"/>
                <a:t>)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[ES]</a:t>
              </a:r>
              <a:endParaRPr lang="en-US" b="0">
                <a:cs typeface="Arial" charset="0"/>
              </a:endParaRPr>
            </a:p>
          </p:txBody>
        </p:sp>
      </p:grpSp>
      <p:sp>
        <p:nvSpPr>
          <p:cNvPr id="2055" name="Text Box 25"/>
          <p:cNvSpPr txBox="1">
            <a:spLocks noChangeArrowheads="1"/>
          </p:cNvSpPr>
          <p:nvPr/>
        </p:nvSpPr>
        <p:spPr bwMode="auto">
          <a:xfrm>
            <a:off x="2051050" y="260350"/>
            <a:ext cx="5430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Enzimatikus reakcó sebessége</a:t>
            </a:r>
          </a:p>
        </p:txBody>
      </p:sp>
      <p:grpSp>
        <p:nvGrpSpPr>
          <p:cNvPr id="2056" name="Group 26"/>
          <p:cNvGrpSpPr>
            <a:grpSpLocks/>
          </p:cNvGrpSpPr>
          <p:nvPr/>
        </p:nvGrpSpPr>
        <p:grpSpPr bwMode="auto">
          <a:xfrm>
            <a:off x="1042988" y="4076700"/>
            <a:ext cx="2879725" cy="1887538"/>
            <a:chOff x="295" y="799"/>
            <a:chExt cx="1814" cy="1189"/>
          </a:xfrm>
        </p:grpSpPr>
        <p:sp>
          <p:nvSpPr>
            <p:cNvPr id="2065" name="Text Box 27"/>
            <p:cNvSpPr txBox="1">
              <a:spLocks noChangeArrowheads="1"/>
            </p:cNvSpPr>
            <p:nvPr/>
          </p:nvSpPr>
          <p:spPr bwMode="auto">
            <a:xfrm>
              <a:off x="567" y="981"/>
              <a:ext cx="5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[ES]</a:t>
              </a:r>
            </a:p>
          </p:txBody>
        </p:sp>
        <p:sp>
          <p:nvSpPr>
            <p:cNvPr id="2066" name="Text Box 28"/>
            <p:cNvSpPr txBox="1">
              <a:spLocks noChangeArrowheads="1"/>
            </p:cNvSpPr>
            <p:nvPr/>
          </p:nvSpPr>
          <p:spPr bwMode="auto">
            <a:xfrm>
              <a:off x="1247" y="799"/>
              <a:ext cx="73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[E]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[S]</a:t>
              </a:r>
              <a:endParaRPr lang="en-US" b="0">
                <a:cs typeface="Arial" charset="0"/>
              </a:endParaRPr>
            </a:p>
          </p:txBody>
        </p:sp>
        <p:sp>
          <p:nvSpPr>
            <p:cNvPr id="2067" name="Text Box 29"/>
            <p:cNvSpPr txBox="1">
              <a:spLocks noChangeArrowheads="1"/>
            </p:cNvSpPr>
            <p:nvPr/>
          </p:nvSpPr>
          <p:spPr bwMode="auto">
            <a:xfrm>
              <a:off x="1247" y="1162"/>
              <a:ext cx="6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2</a:t>
              </a:r>
              <a:r>
                <a:rPr lang="hu-HU" b="0"/>
                <a:t>+k</a:t>
              </a:r>
              <a:r>
                <a:rPr lang="hu-HU" b="0" baseline="-18000"/>
                <a:t>3</a:t>
              </a:r>
            </a:p>
          </p:txBody>
        </p:sp>
        <p:sp>
          <p:nvSpPr>
            <p:cNvPr id="2068" name="Text Box 30"/>
            <p:cNvSpPr txBox="1">
              <a:spLocks noChangeArrowheads="1"/>
            </p:cNvSpPr>
            <p:nvPr/>
          </p:nvSpPr>
          <p:spPr bwMode="auto">
            <a:xfrm>
              <a:off x="1429" y="1434"/>
              <a:ext cx="3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1</a:t>
              </a:r>
            </a:p>
          </p:txBody>
        </p:sp>
        <p:sp>
          <p:nvSpPr>
            <p:cNvPr id="2069" name="Text Box 31"/>
            <p:cNvSpPr txBox="1">
              <a:spLocks noChangeArrowheads="1"/>
            </p:cNvSpPr>
            <p:nvPr/>
          </p:nvSpPr>
          <p:spPr bwMode="auto">
            <a:xfrm>
              <a:off x="295" y="1661"/>
              <a:ext cx="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25000"/>
                <a:t>m</a:t>
              </a:r>
            </a:p>
          </p:txBody>
        </p:sp>
        <p:sp>
          <p:nvSpPr>
            <p:cNvPr id="2070" name="Text Box 32"/>
            <p:cNvSpPr txBox="1">
              <a:spLocks noChangeArrowheads="1"/>
            </p:cNvSpPr>
            <p:nvPr/>
          </p:nvSpPr>
          <p:spPr bwMode="auto">
            <a:xfrm>
              <a:off x="1020" y="98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2071" name="Line 33"/>
            <p:cNvSpPr>
              <a:spLocks noChangeShapeType="1"/>
            </p:cNvSpPr>
            <p:nvPr/>
          </p:nvSpPr>
          <p:spPr bwMode="auto">
            <a:xfrm>
              <a:off x="1247" y="1162"/>
              <a:ext cx="8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2" name="Line 34"/>
            <p:cNvSpPr>
              <a:spLocks noChangeShapeType="1"/>
            </p:cNvSpPr>
            <p:nvPr/>
          </p:nvSpPr>
          <p:spPr bwMode="auto">
            <a:xfrm>
              <a:off x="1338" y="1480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73" name="Oval 35"/>
            <p:cNvSpPr>
              <a:spLocks noChangeArrowheads="1"/>
            </p:cNvSpPr>
            <p:nvPr/>
          </p:nvSpPr>
          <p:spPr bwMode="auto">
            <a:xfrm>
              <a:off x="1111" y="1162"/>
              <a:ext cx="998" cy="5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74" name="Line 36"/>
            <p:cNvSpPr>
              <a:spLocks noChangeShapeType="1"/>
            </p:cNvSpPr>
            <p:nvPr/>
          </p:nvSpPr>
          <p:spPr bwMode="auto">
            <a:xfrm flipV="1">
              <a:off x="612" y="1616"/>
              <a:ext cx="499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57" name="Group 37"/>
          <p:cNvGrpSpPr>
            <a:grpSpLocks/>
          </p:cNvGrpSpPr>
          <p:nvPr/>
        </p:nvGrpSpPr>
        <p:grpSpPr bwMode="auto">
          <a:xfrm>
            <a:off x="5003800" y="4149725"/>
            <a:ext cx="2913063" cy="950913"/>
            <a:chOff x="1837" y="1933"/>
            <a:chExt cx="1835" cy="599"/>
          </a:xfrm>
        </p:grpSpPr>
        <p:sp>
          <p:nvSpPr>
            <p:cNvPr id="2058" name="Rectangle 38"/>
            <p:cNvSpPr>
              <a:spLocks noChangeArrowheads="1"/>
            </p:cNvSpPr>
            <p:nvPr/>
          </p:nvSpPr>
          <p:spPr bwMode="auto">
            <a:xfrm>
              <a:off x="1837" y="2069"/>
              <a:ext cx="5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[E</a:t>
              </a:r>
              <a:r>
                <a:rPr lang="hu-HU" b="0" baseline="-18000"/>
                <a:t>t</a:t>
              </a:r>
              <a:r>
                <a:rPr lang="hu-HU" b="0"/>
                <a:t>]=</a:t>
              </a:r>
            </a:p>
          </p:txBody>
        </p:sp>
        <p:grpSp>
          <p:nvGrpSpPr>
            <p:cNvPr id="2059" name="Group 39"/>
            <p:cNvGrpSpPr>
              <a:grpSpLocks/>
            </p:cNvGrpSpPr>
            <p:nvPr/>
          </p:nvGrpSpPr>
          <p:grpSpPr bwMode="auto">
            <a:xfrm>
              <a:off x="2381" y="1933"/>
              <a:ext cx="1291" cy="599"/>
              <a:chOff x="2381" y="1933"/>
              <a:chExt cx="1291" cy="599"/>
            </a:xfrm>
          </p:grpSpPr>
          <p:sp>
            <p:nvSpPr>
              <p:cNvPr id="2060" name="Text Box 40"/>
              <p:cNvSpPr txBox="1">
                <a:spLocks noChangeArrowheads="1"/>
              </p:cNvSpPr>
              <p:nvPr/>
            </p:nvSpPr>
            <p:spPr bwMode="auto">
              <a:xfrm>
                <a:off x="3152" y="2069"/>
                <a:ext cx="5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+[E]</a:t>
                </a:r>
              </a:p>
            </p:txBody>
          </p:sp>
          <p:grpSp>
            <p:nvGrpSpPr>
              <p:cNvPr id="2061" name="Group 41"/>
              <p:cNvGrpSpPr>
                <a:grpSpLocks/>
              </p:cNvGrpSpPr>
              <p:nvPr/>
            </p:nvGrpSpPr>
            <p:grpSpPr bwMode="auto">
              <a:xfrm>
                <a:off x="2381" y="1933"/>
                <a:ext cx="737" cy="599"/>
                <a:chOff x="2381" y="1933"/>
                <a:chExt cx="737" cy="599"/>
              </a:xfrm>
            </p:grpSpPr>
            <p:sp>
              <p:nvSpPr>
                <p:cNvPr id="206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81" y="1933"/>
                  <a:ext cx="73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[E]</a:t>
                  </a:r>
                  <a:r>
                    <a:rPr lang="en-US" b="0">
                      <a:cs typeface="Arial" charset="0"/>
                    </a:rPr>
                    <a:t>·</a:t>
                  </a:r>
                  <a:r>
                    <a:rPr lang="hu-HU" b="0">
                      <a:cs typeface="Arial" charset="0"/>
                    </a:rPr>
                    <a:t>[S]</a:t>
                  </a:r>
                  <a:endParaRPr lang="en-US" b="0">
                    <a:cs typeface="Arial" charset="0"/>
                  </a:endParaRPr>
                </a:p>
              </p:txBody>
            </p:sp>
            <p:sp>
              <p:nvSpPr>
                <p:cNvPr id="2063" name="Rectangle 43"/>
                <p:cNvSpPr>
                  <a:spLocks noChangeArrowheads="1"/>
                </p:cNvSpPr>
                <p:nvPr/>
              </p:nvSpPr>
              <p:spPr bwMode="auto">
                <a:xfrm>
                  <a:off x="2517" y="2205"/>
                  <a:ext cx="39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K</a:t>
                  </a:r>
                  <a:r>
                    <a:rPr lang="hu-HU" b="0" baseline="-18000"/>
                    <a:t>m</a:t>
                  </a:r>
                </a:p>
              </p:txBody>
            </p:sp>
            <p:sp>
              <p:nvSpPr>
                <p:cNvPr id="2064" name="Line 44"/>
                <p:cNvSpPr>
                  <a:spLocks noChangeShapeType="1"/>
                </p:cNvSpPr>
                <p:nvPr/>
              </p:nvSpPr>
              <p:spPr bwMode="auto">
                <a:xfrm>
                  <a:off x="2426" y="2251"/>
                  <a:ext cx="68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4"/>
          <p:cNvGrpSpPr>
            <a:grpSpLocks/>
          </p:cNvGrpSpPr>
          <p:nvPr/>
        </p:nvGrpSpPr>
        <p:grpSpPr bwMode="auto">
          <a:xfrm>
            <a:off x="539750" y="1412875"/>
            <a:ext cx="7559675" cy="1824038"/>
            <a:chOff x="295" y="1952"/>
            <a:chExt cx="4762" cy="1149"/>
          </a:xfrm>
        </p:grpSpPr>
        <p:grpSp>
          <p:nvGrpSpPr>
            <p:cNvPr id="16393" name="Group 25"/>
            <p:cNvGrpSpPr>
              <a:grpSpLocks/>
            </p:cNvGrpSpPr>
            <p:nvPr/>
          </p:nvGrpSpPr>
          <p:grpSpPr bwMode="auto">
            <a:xfrm>
              <a:off x="295" y="2205"/>
              <a:ext cx="589" cy="599"/>
              <a:chOff x="385" y="2024"/>
              <a:chExt cx="589" cy="599"/>
            </a:xfrm>
          </p:grpSpPr>
          <p:sp>
            <p:nvSpPr>
              <p:cNvPr id="16426" name="Text Box 26"/>
              <p:cNvSpPr txBox="1">
                <a:spLocks noChangeArrowheads="1"/>
              </p:cNvSpPr>
              <p:nvPr/>
            </p:nvSpPr>
            <p:spPr bwMode="auto">
              <a:xfrm>
                <a:off x="385" y="2296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18000"/>
                  <a:t>max</a:t>
                </a:r>
              </a:p>
            </p:txBody>
          </p:sp>
          <p:sp>
            <p:nvSpPr>
              <p:cNvPr id="16427" name="Text Box 27"/>
              <p:cNvSpPr txBox="1">
                <a:spLocks noChangeArrowheads="1"/>
              </p:cNvSpPr>
              <p:nvPr/>
            </p:nvSpPr>
            <p:spPr bwMode="auto">
              <a:xfrm>
                <a:off x="567" y="202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endParaRPr lang="hu-HU" b="0" baseline="-25000"/>
              </a:p>
            </p:txBody>
          </p:sp>
          <p:sp>
            <p:nvSpPr>
              <p:cNvPr id="16428" name="Line 28"/>
              <p:cNvSpPr>
                <a:spLocks noChangeShapeType="1"/>
              </p:cNvSpPr>
              <p:nvPr/>
            </p:nvSpPr>
            <p:spPr bwMode="auto">
              <a:xfrm>
                <a:off x="431" y="2341"/>
                <a:ext cx="5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394" name="Text Box 42"/>
            <p:cNvSpPr txBox="1">
              <a:spLocks noChangeArrowheads="1"/>
            </p:cNvSpPr>
            <p:nvPr/>
          </p:nvSpPr>
          <p:spPr bwMode="auto">
            <a:xfrm>
              <a:off x="884" y="234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grpSp>
          <p:nvGrpSpPr>
            <p:cNvPr id="16395" name="Group 30"/>
            <p:cNvGrpSpPr>
              <a:grpSpLocks/>
            </p:cNvGrpSpPr>
            <p:nvPr/>
          </p:nvGrpSpPr>
          <p:grpSpPr bwMode="auto">
            <a:xfrm>
              <a:off x="1383" y="1966"/>
              <a:ext cx="737" cy="599"/>
              <a:chOff x="2381" y="1933"/>
              <a:chExt cx="737" cy="599"/>
            </a:xfrm>
          </p:grpSpPr>
          <p:sp>
            <p:nvSpPr>
              <p:cNvPr id="16423" name="Text Box 31"/>
              <p:cNvSpPr txBox="1">
                <a:spLocks noChangeArrowheads="1"/>
              </p:cNvSpPr>
              <p:nvPr/>
            </p:nvSpPr>
            <p:spPr bwMode="auto">
              <a:xfrm>
                <a:off x="2381" y="1933"/>
                <a:ext cx="73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[E]</a:t>
                </a:r>
                <a:r>
                  <a:rPr lang="en-US" b="0">
                    <a:cs typeface="Arial" charset="0"/>
                  </a:rPr>
                  <a:t>·</a:t>
                </a:r>
                <a:r>
                  <a:rPr lang="hu-HU" b="0">
                    <a:cs typeface="Arial" charset="0"/>
                  </a:rPr>
                  <a:t>[S]</a:t>
                </a:r>
                <a:endParaRPr lang="en-US" b="0">
                  <a:cs typeface="Arial" charset="0"/>
                </a:endParaRPr>
              </a:p>
            </p:txBody>
          </p:sp>
          <p:sp>
            <p:nvSpPr>
              <p:cNvPr id="16424" name="Rectangle 32"/>
              <p:cNvSpPr>
                <a:spLocks noChangeArrowheads="1"/>
              </p:cNvSpPr>
              <p:nvPr/>
            </p:nvSpPr>
            <p:spPr bwMode="auto">
              <a:xfrm>
                <a:off x="2517" y="220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6425" name="Line 33"/>
              <p:cNvSpPr>
                <a:spLocks noChangeShapeType="1"/>
              </p:cNvSpPr>
              <p:nvPr/>
            </p:nvSpPr>
            <p:spPr bwMode="auto">
              <a:xfrm>
                <a:off x="2426" y="2251"/>
                <a:ext cx="6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6396" name="Group 35"/>
            <p:cNvGrpSpPr>
              <a:grpSpLocks/>
            </p:cNvGrpSpPr>
            <p:nvPr/>
          </p:nvGrpSpPr>
          <p:grpSpPr bwMode="auto">
            <a:xfrm>
              <a:off x="1118" y="2478"/>
              <a:ext cx="1291" cy="599"/>
              <a:chOff x="2381" y="1933"/>
              <a:chExt cx="1291" cy="599"/>
            </a:xfrm>
          </p:grpSpPr>
          <p:sp>
            <p:nvSpPr>
              <p:cNvPr id="16418" name="Text Box 36"/>
              <p:cNvSpPr txBox="1">
                <a:spLocks noChangeArrowheads="1"/>
              </p:cNvSpPr>
              <p:nvPr/>
            </p:nvSpPr>
            <p:spPr bwMode="auto">
              <a:xfrm>
                <a:off x="3152" y="2069"/>
                <a:ext cx="5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+[E]</a:t>
                </a:r>
              </a:p>
            </p:txBody>
          </p:sp>
          <p:grpSp>
            <p:nvGrpSpPr>
              <p:cNvPr id="16419" name="Group 37"/>
              <p:cNvGrpSpPr>
                <a:grpSpLocks/>
              </p:cNvGrpSpPr>
              <p:nvPr/>
            </p:nvGrpSpPr>
            <p:grpSpPr bwMode="auto">
              <a:xfrm>
                <a:off x="2381" y="1933"/>
                <a:ext cx="737" cy="599"/>
                <a:chOff x="2381" y="1933"/>
                <a:chExt cx="737" cy="599"/>
              </a:xfrm>
            </p:grpSpPr>
            <p:sp>
              <p:nvSpPr>
                <p:cNvPr id="1642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81" y="1933"/>
                  <a:ext cx="73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[E]</a:t>
                  </a:r>
                  <a:r>
                    <a:rPr lang="en-US" b="0">
                      <a:cs typeface="Arial" charset="0"/>
                    </a:rPr>
                    <a:t>·</a:t>
                  </a:r>
                  <a:r>
                    <a:rPr lang="hu-HU" b="0">
                      <a:cs typeface="Arial" charset="0"/>
                    </a:rPr>
                    <a:t>[S]</a:t>
                  </a:r>
                  <a:endParaRPr lang="en-US" b="0">
                    <a:cs typeface="Arial" charset="0"/>
                  </a:endParaRPr>
                </a:p>
              </p:txBody>
            </p:sp>
            <p:sp>
              <p:nvSpPr>
                <p:cNvPr id="16421" name="Rectangle 39"/>
                <p:cNvSpPr>
                  <a:spLocks noChangeArrowheads="1"/>
                </p:cNvSpPr>
                <p:nvPr/>
              </p:nvSpPr>
              <p:spPr bwMode="auto">
                <a:xfrm>
                  <a:off x="2517" y="2205"/>
                  <a:ext cx="39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K</a:t>
                  </a:r>
                  <a:r>
                    <a:rPr lang="hu-HU" b="0" baseline="-18000"/>
                    <a:t>m</a:t>
                  </a:r>
                </a:p>
              </p:txBody>
            </p:sp>
            <p:sp>
              <p:nvSpPr>
                <p:cNvPr id="16422" name="Line 40"/>
                <p:cNvSpPr>
                  <a:spLocks noChangeShapeType="1"/>
                </p:cNvSpPr>
                <p:nvPr/>
              </p:nvSpPr>
              <p:spPr bwMode="auto">
                <a:xfrm>
                  <a:off x="2426" y="2251"/>
                  <a:ext cx="68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6397" name="Line 43"/>
            <p:cNvSpPr>
              <a:spLocks noChangeShapeType="1"/>
            </p:cNvSpPr>
            <p:nvPr/>
          </p:nvSpPr>
          <p:spPr bwMode="auto">
            <a:xfrm>
              <a:off x="1156" y="2523"/>
              <a:ext cx="13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398" name="Text Box 45"/>
            <p:cNvSpPr txBox="1">
              <a:spLocks noChangeArrowheads="1"/>
            </p:cNvSpPr>
            <p:nvPr/>
          </p:nvSpPr>
          <p:spPr bwMode="auto">
            <a:xfrm>
              <a:off x="2517" y="234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grpSp>
          <p:nvGrpSpPr>
            <p:cNvPr id="16399" name="Group 51"/>
            <p:cNvGrpSpPr>
              <a:grpSpLocks/>
            </p:cNvGrpSpPr>
            <p:nvPr/>
          </p:nvGrpSpPr>
          <p:grpSpPr bwMode="auto">
            <a:xfrm>
              <a:off x="2796" y="2482"/>
              <a:ext cx="422" cy="619"/>
              <a:chOff x="3651" y="3183"/>
              <a:chExt cx="422" cy="619"/>
            </a:xfrm>
          </p:grpSpPr>
          <p:sp>
            <p:nvSpPr>
              <p:cNvPr id="16415" name="Text Box 46"/>
              <p:cNvSpPr txBox="1">
                <a:spLocks noChangeArrowheads="1"/>
              </p:cNvSpPr>
              <p:nvPr/>
            </p:nvSpPr>
            <p:spPr bwMode="auto">
              <a:xfrm>
                <a:off x="3684" y="3183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6416" name="Text Box 48"/>
              <p:cNvSpPr txBox="1">
                <a:spLocks noChangeArrowheads="1"/>
              </p:cNvSpPr>
              <p:nvPr/>
            </p:nvSpPr>
            <p:spPr bwMode="auto">
              <a:xfrm>
                <a:off x="3651" y="347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6417" name="Line 50"/>
              <p:cNvSpPr>
                <a:spLocks noChangeShapeType="1"/>
              </p:cNvSpPr>
              <p:nvPr/>
            </p:nvSpPr>
            <p:spPr bwMode="auto">
              <a:xfrm>
                <a:off x="3696" y="3521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6400" name="Group 52"/>
            <p:cNvGrpSpPr>
              <a:grpSpLocks/>
            </p:cNvGrpSpPr>
            <p:nvPr/>
          </p:nvGrpSpPr>
          <p:grpSpPr bwMode="auto">
            <a:xfrm>
              <a:off x="3146" y="1952"/>
              <a:ext cx="422" cy="619"/>
              <a:chOff x="3651" y="3183"/>
              <a:chExt cx="422" cy="619"/>
            </a:xfrm>
          </p:grpSpPr>
          <p:sp>
            <p:nvSpPr>
              <p:cNvPr id="16412" name="Text Box 53"/>
              <p:cNvSpPr txBox="1">
                <a:spLocks noChangeArrowheads="1"/>
              </p:cNvSpPr>
              <p:nvPr/>
            </p:nvSpPr>
            <p:spPr bwMode="auto">
              <a:xfrm>
                <a:off x="3684" y="3183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6413" name="Text Box 54"/>
              <p:cNvSpPr txBox="1">
                <a:spLocks noChangeArrowheads="1"/>
              </p:cNvSpPr>
              <p:nvPr/>
            </p:nvSpPr>
            <p:spPr bwMode="auto">
              <a:xfrm>
                <a:off x="3651" y="347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6414" name="Line 55"/>
              <p:cNvSpPr>
                <a:spLocks noChangeShapeType="1"/>
              </p:cNvSpPr>
              <p:nvPr/>
            </p:nvSpPr>
            <p:spPr bwMode="auto">
              <a:xfrm>
                <a:off x="3696" y="3521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401" name="Line 57"/>
            <p:cNvSpPr>
              <a:spLocks noChangeShapeType="1"/>
            </p:cNvSpPr>
            <p:nvPr/>
          </p:nvSpPr>
          <p:spPr bwMode="auto">
            <a:xfrm>
              <a:off x="2789" y="2523"/>
              <a:ext cx="11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6402" name="Group 60"/>
            <p:cNvGrpSpPr>
              <a:grpSpLocks/>
            </p:cNvGrpSpPr>
            <p:nvPr/>
          </p:nvGrpSpPr>
          <p:grpSpPr bwMode="auto">
            <a:xfrm>
              <a:off x="3397" y="2489"/>
              <a:ext cx="454" cy="599"/>
              <a:chOff x="3288" y="3113"/>
              <a:chExt cx="454" cy="599"/>
            </a:xfrm>
          </p:grpSpPr>
          <p:sp>
            <p:nvSpPr>
              <p:cNvPr id="16409" name="Text Box 47"/>
              <p:cNvSpPr txBox="1">
                <a:spLocks noChangeArrowheads="1"/>
              </p:cNvSpPr>
              <p:nvPr/>
            </p:nvSpPr>
            <p:spPr bwMode="auto">
              <a:xfrm>
                <a:off x="3295" y="3385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6410" name="Text Box 49"/>
              <p:cNvSpPr txBox="1">
                <a:spLocks noChangeArrowheads="1"/>
              </p:cNvSpPr>
              <p:nvPr/>
            </p:nvSpPr>
            <p:spPr bwMode="auto">
              <a:xfrm>
                <a:off x="3288" y="3113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6411" name="Line 59"/>
              <p:cNvSpPr>
                <a:spLocks noChangeShapeType="1"/>
              </p:cNvSpPr>
              <p:nvPr/>
            </p:nvSpPr>
            <p:spPr bwMode="auto">
              <a:xfrm>
                <a:off x="3334" y="3430"/>
                <a:ext cx="40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403" name="Text Box 61"/>
            <p:cNvSpPr txBox="1">
              <a:spLocks noChangeArrowheads="1"/>
            </p:cNvSpPr>
            <p:nvPr/>
          </p:nvSpPr>
          <p:spPr bwMode="auto">
            <a:xfrm>
              <a:off x="3205" y="2643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+</a:t>
              </a:r>
            </a:p>
          </p:txBody>
        </p:sp>
        <p:grpSp>
          <p:nvGrpSpPr>
            <p:cNvPr id="16404" name="Group 71"/>
            <p:cNvGrpSpPr>
              <a:grpSpLocks/>
            </p:cNvGrpSpPr>
            <p:nvPr/>
          </p:nvGrpSpPr>
          <p:grpSpPr bwMode="auto">
            <a:xfrm>
              <a:off x="4195" y="2160"/>
              <a:ext cx="862" cy="690"/>
              <a:chOff x="4195" y="2750"/>
              <a:chExt cx="862" cy="690"/>
            </a:xfrm>
          </p:grpSpPr>
          <p:sp>
            <p:nvSpPr>
              <p:cNvPr id="16406" name="Text Box 62"/>
              <p:cNvSpPr txBox="1">
                <a:spLocks noChangeArrowheads="1"/>
              </p:cNvSpPr>
              <p:nvPr/>
            </p:nvSpPr>
            <p:spPr bwMode="auto">
              <a:xfrm>
                <a:off x="4195" y="3113"/>
                <a:ext cx="79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[S]+K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6407" name="Text Box 63"/>
              <p:cNvSpPr txBox="1">
                <a:spLocks noChangeArrowheads="1"/>
              </p:cNvSpPr>
              <p:nvPr/>
            </p:nvSpPr>
            <p:spPr bwMode="auto">
              <a:xfrm>
                <a:off x="4422" y="2750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6408" name="Line 69"/>
              <p:cNvSpPr>
                <a:spLocks noChangeShapeType="1"/>
              </p:cNvSpPr>
              <p:nvPr/>
            </p:nvSpPr>
            <p:spPr bwMode="auto">
              <a:xfrm>
                <a:off x="4241" y="3113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6405" name="Text Box 70"/>
            <p:cNvSpPr txBox="1">
              <a:spLocks noChangeArrowheads="1"/>
            </p:cNvSpPr>
            <p:nvPr/>
          </p:nvSpPr>
          <p:spPr bwMode="auto">
            <a:xfrm>
              <a:off x="3969" y="234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1547813" y="4005263"/>
            <a:ext cx="143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>
                <a:cs typeface="Arial" charset="0"/>
              </a:rPr>
              <a:t>[S]</a:t>
            </a:r>
            <a:r>
              <a:rPr lang="en-US" b="0">
                <a:cs typeface="Arial" charset="0"/>
              </a:rPr>
              <a:t>·</a:t>
            </a:r>
            <a:r>
              <a:rPr lang="hu-HU" b="0">
                <a:cs typeface="Arial" charset="0"/>
              </a:rPr>
              <a:t>V</a:t>
            </a:r>
            <a:r>
              <a:rPr lang="hu-HU" b="0" baseline="-18000">
                <a:cs typeface="Arial" charset="0"/>
              </a:rPr>
              <a:t>max</a:t>
            </a:r>
            <a:endParaRPr lang="en-US" b="0" baseline="-18000">
              <a:cs typeface="Arial" charset="0"/>
            </a:endParaRPr>
          </a:p>
        </p:txBody>
      </p:sp>
      <p:sp>
        <p:nvSpPr>
          <p:cNvPr id="16388" name="Line 77"/>
          <p:cNvSpPr>
            <a:spLocks noChangeShapeType="1"/>
          </p:cNvSpPr>
          <p:nvPr/>
        </p:nvSpPr>
        <p:spPr bwMode="auto">
          <a:xfrm>
            <a:off x="1568450" y="4541838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6389" name="Text Box 78"/>
          <p:cNvSpPr txBox="1">
            <a:spLocks noChangeArrowheads="1"/>
          </p:cNvSpPr>
          <p:nvPr/>
        </p:nvSpPr>
        <p:spPr bwMode="auto">
          <a:xfrm>
            <a:off x="900113" y="4254500"/>
            <a:ext cx="668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 =</a:t>
            </a:r>
          </a:p>
        </p:txBody>
      </p:sp>
      <p:sp>
        <p:nvSpPr>
          <p:cNvPr id="16390" name="Text Box 80"/>
          <p:cNvSpPr txBox="1">
            <a:spLocks noChangeArrowheads="1"/>
          </p:cNvSpPr>
          <p:nvPr/>
        </p:nvSpPr>
        <p:spPr bwMode="auto">
          <a:xfrm>
            <a:off x="3779838" y="4292600"/>
            <a:ext cx="297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Michaelis-Menten</a:t>
            </a:r>
          </a:p>
        </p:txBody>
      </p:sp>
      <p:sp>
        <p:nvSpPr>
          <p:cNvPr id="16391" name="Text Box 86"/>
          <p:cNvSpPr txBox="1">
            <a:spLocks noChangeArrowheads="1"/>
          </p:cNvSpPr>
          <p:nvPr/>
        </p:nvSpPr>
        <p:spPr bwMode="auto">
          <a:xfrm>
            <a:off x="2051050" y="260350"/>
            <a:ext cx="5430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Enzimatikus reakcó sebessége</a:t>
            </a:r>
          </a:p>
        </p:txBody>
      </p:sp>
      <p:sp>
        <p:nvSpPr>
          <p:cNvPr id="16392" name="Text Box 91"/>
          <p:cNvSpPr txBox="1">
            <a:spLocks noChangeArrowheads="1"/>
          </p:cNvSpPr>
          <p:nvPr/>
        </p:nvSpPr>
        <p:spPr bwMode="auto">
          <a:xfrm>
            <a:off x="1639888" y="4470400"/>
            <a:ext cx="126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[S]+K</a:t>
            </a:r>
            <a:r>
              <a:rPr lang="hu-HU" b="0" baseline="-1800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96975"/>
            <a:ext cx="33940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24075" y="188913"/>
            <a:ext cx="452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Reakció kezdeti sebessége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266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Speciális esetben:</a:t>
            </a:r>
          </a:p>
        </p:txBody>
      </p:sp>
      <p:grpSp>
        <p:nvGrpSpPr>
          <p:cNvPr id="17413" name="Group 44"/>
          <p:cNvGrpSpPr>
            <a:grpSpLocks/>
          </p:cNvGrpSpPr>
          <p:nvPr/>
        </p:nvGrpSpPr>
        <p:grpSpPr bwMode="auto">
          <a:xfrm>
            <a:off x="468313" y="1916113"/>
            <a:ext cx="1582737" cy="950912"/>
            <a:chOff x="295" y="1434"/>
            <a:chExt cx="997" cy="599"/>
          </a:xfrm>
        </p:grpSpPr>
        <p:sp>
          <p:nvSpPr>
            <p:cNvPr id="17438" name="Text Box 5"/>
            <p:cNvSpPr txBox="1">
              <a:spLocks noChangeArrowheads="1"/>
            </p:cNvSpPr>
            <p:nvPr/>
          </p:nvSpPr>
          <p:spPr bwMode="auto">
            <a:xfrm>
              <a:off x="295" y="1584"/>
              <a:ext cx="4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 =</a:t>
              </a:r>
              <a:r>
                <a:rPr lang="hu-HU" sz="2400" b="0"/>
                <a:t> </a:t>
              </a:r>
            </a:p>
          </p:txBody>
        </p:sp>
        <p:sp>
          <p:nvSpPr>
            <p:cNvPr id="17439" name="Text Box 6"/>
            <p:cNvSpPr txBox="1">
              <a:spLocks noChangeArrowheads="1"/>
            </p:cNvSpPr>
            <p:nvPr/>
          </p:nvSpPr>
          <p:spPr bwMode="auto">
            <a:xfrm>
              <a:off x="657" y="1434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</a:t>
              </a:r>
              <a:r>
                <a:rPr lang="hu-HU" b="0" baseline="-18000"/>
                <a:t>max</a:t>
              </a:r>
            </a:p>
          </p:txBody>
        </p:sp>
        <p:sp>
          <p:nvSpPr>
            <p:cNvPr id="17440" name="Text Box 7"/>
            <p:cNvSpPr txBox="1">
              <a:spLocks noChangeArrowheads="1"/>
            </p:cNvSpPr>
            <p:nvPr/>
          </p:nvSpPr>
          <p:spPr bwMode="auto">
            <a:xfrm>
              <a:off x="848" y="1706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2</a:t>
              </a:r>
            </a:p>
          </p:txBody>
        </p:sp>
        <p:sp>
          <p:nvSpPr>
            <p:cNvPr id="17441" name="Line 9"/>
            <p:cNvSpPr>
              <a:spLocks noChangeShapeType="1"/>
            </p:cNvSpPr>
            <p:nvPr/>
          </p:nvSpPr>
          <p:spPr bwMode="auto">
            <a:xfrm>
              <a:off x="703" y="1752"/>
              <a:ext cx="5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555875" y="21336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Ekkor:</a:t>
            </a:r>
          </a:p>
        </p:txBody>
      </p:sp>
      <p:grpSp>
        <p:nvGrpSpPr>
          <p:cNvPr id="17415" name="Group 40"/>
          <p:cNvGrpSpPr>
            <a:grpSpLocks/>
          </p:cNvGrpSpPr>
          <p:nvPr/>
        </p:nvGrpSpPr>
        <p:grpSpPr bwMode="auto">
          <a:xfrm>
            <a:off x="323850" y="2708275"/>
            <a:ext cx="3117850" cy="984250"/>
            <a:chOff x="476" y="2115"/>
            <a:chExt cx="1964" cy="620"/>
          </a:xfrm>
        </p:grpSpPr>
        <p:grpSp>
          <p:nvGrpSpPr>
            <p:cNvPr id="17429" name="Group 21"/>
            <p:cNvGrpSpPr>
              <a:grpSpLocks/>
            </p:cNvGrpSpPr>
            <p:nvPr/>
          </p:nvGrpSpPr>
          <p:grpSpPr bwMode="auto">
            <a:xfrm>
              <a:off x="476" y="2115"/>
              <a:ext cx="680" cy="606"/>
              <a:chOff x="476" y="2160"/>
              <a:chExt cx="680" cy="606"/>
            </a:xfrm>
          </p:grpSpPr>
          <p:sp>
            <p:nvSpPr>
              <p:cNvPr id="17435" name="Text Box 14"/>
              <p:cNvSpPr txBox="1">
                <a:spLocks noChangeArrowheads="1"/>
              </p:cNvSpPr>
              <p:nvPr/>
            </p:nvSpPr>
            <p:spPr bwMode="auto">
              <a:xfrm>
                <a:off x="476" y="2160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18000"/>
                  <a:t>max</a:t>
                </a:r>
              </a:p>
            </p:txBody>
          </p:sp>
          <p:sp>
            <p:nvSpPr>
              <p:cNvPr id="17436" name="Text Box 15"/>
              <p:cNvSpPr txBox="1">
                <a:spLocks noChangeArrowheads="1"/>
              </p:cNvSpPr>
              <p:nvPr/>
            </p:nvSpPr>
            <p:spPr bwMode="auto">
              <a:xfrm>
                <a:off x="715" y="2439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2</a:t>
                </a:r>
              </a:p>
            </p:txBody>
          </p:sp>
          <p:sp>
            <p:nvSpPr>
              <p:cNvPr id="17437" name="Line 16"/>
              <p:cNvSpPr>
                <a:spLocks noChangeShapeType="1"/>
              </p:cNvSpPr>
              <p:nvPr/>
            </p:nvSpPr>
            <p:spPr bwMode="auto">
              <a:xfrm>
                <a:off x="521" y="2478"/>
                <a:ext cx="63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7430" name="Group 17"/>
            <p:cNvGrpSpPr>
              <a:grpSpLocks/>
            </p:cNvGrpSpPr>
            <p:nvPr/>
          </p:nvGrpSpPr>
          <p:grpSpPr bwMode="auto">
            <a:xfrm>
              <a:off x="1429" y="2115"/>
              <a:ext cx="1011" cy="620"/>
              <a:chOff x="1189" y="3475"/>
              <a:chExt cx="1011" cy="620"/>
            </a:xfrm>
          </p:grpSpPr>
          <p:sp>
            <p:nvSpPr>
              <p:cNvPr id="17432" name="Text Box 18"/>
              <p:cNvSpPr txBox="1">
                <a:spLocks noChangeArrowheads="1"/>
              </p:cNvSpPr>
              <p:nvPr/>
            </p:nvSpPr>
            <p:spPr bwMode="auto">
              <a:xfrm>
                <a:off x="1189" y="3475"/>
                <a:ext cx="9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>
                    <a:cs typeface="Arial" charset="0"/>
                  </a:rPr>
                  <a:t>[S]</a:t>
                </a:r>
                <a:r>
                  <a:rPr lang="en-US" b="0">
                    <a:cs typeface="Arial" charset="0"/>
                  </a:rPr>
                  <a:t>·</a:t>
                </a:r>
                <a:r>
                  <a:rPr lang="hu-HU" b="0">
                    <a:cs typeface="Arial" charset="0"/>
                  </a:rPr>
                  <a:t>V</a:t>
                </a:r>
                <a:r>
                  <a:rPr lang="hu-HU" b="0" baseline="-18000">
                    <a:cs typeface="Arial" charset="0"/>
                  </a:rPr>
                  <a:t>max</a:t>
                </a:r>
                <a:endParaRPr lang="en-US" b="0" baseline="-18000">
                  <a:cs typeface="Arial" charset="0"/>
                </a:endParaRPr>
              </a:p>
            </p:txBody>
          </p:sp>
          <p:sp>
            <p:nvSpPr>
              <p:cNvPr id="17433" name="Text Box 19"/>
              <p:cNvSpPr txBox="1">
                <a:spLocks noChangeArrowheads="1"/>
              </p:cNvSpPr>
              <p:nvPr/>
            </p:nvSpPr>
            <p:spPr bwMode="auto">
              <a:xfrm>
                <a:off x="1247" y="3768"/>
                <a:ext cx="79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[S]+K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34" name="Line 20"/>
              <p:cNvSpPr>
                <a:spLocks noChangeShapeType="1"/>
              </p:cNvSpPr>
              <p:nvPr/>
            </p:nvSpPr>
            <p:spPr bwMode="auto">
              <a:xfrm>
                <a:off x="1202" y="3813"/>
                <a:ext cx="99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31" name="Text Box 26"/>
            <p:cNvSpPr txBox="1">
              <a:spLocks noChangeArrowheads="1"/>
            </p:cNvSpPr>
            <p:nvPr/>
          </p:nvSpPr>
          <p:spPr bwMode="auto">
            <a:xfrm>
              <a:off x="1181" y="2265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grpSp>
        <p:nvGrpSpPr>
          <p:cNvPr id="17416" name="Group 41"/>
          <p:cNvGrpSpPr>
            <a:grpSpLocks/>
          </p:cNvGrpSpPr>
          <p:nvPr/>
        </p:nvGrpSpPr>
        <p:grpSpPr bwMode="auto">
          <a:xfrm>
            <a:off x="468313" y="3644900"/>
            <a:ext cx="2076450" cy="984250"/>
            <a:chOff x="385" y="2795"/>
            <a:chExt cx="1308" cy="620"/>
          </a:xfrm>
        </p:grpSpPr>
        <p:grpSp>
          <p:nvGrpSpPr>
            <p:cNvPr id="17421" name="Group 36"/>
            <p:cNvGrpSpPr>
              <a:grpSpLocks/>
            </p:cNvGrpSpPr>
            <p:nvPr/>
          </p:nvGrpSpPr>
          <p:grpSpPr bwMode="auto">
            <a:xfrm>
              <a:off x="839" y="2795"/>
              <a:ext cx="854" cy="620"/>
              <a:chOff x="1655" y="2931"/>
              <a:chExt cx="854" cy="620"/>
            </a:xfrm>
          </p:grpSpPr>
          <p:sp>
            <p:nvSpPr>
              <p:cNvPr id="17426" name="Text Box 28"/>
              <p:cNvSpPr txBox="1">
                <a:spLocks noChangeArrowheads="1"/>
              </p:cNvSpPr>
              <p:nvPr/>
            </p:nvSpPr>
            <p:spPr bwMode="auto">
              <a:xfrm>
                <a:off x="1882" y="2931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>
                    <a:cs typeface="Arial" charset="0"/>
                  </a:rPr>
                  <a:t>[S]</a:t>
                </a:r>
                <a:endParaRPr lang="en-US" b="0" baseline="-18000">
                  <a:cs typeface="Arial" charset="0"/>
                </a:endParaRPr>
              </a:p>
            </p:txBody>
          </p:sp>
          <p:sp>
            <p:nvSpPr>
              <p:cNvPr id="17427" name="Text Box 29"/>
              <p:cNvSpPr txBox="1">
                <a:spLocks noChangeArrowheads="1"/>
              </p:cNvSpPr>
              <p:nvPr/>
            </p:nvSpPr>
            <p:spPr bwMode="auto">
              <a:xfrm>
                <a:off x="1713" y="3224"/>
                <a:ext cx="79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[S]+K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7428" name="Line 30"/>
              <p:cNvSpPr>
                <a:spLocks noChangeShapeType="1"/>
              </p:cNvSpPr>
              <p:nvPr/>
            </p:nvSpPr>
            <p:spPr bwMode="auto">
              <a:xfrm>
                <a:off x="1655" y="3249"/>
                <a:ext cx="8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7422" name="Text Box 31"/>
            <p:cNvSpPr txBox="1">
              <a:spLocks noChangeArrowheads="1"/>
            </p:cNvSpPr>
            <p:nvPr/>
          </p:nvSpPr>
          <p:spPr bwMode="auto">
            <a:xfrm>
              <a:off x="385" y="279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17423" name="Text Box 32"/>
            <p:cNvSpPr txBox="1">
              <a:spLocks noChangeArrowheads="1"/>
            </p:cNvSpPr>
            <p:nvPr/>
          </p:nvSpPr>
          <p:spPr bwMode="auto">
            <a:xfrm>
              <a:off x="385" y="3067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2</a:t>
              </a:r>
            </a:p>
          </p:txBody>
        </p:sp>
        <p:sp>
          <p:nvSpPr>
            <p:cNvPr id="17424" name="Line 33"/>
            <p:cNvSpPr>
              <a:spLocks noChangeShapeType="1"/>
            </p:cNvSpPr>
            <p:nvPr/>
          </p:nvSpPr>
          <p:spPr bwMode="auto">
            <a:xfrm>
              <a:off x="431" y="3113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25" name="Text Box 35"/>
            <p:cNvSpPr txBox="1">
              <a:spLocks noChangeArrowheads="1"/>
            </p:cNvSpPr>
            <p:nvPr/>
          </p:nvSpPr>
          <p:spPr bwMode="auto">
            <a:xfrm>
              <a:off x="612" y="2931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sp>
        <p:nvSpPr>
          <p:cNvPr id="17417" name="Text Box 38"/>
          <p:cNvSpPr txBox="1">
            <a:spLocks noChangeArrowheads="1"/>
          </p:cNvSpPr>
          <p:nvPr/>
        </p:nvSpPr>
        <p:spPr bwMode="auto">
          <a:xfrm>
            <a:off x="323850" y="4724400"/>
            <a:ext cx="241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[S]+K</a:t>
            </a:r>
            <a:r>
              <a:rPr lang="hu-HU" b="0" baseline="-18000"/>
              <a:t>m</a:t>
            </a:r>
            <a:r>
              <a:rPr lang="hu-HU" b="0"/>
              <a:t> = 2</a:t>
            </a:r>
            <a:r>
              <a:rPr lang="en-US" b="0">
                <a:cs typeface="Arial" charset="0"/>
              </a:rPr>
              <a:t>·</a:t>
            </a:r>
            <a:r>
              <a:rPr lang="hu-HU" b="0"/>
              <a:t>[S]</a:t>
            </a:r>
          </a:p>
        </p:txBody>
      </p:sp>
      <p:sp>
        <p:nvSpPr>
          <p:cNvPr id="17418" name="Text Box 39"/>
          <p:cNvSpPr txBox="1">
            <a:spLocks noChangeArrowheads="1"/>
          </p:cNvSpPr>
          <p:nvPr/>
        </p:nvSpPr>
        <p:spPr bwMode="auto">
          <a:xfrm>
            <a:off x="3059113" y="4724400"/>
            <a:ext cx="146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K</a:t>
            </a:r>
            <a:r>
              <a:rPr lang="hu-HU" b="0" baseline="-18000"/>
              <a:t>m</a:t>
            </a:r>
            <a:r>
              <a:rPr lang="hu-HU" b="0"/>
              <a:t> = [S]</a:t>
            </a:r>
          </a:p>
        </p:txBody>
      </p:sp>
      <p:sp>
        <p:nvSpPr>
          <p:cNvPr id="17419" name="Text Box 43"/>
          <p:cNvSpPr txBox="1">
            <a:spLocks noChangeArrowheads="1"/>
          </p:cNvSpPr>
          <p:nvPr/>
        </p:nvSpPr>
        <p:spPr bwMode="auto">
          <a:xfrm>
            <a:off x="519113" y="784225"/>
            <a:ext cx="791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Mely szubsztátkoncentrációnál van maximális sebesség?</a:t>
            </a:r>
          </a:p>
        </p:txBody>
      </p:sp>
      <p:sp>
        <p:nvSpPr>
          <p:cNvPr id="17420" name="Text Box 45"/>
          <p:cNvSpPr txBox="1">
            <a:spLocks noChangeArrowheads="1"/>
          </p:cNvSpPr>
          <p:nvPr/>
        </p:nvSpPr>
        <p:spPr bwMode="auto">
          <a:xfrm>
            <a:off x="468313" y="5373688"/>
            <a:ext cx="7440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Tehát a reakció konstansa egyenlő avval a </a:t>
            </a:r>
          </a:p>
          <a:p>
            <a:r>
              <a:rPr lang="hu-HU" sz="2400" b="0"/>
              <a:t>szubsztrátkoncentrációval, ami a maximális sebesség</a:t>
            </a:r>
          </a:p>
          <a:p>
            <a:r>
              <a:rPr lang="hu-HU" sz="2400" b="0"/>
              <a:t>felét okozza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2124075" y="188913"/>
            <a:ext cx="452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Reakció kezdeti sebessége</a:t>
            </a:r>
          </a:p>
        </p:txBody>
      </p:sp>
      <p:grpSp>
        <p:nvGrpSpPr>
          <p:cNvPr id="18435" name="Group 48"/>
          <p:cNvGrpSpPr>
            <a:grpSpLocks/>
          </p:cNvGrpSpPr>
          <p:nvPr/>
        </p:nvGrpSpPr>
        <p:grpSpPr bwMode="auto">
          <a:xfrm>
            <a:off x="1331913" y="1700213"/>
            <a:ext cx="5949950" cy="987425"/>
            <a:chOff x="849" y="1049"/>
            <a:chExt cx="3748" cy="622"/>
          </a:xfrm>
        </p:grpSpPr>
        <p:sp>
          <p:nvSpPr>
            <p:cNvPr id="18462" name="Text Box 8"/>
            <p:cNvSpPr txBox="1">
              <a:spLocks noChangeArrowheads="1"/>
            </p:cNvSpPr>
            <p:nvPr/>
          </p:nvSpPr>
          <p:spPr bwMode="auto">
            <a:xfrm>
              <a:off x="2336" y="1207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18463" name="Text Box 9"/>
            <p:cNvSpPr txBox="1">
              <a:spLocks noChangeArrowheads="1"/>
            </p:cNvSpPr>
            <p:nvPr/>
          </p:nvSpPr>
          <p:spPr bwMode="auto">
            <a:xfrm>
              <a:off x="1111" y="1207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18464" name="Text Box 13"/>
            <p:cNvSpPr txBox="1">
              <a:spLocks noChangeArrowheads="1"/>
            </p:cNvSpPr>
            <p:nvPr/>
          </p:nvSpPr>
          <p:spPr bwMode="auto">
            <a:xfrm>
              <a:off x="1429" y="1071"/>
              <a:ext cx="7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[S]+K</a:t>
              </a:r>
              <a:r>
                <a:rPr lang="hu-HU" b="0" baseline="-18000"/>
                <a:t>m</a:t>
              </a:r>
            </a:p>
          </p:txBody>
        </p:sp>
        <p:sp>
          <p:nvSpPr>
            <p:cNvPr id="18465" name="Text Box 14"/>
            <p:cNvSpPr txBox="1">
              <a:spLocks noChangeArrowheads="1"/>
            </p:cNvSpPr>
            <p:nvPr/>
          </p:nvSpPr>
          <p:spPr bwMode="auto">
            <a:xfrm>
              <a:off x="1383" y="1344"/>
              <a:ext cx="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>
                  <a:cs typeface="Arial" charset="0"/>
                </a:rPr>
                <a:t>[S]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V</a:t>
              </a:r>
              <a:r>
                <a:rPr lang="hu-HU" b="0" baseline="-18000">
                  <a:cs typeface="Arial" charset="0"/>
                </a:rPr>
                <a:t>max</a:t>
              </a:r>
              <a:endParaRPr lang="en-US" b="0" baseline="-18000">
                <a:cs typeface="Arial" charset="0"/>
              </a:endParaRPr>
            </a:p>
          </p:txBody>
        </p:sp>
        <p:sp>
          <p:nvSpPr>
            <p:cNvPr id="18466" name="Line 16"/>
            <p:cNvSpPr>
              <a:spLocks noChangeShapeType="1"/>
            </p:cNvSpPr>
            <p:nvPr/>
          </p:nvSpPr>
          <p:spPr bwMode="auto">
            <a:xfrm>
              <a:off x="1383" y="1389"/>
              <a:ext cx="9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7" name="Text Box 17"/>
            <p:cNvSpPr txBox="1">
              <a:spLocks noChangeArrowheads="1"/>
            </p:cNvSpPr>
            <p:nvPr/>
          </p:nvSpPr>
          <p:spPr bwMode="auto">
            <a:xfrm>
              <a:off x="2608" y="1344"/>
              <a:ext cx="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[S]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V</a:t>
              </a:r>
              <a:r>
                <a:rPr lang="hu-HU" b="0" baseline="-18000">
                  <a:cs typeface="Arial" charset="0"/>
                </a:rPr>
                <a:t>max</a:t>
              </a:r>
              <a:endParaRPr lang="en-US" b="0" baseline="-18000">
                <a:cs typeface="Arial" charset="0"/>
              </a:endParaRPr>
            </a:p>
          </p:txBody>
        </p:sp>
        <p:sp>
          <p:nvSpPr>
            <p:cNvPr id="18468" name="Text Box 18"/>
            <p:cNvSpPr txBox="1">
              <a:spLocks noChangeArrowheads="1"/>
            </p:cNvSpPr>
            <p:nvPr/>
          </p:nvSpPr>
          <p:spPr bwMode="auto">
            <a:xfrm>
              <a:off x="3696" y="1339"/>
              <a:ext cx="9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>
                  <a:cs typeface="Arial" charset="0"/>
                </a:rPr>
                <a:t>[S]</a:t>
              </a:r>
              <a:r>
                <a:rPr lang="en-US" b="0">
                  <a:cs typeface="Arial" charset="0"/>
                </a:rPr>
                <a:t>·</a:t>
              </a:r>
              <a:r>
                <a:rPr lang="hu-HU" b="0">
                  <a:cs typeface="Arial" charset="0"/>
                </a:rPr>
                <a:t>V</a:t>
              </a:r>
              <a:r>
                <a:rPr lang="hu-HU" b="0" baseline="-18000">
                  <a:cs typeface="Arial" charset="0"/>
                </a:rPr>
                <a:t>max</a:t>
              </a:r>
              <a:endParaRPr lang="en-US" b="0" baseline="-18000">
                <a:cs typeface="Arial" charset="0"/>
              </a:endParaRPr>
            </a:p>
          </p:txBody>
        </p:sp>
        <p:sp>
          <p:nvSpPr>
            <p:cNvPr id="18469" name="Line 19"/>
            <p:cNvSpPr>
              <a:spLocks noChangeShapeType="1"/>
            </p:cNvSpPr>
            <p:nvPr/>
          </p:nvSpPr>
          <p:spPr bwMode="auto">
            <a:xfrm>
              <a:off x="2608" y="1389"/>
              <a:ext cx="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0" name="Line 20"/>
            <p:cNvSpPr>
              <a:spLocks noChangeShapeType="1"/>
            </p:cNvSpPr>
            <p:nvPr/>
          </p:nvSpPr>
          <p:spPr bwMode="auto">
            <a:xfrm>
              <a:off x="3696" y="1389"/>
              <a:ext cx="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71" name="Text Box 22"/>
            <p:cNvSpPr txBox="1">
              <a:spLocks noChangeArrowheads="1"/>
            </p:cNvSpPr>
            <p:nvPr/>
          </p:nvSpPr>
          <p:spPr bwMode="auto">
            <a:xfrm>
              <a:off x="2841" y="1049"/>
              <a:ext cx="3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[S]</a:t>
              </a:r>
            </a:p>
          </p:txBody>
        </p:sp>
        <p:sp>
          <p:nvSpPr>
            <p:cNvPr id="18472" name="Text Box 23"/>
            <p:cNvSpPr txBox="1">
              <a:spLocks noChangeArrowheads="1"/>
            </p:cNvSpPr>
            <p:nvPr/>
          </p:nvSpPr>
          <p:spPr bwMode="auto">
            <a:xfrm>
              <a:off x="3896" y="1100"/>
              <a:ext cx="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m</a:t>
              </a:r>
            </a:p>
          </p:txBody>
        </p:sp>
        <p:sp>
          <p:nvSpPr>
            <p:cNvPr id="18473" name="Text Box 24"/>
            <p:cNvSpPr txBox="1">
              <a:spLocks noChangeArrowheads="1"/>
            </p:cNvSpPr>
            <p:nvPr/>
          </p:nvSpPr>
          <p:spPr bwMode="auto">
            <a:xfrm>
              <a:off x="3470" y="1207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+</a:t>
              </a:r>
            </a:p>
          </p:txBody>
        </p:sp>
        <p:grpSp>
          <p:nvGrpSpPr>
            <p:cNvPr id="18474" name="Group 29"/>
            <p:cNvGrpSpPr>
              <a:grpSpLocks/>
            </p:cNvGrpSpPr>
            <p:nvPr/>
          </p:nvGrpSpPr>
          <p:grpSpPr bwMode="auto">
            <a:xfrm>
              <a:off x="849" y="1075"/>
              <a:ext cx="241" cy="596"/>
              <a:chOff x="849" y="1075"/>
              <a:chExt cx="241" cy="596"/>
            </a:xfrm>
          </p:grpSpPr>
          <p:sp>
            <p:nvSpPr>
              <p:cNvPr id="18475" name="Text Box 25"/>
              <p:cNvSpPr txBox="1">
                <a:spLocks noChangeArrowheads="1"/>
              </p:cNvSpPr>
              <p:nvPr/>
            </p:nvSpPr>
            <p:spPr bwMode="auto">
              <a:xfrm>
                <a:off x="850" y="134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</a:p>
            </p:txBody>
          </p:sp>
          <p:sp>
            <p:nvSpPr>
              <p:cNvPr id="18476" name="Line 27"/>
              <p:cNvSpPr>
                <a:spLocks noChangeShapeType="1"/>
              </p:cNvSpPr>
              <p:nvPr/>
            </p:nvSpPr>
            <p:spPr bwMode="auto">
              <a:xfrm>
                <a:off x="884" y="1389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477" name="Text Box 28"/>
              <p:cNvSpPr txBox="1">
                <a:spLocks noChangeArrowheads="1"/>
              </p:cNvSpPr>
              <p:nvPr/>
            </p:nvSpPr>
            <p:spPr bwMode="auto">
              <a:xfrm>
                <a:off x="849" y="107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</p:grpSp>
      </p:grp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476375" y="350043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=</a:t>
            </a:r>
          </a:p>
        </p:txBody>
      </p: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1042988" y="3284538"/>
            <a:ext cx="382587" cy="946150"/>
            <a:chOff x="849" y="1075"/>
            <a:chExt cx="241" cy="596"/>
          </a:xfrm>
        </p:grpSpPr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850" y="134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</a:t>
              </a:r>
            </a:p>
          </p:txBody>
        </p:sp>
        <p:sp>
          <p:nvSpPr>
            <p:cNvPr id="18460" name="Line 33"/>
            <p:cNvSpPr>
              <a:spLocks noChangeShapeType="1"/>
            </p:cNvSpPr>
            <p:nvPr/>
          </p:nvSpPr>
          <p:spPr bwMode="auto">
            <a:xfrm>
              <a:off x="884" y="1389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61" name="Text Box 34"/>
            <p:cNvSpPr txBox="1">
              <a:spLocks noChangeArrowheads="1"/>
            </p:cNvSpPr>
            <p:nvPr/>
          </p:nvSpPr>
          <p:spPr bwMode="auto">
            <a:xfrm>
              <a:off x="849" y="107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</p:grpSp>
      <p:sp>
        <p:nvSpPr>
          <p:cNvPr id="18438" name="Text Box 35"/>
          <p:cNvSpPr txBox="1">
            <a:spLocks noChangeArrowheads="1"/>
          </p:cNvSpPr>
          <p:nvPr/>
        </p:nvSpPr>
        <p:spPr bwMode="auto">
          <a:xfrm>
            <a:off x="1979613" y="3284538"/>
            <a:ext cx="622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K</a:t>
            </a:r>
            <a:r>
              <a:rPr lang="hu-HU" b="0" baseline="-18000"/>
              <a:t>m</a:t>
            </a:r>
          </a:p>
        </p:txBody>
      </p:sp>
      <p:sp>
        <p:nvSpPr>
          <p:cNvPr id="18439" name="Text Box 36"/>
          <p:cNvSpPr txBox="1">
            <a:spLocks noChangeArrowheads="1"/>
          </p:cNvSpPr>
          <p:nvPr/>
        </p:nvSpPr>
        <p:spPr bwMode="auto">
          <a:xfrm>
            <a:off x="1908175" y="3716338"/>
            <a:ext cx="877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V</a:t>
            </a:r>
            <a:r>
              <a:rPr lang="hu-HU" b="0" baseline="-25000"/>
              <a:t>max</a:t>
            </a:r>
          </a:p>
        </p:txBody>
      </p:sp>
      <p:sp>
        <p:nvSpPr>
          <p:cNvPr id="18440" name="Line 37"/>
          <p:cNvSpPr>
            <a:spLocks noChangeShapeType="1"/>
          </p:cNvSpPr>
          <p:nvPr/>
        </p:nvSpPr>
        <p:spPr bwMode="auto">
          <a:xfrm>
            <a:off x="1979613" y="3789363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8441" name="Text Box 38"/>
          <p:cNvSpPr txBox="1">
            <a:spLocks noChangeArrowheads="1"/>
          </p:cNvSpPr>
          <p:nvPr/>
        </p:nvSpPr>
        <p:spPr bwMode="auto">
          <a:xfrm>
            <a:off x="2700338" y="3500438"/>
            <a:ext cx="30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cs typeface="Arial" charset="0"/>
              </a:rPr>
              <a:t>·</a:t>
            </a:r>
          </a:p>
        </p:txBody>
      </p:sp>
      <p:grpSp>
        <p:nvGrpSpPr>
          <p:cNvPr id="18442" name="Group 42"/>
          <p:cNvGrpSpPr>
            <a:grpSpLocks/>
          </p:cNvGrpSpPr>
          <p:nvPr/>
        </p:nvGrpSpPr>
        <p:grpSpPr bwMode="auto">
          <a:xfrm>
            <a:off x="2916238" y="3311525"/>
            <a:ext cx="617537" cy="911225"/>
            <a:chOff x="1927" y="2094"/>
            <a:chExt cx="389" cy="574"/>
          </a:xfrm>
        </p:grpSpPr>
        <p:sp>
          <p:nvSpPr>
            <p:cNvPr id="18456" name="Text Box 39"/>
            <p:cNvSpPr txBox="1">
              <a:spLocks noChangeArrowheads="1"/>
            </p:cNvSpPr>
            <p:nvPr/>
          </p:nvSpPr>
          <p:spPr bwMode="auto">
            <a:xfrm>
              <a:off x="2006" y="209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18457" name="Line 40"/>
            <p:cNvSpPr>
              <a:spLocks noChangeShapeType="1"/>
            </p:cNvSpPr>
            <p:nvPr/>
          </p:nvSpPr>
          <p:spPr bwMode="auto">
            <a:xfrm>
              <a:off x="2018" y="2387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458" name="Text Box 41"/>
            <p:cNvSpPr txBox="1">
              <a:spLocks noChangeArrowheads="1"/>
            </p:cNvSpPr>
            <p:nvPr/>
          </p:nvSpPr>
          <p:spPr bwMode="auto">
            <a:xfrm>
              <a:off x="1927" y="2341"/>
              <a:ext cx="3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[S]</a:t>
              </a:r>
            </a:p>
          </p:txBody>
        </p:sp>
      </p:grpSp>
      <p:grpSp>
        <p:nvGrpSpPr>
          <p:cNvPr id="18443" name="Group 46"/>
          <p:cNvGrpSpPr>
            <a:grpSpLocks/>
          </p:cNvGrpSpPr>
          <p:nvPr/>
        </p:nvGrpSpPr>
        <p:grpSpPr bwMode="auto">
          <a:xfrm>
            <a:off x="3924300" y="3311525"/>
            <a:ext cx="935038" cy="911225"/>
            <a:chOff x="2699" y="2004"/>
            <a:chExt cx="589" cy="574"/>
          </a:xfrm>
        </p:grpSpPr>
        <p:sp>
          <p:nvSpPr>
            <p:cNvPr id="18453" name="Text Box 6"/>
            <p:cNvSpPr txBox="1">
              <a:spLocks noChangeArrowheads="1"/>
            </p:cNvSpPr>
            <p:nvPr/>
          </p:nvSpPr>
          <p:spPr bwMode="auto">
            <a:xfrm>
              <a:off x="2699" y="2251"/>
              <a:ext cx="5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V</a:t>
              </a:r>
              <a:r>
                <a:rPr lang="hu-HU" b="0" baseline="-25000"/>
                <a:t>max</a:t>
              </a:r>
            </a:p>
          </p:txBody>
        </p:sp>
        <p:sp>
          <p:nvSpPr>
            <p:cNvPr id="18454" name="Text Box 43"/>
            <p:cNvSpPr txBox="1">
              <a:spLocks noChangeArrowheads="1"/>
            </p:cNvSpPr>
            <p:nvPr/>
          </p:nvSpPr>
          <p:spPr bwMode="auto">
            <a:xfrm>
              <a:off x="2867" y="2004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18455" name="Line 45"/>
            <p:cNvSpPr>
              <a:spLocks noChangeShapeType="1"/>
            </p:cNvSpPr>
            <p:nvPr/>
          </p:nvSpPr>
          <p:spPr bwMode="auto">
            <a:xfrm>
              <a:off x="2744" y="2296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444" name="Text Box 47"/>
          <p:cNvSpPr txBox="1">
            <a:spLocks noChangeArrowheads="1"/>
          </p:cNvSpPr>
          <p:nvPr/>
        </p:nvSpPr>
        <p:spPr bwMode="auto">
          <a:xfrm>
            <a:off x="3492500" y="3500438"/>
            <a:ext cx="39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+</a:t>
            </a:r>
          </a:p>
        </p:txBody>
      </p:sp>
      <p:sp>
        <p:nvSpPr>
          <p:cNvPr id="18445" name="Text Box 50"/>
          <p:cNvSpPr txBox="1">
            <a:spLocks noChangeArrowheads="1"/>
          </p:cNvSpPr>
          <p:nvPr/>
        </p:nvSpPr>
        <p:spPr bwMode="auto">
          <a:xfrm>
            <a:off x="827088" y="5013325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y</a:t>
            </a:r>
          </a:p>
        </p:txBody>
      </p:sp>
      <p:sp>
        <p:nvSpPr>
          <p:cNvPr id="18446" name="Text Box 51"/>
          <p:cNvSpPr txBox="1">
            <a:spLocks noChangeArrowheads="1"/>
          </p:cNvSpPr>
          <p:nvPr/>
        </p:nvSpPr>
        <p:spPr bwMode="auto">
          <a:xfrm>
            <a:off x="2987675" y="508476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x</a:t>
            </a:r>
          </a:p>
        </p:txBody>
      </p:sp>
      <p:sp>
        <p:nvSpPr>
          <p:cNvPr id="18447" name="Text Box 53"/>
          <p:cNvSpPr txBox="1">
            <a:spLocks noChangeArrowheads="1"/>
          </p:cNvSpPr>
          <p:nvPr/>
        </p:nvSpPr>
        <p:spPr bwMode="auto">
          <a:xfrm>
            <a:off x="1979613" y="5084763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a</a:t>
            </a:r>
          </a:p>
        </p:txBody>
      </p:sp>
      <p:sp>
        <p:nvSpPr>
          <p:cNvPr id="18448" name="Text Box 54"/>
          <p:cNvSpPr txBox="1">
            <a:spLocks noChangeArrowheads="1"/>
          </p:cNvSpPr>
          <p:nvPr/>
        </p:nvSpPr>
        <p:spPr bwMode="auto">
          <a:xfrm>
            <a:off x="4356100" y="5084763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/>
              <a:t>b</a:t>
            </a:r>
          </a:p>
        </p:txBody>
      </p:sp>
      <p:sp>
        <p:nvSpPr>
          <p:cNvPr id="18449" name="Line 55"/>
          <p:cNvSpPr>
            <a:spLocks noChangeShapeType="1"/>
          </p:cNvSpPr>
          <p:nvPr/>
        </p:nvSpPr>
        <p:spPr bwMode="auto">
          <a:xfrm flipV="1">
            <a:off x="1116013" y="4437063"/>
            <a:ext cx="71437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50" name="Line 56"/>
          <p:cNvSpPr>
            <a:spLocks noChangeShapeType="1"/>
          </p:cNvSpPr>
          <p:nvPr/>
        </p:nvSpPr>
        <p:spPr bwMode="auto">
          <a:xfrm flipV="1">
            <a:off x="2195513" y="45085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51" name="Line 57"/>
          <p:cNvSpPr>
            <a:spLocks noChangeShapeType="1"/>
          </p:cNvSpPr>
          <p:nvPr/>
        </p:nvSpPr>
        <p:spPr bwMode="auto">
          <a:xfrm flipV="1">
            <a:off x="3203575" y="45085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8452" name="Line 58"/>
          <p:cNvSpPr>
            <a:spLocks noChangeShapeType="1"/>
          </p:cNvSpPr>
          <p:nvPr/>
        </p:nvSpPr>
        <p:spPr bwMode="auto">
          <a:xfrm flipH="1" flipV="1">
            <a:off x="4427538" y="4508500"/>
            <a:ext cx="144462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829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867400" y="981075"/>
            <a:ext cx="299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Ha [S]= </a:t>
            </a:r>
            <a:r>
              <a:rPr lang="hu-HU" b="0">
                <a:cs typeface="Arial" charset="0"/>
              </a:rPr>
              <a:t>∞ , akkor:</a:t>
            </a:r>
          </a:p>
        </p:txBody>
      </p:sp>
      <p:grpSp>
        <p:nvGrpSpPr>
          <p:cNvPr id="19460" name="Group 50"/>
          <p:cNvGrpSpPr>
            <a:grpSpLocks/>
          </p:cNvGrpSpPr>
          <p:nvPr/>
        </p:nvGrpSpPr>
        <p:grpSpPr bwMode="auto">
          <a:xfrm>
            <a:off x="5940425" y="1628775"/>
            <a:ext cx="2593975" cy="906463"/>
            <a:chOff x="3804" y="1253"/>
            <a:chExt cx="1634" cy="571"/>
          </a:xfrm>
        </p:grpSpPr>
        <p:grpSp>
          <p:nvGrpSpPr>
            <p:cNvPr id="19505" name="Group 38"/>
            <p:cNvGrpSpPr>
              <a:grpSpLocks/>
            </p:cNvGrpSpPr>
            <p:nvPr/>
          </p:nvGrpSpPr>
          <p:grpSpPr bwMode="auto">
            <a:xfrm>
              <a:off x="3804" y="1253"/>
              <a:ext cx="392" cy="571"/>
              <a:chOff x="3804" y="1253"/>
              <a:chExt cx="392" cy="571"/>
            </a:xfrm>
          </p:grpSpPr>
          <p:sp>
            <p:nvSpPr>
              <p:cNvPr id="19507" name="Text Box 4"/>
              <p:cNvSpPr txBox="1">
                <a:spLocks noChangeArrowheads="1"/>
              </p:cNvSpPr>
              <p:nvPr/>
            </p:nvSpPr>
            <p:spPr bwMode="auto">
              <a:xfrm>
                <a:off x="3878" y="1253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19508" name="Text Box 5"/>
              <p:cNvSpPr txBox="1">
                <a:spLocks noChangeArrowheads="1"/>
              </p:cNvSpPr>
              <p:nvPr/>
            </p:nvSpPr>
            <p:spPr bwMode="auto">
              <a:xfrm>
                <a:off x="3804" y="1497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9509" name="Line 6"/>
              <p:cNvSpPr>
                <a:spLocks noChangeShapeType="1"/>
              </p:cNvSpPr>
              <p:nvPr/>
            </p:nvSpPr>
            <p:spPr bwMode="auto">
              <a:xfrm>
                <a:off x="3833" y="1525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506" name="Text Box 7"/>
            <p:cNvSpPr txBox="1">
              <a:spLocks noChangeArrowheads="1"/>
            </p:cNvSpPr>
            <p:nvPr/>
          </p:nvSpPr>
          <p:spPr bwMode="auto">
            <a:xfrm>
              <a:off x="4269" y="1349"/>
              <a:ext cx="11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 0, ekkor:</a:t>
              </a:r>
            </a:p>
          </p:txBody>
        </p:sp>
      </p:grpSp>
      <p:grpSp>
        <p:nvGrpSpPr>
          <p:cNvPr id="19461" name="Group 49"/>
          <p:cNvGrpSpPr>
            <a:grpSpLocks/>
          </p:cNvGrpSpPr>
          <p:nvPr/>
        </p:nvGrpSpPr>
        <p:grpSpPr bwMode="auto">
          <a:xfrm>
            <a:off x="6084888" y="2565400"/>
            <a:ext cx="1647825" cy="955675"/>
            <a:chOff x="3878" y="1888"/>
            <a:chExt cx="1038" cy="602"/>
          </a:xfrm>
        </p:grpSpPr>
        <p:grpSp>
          <p:nvGrpSpPr>
            <p:cNvPr id="19496" name="Group 8"/>
            <p:cNvGrpSpPr>
              <a:grpSpLocks/>
            </p:cNvGrpSpPr>
            <p:nvPr/>
          </p:nvGrpSpPr>
          <p:grpSpPr bwMode="auto">
            <a:xfrm>
              <a:off x="4327" y="1916"/>
              <a:ext cx="589" cy="574"/>
              <a:chOff x="2699" y="2004"/>
              <a:chExt cx="589" cy="574"/>
            </a:xfrm>
          </p:grpSpPr>
          <p:sp>
            <p:nvSpPr>
              <p:cNvPr id="19502" name="Text Box 9"/>
              <p:cNvSpPr txBox="1">
                <a:spLocks noChangeArrowheads="1"/>
              </p:cNvSpPr>
              <p:nvPr/>
            </p:nvSpPr>
            <p:spPr bwMode="auto">
              <a:xfrm>
                <a:off x="2699" y="2251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25000"/>
                  <a:t>max</a:t>
                </a:r>
              </a:p>
            </p:txBody>
          </p:sp>
          <p:sp>
            <p:nvSpPr>
              <p:cNvPr id="19503" name="Text Box 10"/>
              <p:cNvSpPr txBox="1">
                <a:spLocks noChangeArrowheads="1"/>
              </p:cNvSpPr>
              <p:nvPr/>
            </p:nvSpPr>
            <p:spPr bwMode="auto">
              <a:xfrm>
                <a:off x="2867" y="2004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19504" name="Line 11"/>
              <p:cNvSpPr>
                <a:spLocks noChangeShapeType="1"/>
              </p:cNvSpPr>
              <p:nvPr/>
            </p:nvSpPr>
            <p:spPr bwMode="auto">
              <a:xfrm>
                <a:off x="2744" y="2296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9497" name="Group 12"/>
            <p:cNvGrpSpPr>
              <a:grpSpLocks/>
            </p:cNvGrpSpPr>
            <p:nvPr/>
          </p:nvGrpSpPr>
          <p:grpSpPr bwMode="auto">
            <a:xfrm>
              <a:off x="3878" y="1888"/>
              <a:ext cx="241" cy="596"/>
              <a:chOff x="849" y="1075"/>
              <a:chExt cx="241" cy="596"/>
            </a:xfrm>
          </p:grpSpPr>
          <p:sp>
            <p:nvSpPr>
              <p:cNvPr id="19499" name="Text Box 13"/>
              <p:cNvSpPr txBox="1">
                <a:spLocks noChangeArrowheads="1"/>
              </p:cNvSpPr>
              <p:nvPr/>
            </p:nvSpPr>
            <p:spPr bwMode="auto">
              <a:xfrm>
                <a:off x="850" y="134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</a:p>
            </p:txBody>
          </p:sp>
          <p:sp>
            <p:nvSpPr>
              <p:cNvPr id="19500" name="Line 14"/>
              <p:cNvSpPr>
                <a:spLocks noChangeShapeType="1"/>
              </p:cNvSpPr>
              <p:nvPr/>
            </p:nvSpPr>
            <p:spPr bwMode="auto">
              <a:xfrm>
                <a:off x="884" y="1389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501" name="Text Box 15"/>
              <p:cNvSpPr txBox="1">
                <a:spLocks noChangeArrowheads="1"/>
              </p:cNvSpPr>
              <p:nvPr/>
            </p:nvSpPr>
            <p:spPr bwMode="auto">
              <a:xfrm>
                <a:off x="849" y="107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</p:grpSp>
        <p:sp>
          <p:nvSpPr>
            <p:cNvPr id="19498" name="Text Box 16"/>
            <p:cNvSpPr txBox="1">
              <a:spLocks noChangeArrowheads="1"/>
            </p:cNvSpPr>
            <p:nvPr/>
          </p:nvSpPr>
          <p:spPr bwMode="auto">
            <a:xfrm>
              <a:off x="4105" y="2034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</p:grpSp>
      <p:grpSp>
        <p:nvGrpSpPr>
          <p:cNvPr id="19462" name="Group 51"/>
          <p:cNvGrpSpPr>
            <a:grpSpLocks/>
          </p:cNvGrpSpPr>
          <p:nvPr/>
        </p:nvGrpSpPr>
        <p:grpSpPr bwMode="auto">
          <a:xfrm>
            <a:off x="1187450" y="3573463"/>
            <a:ext cx="6499225" cy="946150"/>
            <a:chOff x="509" y="2840"/>
            <a:chExt cx="4094" cy="596"/>
          </a:xfrm>
        </p:grpSpPr>
        <p:sp>
          <p:nvSpPr>
            <p:cNvPr id="19490" name="Text Box 17"/>
            <p:cNvSpPr txBox="1">
              <a:spLocks noChangeArrowheads="1"/>
            </p:cNvSpPr>
            <p:nvPr/>
          </p:nvSpPr>
          <p:spPr bwMode="auto">
            <a:xfrm>
              <a:off x="509" y="2956"/>
              <a:ext cx="4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Ha </a:t>
              </a:r>
            </a:p>
          </p:txBody>
        </p:sp>
        <p:grpSp>
          <p:nvGrpSpPr>
            <p:cNvPr id="19491" name="Group 18"/>
            <p:cNvGrpSpPr>
              <a:grpSpLocks/>
            </p:cNvGrpSpPr>
            <p:nvPr/>
          </p:nvGrpSpPr>
          <p:grpSpPr bwMode="auto">
            <a:xfrm>
              <a:off x="930" y="2840"/>
              <a:ext cx="241" cy="596"/>
              <a:chOff x="849" y="1075"/>
              <a:chExt cx="241" cy="596"/>
            </a:xfrm>
          </p:grpSpPr>
          <p:sp>
            <p:nvSpPr>
              <p:cNvPr id="19493" name="Text Box 19"/>
              <p:cNvSpPr txBox="1">
                <a:spLocks noChangeArrowheads="1"/>
              </p:cNvSpPr>
              <p:nvPr/>
            </p:nvSpPr>
            <p:spPr bwMode="auto">
              <a:xfrm>
                <a:off x="850" y="1344"/>
                <a:ext cx="2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</a:p>
            </p:txBody>
          </p:sp>
          <p:sp>
            <p:nvSpPr>
              <p:cNvPr id="19494" name="Line 20"/>
              <p:cNvSpPr>
                <a:spLocks noChangeShapeType="1"/>
              </p:cNvSpPr>
              <p:nvPr/>
            </p:nvSpPr>
            <p:spPr bwMode="auto">
              <a:xfrm>
                <a:off x="884" y="1389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495" name="Text Box 21"/>
              <p:cNvSpPr txBox="1">
                <a:spLocks noChangeArrowheads="1"/>
              </p:cNvSpPr>
              <p:nvPr/>
            </p:nvSpPr>
            <p:spPr bwMode="auto">
              <a:xfrm>
                <a:off x="849" y="1075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</p:grpSp>
        <p:sp>
          <p:nvSpPr>
            <p:cNvPr id="19492" name="Text Box 22"/>
            <p:cNvSpPr txBox="1">
              <a:spLocks noChangeArrowheads="1"/>
            </p:cNvSpPr>
            <p:nvPr/>
          </p:nvSpPr>
          <p:spPr bwMode="auto">
            <a:xfrm>
              <a:off x="1202" y="2976"/>
              <a:ext cx="34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 0 (csak elvi lehetőség!), akkor: </a:t>
              </a:r>
            </a:p>
          </p:txBody>
        </p:sp>
      </p:grpSp>
      <p:grpSp>
        <p:nvGrpSpPr>
          <p:cNvPr id="19463" name="Group 48"/>
          <p:cNvGrpSpPr>
            <a:grpSpLocks/>
          </p:cNvGrpSpPr>
          <p:nvPr/>
        </p:nvGrpSpPr>
        <p:grpSpPr bwMode="auto">
          <a:xfrm>
            <a:off x="1116013" y="4365625"/>
            <a:ext cx="6165850" cy="982663"/>
            <a:chOff x="567" y="3430"/>
            <a:chExt cx="3884" cy="619"/>
          </a:xfrm>
        </p:grpSpPr>
        <p:grpSp>
          <p:nvGrpSpPr>
            <p:cNvPr id="19467" name="Group 31"/>
            <p:cNvGrpSpPr>
              <a:grpSpLocks/>
            </p:cNvGrpSpPr>
            <p:nvPr/>
          </p:nvGrpSpPr>
          <p:grpSpPr bwMode="auto">
            <a:xfrm>
              <a:off x="567" y="3430"/>
              <a:ext cx="1024" cy="599"/>
              <a:chOff x="1202" y="2069"/>
              <a:chExt cx="1024" cy="599"/>
            </a:xfrm>
          </p:grpSpPr>
          <p:sp>
            <p:nvSpPr>
              <p:cNvPr id="19482" name="Text Box 23"/>
              <p:cNvSpPr txBox="1">
                <a:spLocks noChangeArrowheads="1"/>
              </p:cNvSpPr>
              <p:nvPr/>
            </p:nvSpPr>
            <p:spPr bwMode="auto">
              <a:xfrm>
                <a:off x="1247" y="2069"/>
                <a:ext cx="3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K</a:t>
                </a:r>
                <a:r>
                  <a:rPr lang="hu-HU" b="0" baseline="-18000"/>
                  <a:t>m</a:t>
                </a:r>
              </a:p>
            </p:txBody>
          </p:sp>
          <p:sp>
            <p:nvSpPr>
              <p:cNvPr id="19483" name="Text Box 24"/>
              <p:cNvSpPr txBox="1">
                <a:spLocks noChangeArrowheads="1"/>
              </p:cNvSpPr>
              <p:nvPr/>
            </p:nvSpPr>
            <p:spPr bwMode="auto">
              <a:xfrm>
                <a:off x="1202" y="2341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25000"/>
                  <a:t>max</a:t>
                </a:r>
              </a:p>
            </p:txBody>
          </p:sp>
          <p:sp>
            <p:nvSpPr>
              <p:cNvPr id="19484" name="Line 25"/>
              <p:cNvSpPr>
                <a:spLocks noChangeShapeType="1"/>
              </p:cNvSpPr>
              <p:nvPr/>
            </p:nvSpPr>
            <p:spPr bwMode="auto">
              <a:xfrm>
                <a:off x="1247" y="2387"/>
                <a:ext cx="4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485" name="Text Box 26"/>
              <p:cNvSpPr txBox="1">
                <a:spLocks noChangeArrowheads="1"/>
              </p:cNvSpPr>
              <p:nvPr/>
            </p:nvSpPr>
            <p:spPr bwMode="auto">
              <a:xfrm>
                <a:off x="1701" y="2205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cs typeface="Arial" charset="0"/>
                  </a:rPr>
                  <a:t>·</a:t>
                </a:r>
              </a:p>
            </p:txBody>
          </p:sp>
          <p:grpSp>
            <p:nvGrpSpPr>
              <p:cNvPr id="19486" name="Group 27"/>
              <p:cNvGrpSpPr>
                <a:grpSpLocks/>
              </p:cNvGrpSpPr>
              <p:nvPr/>
            </p:nvGrpSpPr>
            <p:grpSpPr bwMode="auto">
              <a:xfrm>
                <a:off x="1837" y="2086"/>
                <a:ext cx="389" cy="574"/>
                <a:chOff x="1927" y="2094"/>
                <a:chExt cx="389" cy="574"/>
              </a:xfrm>
            </p:grpSpPr>
            <p:sp>
              <p:nvSpPr>
                <p:cNvPr id="1948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006" y="2094"/>
                  <a:ext cx="241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1</a:t>
                  </a:r>
                </a:p>
              </p:txBody>
            </p:sp>
            <p:sp>
              <p:nvSpPr>
                <p:cNvPr id="19488" name="Line 29"/>
                <p:cNvSpPr>
                  <a:spLocks noChangeShapeType="1"/>
                </p:cNvSpPr>
                <p:nvPr/>
              </p:nvSpPr>
              <p:spPr bwMode="auto">
                <a:xfrm>
                  <a:off x="2018" y="2387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948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927" y="2341"/>
                  <a:ext cx="38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hu-HU" b="0"/>
                    <a:t>[S]</a:t>
                  </a:r>
                </a:p>
              </p:txBody>
            </p:sp>
          </p:grpSp>
        </p:grpSp>
        <p:grpSp>
          <p:nvGrpSpPr>
            <p:cNvPr id="19468" name="Group 32"/>
            <p:cNvGrpSpPr>
              <a:grpSpLocks/>
            </p:cNvGrpSpPr>
            <p:nvPr/>
          </p:nvGrpSpPr>
          <p:grpSpPr bwMode="auto">
            <a:xfrm>
              <a:off x="1791" y="3458"/>
              <a:ext cx="589" cy="574"/>
              <a:chOff x="2699" y="2004"/>
              <a:chExt cx="589" cy="574"/>
            </a:xfrm>
          </p:grpSpPr>
          <p:sp>
            <p:nvSpPr>
              <p:cNvPr id="19479" name="Text Box 33"/>
              <p:cNvSpPr txBox="1">
                <a:spLocks noChangeArrowheads="1"/>
              </p:cNvSpPr>
              <p:nvPr/>
            </p:nvSpPr>
            <p:spPr bwMode="auto">
              <a:xfrm>
                <a:off x="2699" y="2251"/>
                <a:ext cx="5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V</a:t>
                </a:r>
                <a:r>
                  <a:rPr lang="hu-HU" b="0" baseline="-25000"/>
                  <a:t>max</a:t>
                </a:r>
              </a:p>
            </p:txBody>
          </p:sp>
          <p:sp>
            <p:nvSpPr>
              <p:cNvPr id="19480" name="Text Box 34"/>
              <p:cNvSpPr txBox="1">
                <a:spLocks noChangeArrowheads="1"/>
              </p:cNvSpPr>
              <p:nvPr/>
            </p:nvSpPr>
            <p:spPr bwMode="auto">
              <a:xfrm>
                <a:off x="2867" y="2004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19481" name="Line 35"/>
              <p:cNvSpPr>
                <a:spLocks noChangeShapeType="1"/>
              </p:cNvSpPr>
              <p:nvPr/>
            </p:nvSpPr>
            <p:spPr bwMode="auto">
              <a:xfrm>
                <a:off x="2744" y="2296"/>
                <a:ext cx="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469" name="Text Box 36"/>
            <p:cNvSpPr txBox="1">
              <a:spLocks noChangeArrowheads="1"/>
            </p:cNvSpPr>
            <p:nvPr/>
          </p:nvSpPr>
          <p:spPr bwMode="auto">
            <a:xfrm>
              <a:off x="1565" y="356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</a:t>
              </a:r>
            </a:p>
          </p:txBody>
        </p:sp>
        <p:sp>
          <p:nvSpPr>
            <p:cNvPr id="19470" name="Line 37"/>
            <p:cNvSpPr>
              <a:spLocks noChangeShapeType="1"/>
            </p:cNvSpPr>
            <p:nvPr/>
          </p:nvSpPr>
          <p:spPr bwMode="auto">
            <a:xfrm>
              <a:off x="2653" y="3748"/>
              <a:ext cx="5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grpSp>
          <p:nvGrpSpPr>
            <p:cNvPr id="19471" name="Group 39"/>
            <p:cNvGrpSpPr>
              <a:grpSpLocks/>
            </p:cNvGrpSpPr>
            <p:nvPr/>
          </p:nvGrpSpPr>
          <p:grpSpPr bwMode="auto">
            <a:xfrm>
              <a:off x="3288" y="3475"/>
              <a:ext cx="392" cy="571"/>
              <a:chOff x="3804" y="1253"/>
              <a:chExt cx="392" cy="571"/>
            </a:xfrm>
          </p:grpSpPr>
          <p:sp>
            <p:nvSpPr>
              <p:cNvPr id="19476" name="Text Box 40"/>
              <p:cNvSpPr txBox="1">
                <a:spLocks noChangeArrowheads="1"/>
              </p:cNvSpPr>
              <p:nvPr/>
            </p:nvSpPr>
            <p:spPr bwMode="auto">
              <a:xfrm>
                <a:off x="3878" y="1253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1</a:t>
                </a:r>
              </a:p>
            </p:txBody>
          </p:sp>
          <p:sp>
            <p:nvSpPr>
              <p:cNvPr id="19477" name="Text Box 41"/>
              <p:cNvSpPr txBox="1">
                <a:spLocks noChangeArrowheads="1"/>
              </p:cNvSpPr>
              <p:nvPr/>
            </p:nvSpPr>
            <p:spPr bwMode="auto">
              <a:xfrm>
                <a:off x="3804" y="1497"/>
                <a:ext cx="38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b="0"/>
                  <a:t>[S]</a:t>
                </a:r>
              </a:p>
            </p:txBody>
          </p:sp>
          <p:sp>
            <p:nvSpPr>
              <p:cNvPr id="19478" name="Line 42"/>
              <p:cNvSpPr>
                <a:spLocks noChangeShapeType="1"/>
              </p:cNvSpPr>
              <p:nvPr/>
            </p:nvSpPr>
            <p:spPr bwMode="auto">
              <a:xfrm>
                <a:off x="3833" y="1525"/>
                <a:ext cx="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19472" name="Text Box 44"/>
            <p:cNvSpPr txBox="1">
              <a:spLocks noChangeArrowheads="1"/>
            </p:cNvSpPr>
            <p:nvPr/>
          </p:nvSpPr>
          <p:spPr bwMode="auto">
            <a:xfrm>
              <a:off x="4133" y="3475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1</a:t>
              </a:r>
            </a:p>
          </p:txBody>
        </p:sp>
        <p:sp>
          <p:nvSpPr>
            <p:cNvPr id="19473" name="Text Box 45"/>
            <p:cNvSpPr txBox="1">
              <a:spLocks noChangeArrowheads="1"/>
            </p:cNvSpPr>
            <p:nvPr/>
          </p:nvSpPr>
          <p:spPr bwMode="auto">
            <a:xfrm>
              <a:off x="4059" y="3719"/>
              <a:ext cx="3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K</a:t>
              </a:r>
              <a:r>
                <a:rPr lang="hu-HU" b="0" baseline="-18000"/>
                <a:t>m</a:t>
              </a:r>
              <a:endParaRPr lang="hu-HU" b="0"/>
            </a:p>
          </p:txBody>
        </p:sp>
        <p:sp>
          <p:nvSpPr>
            <p:cNvPr id="19474" name="Line 46"/>
            <p:cNvSpPr>
              <a:spLocks noChangeShapeType="1"/>
            </p:cNvSpPr>
            <p:nvPr/>
          </p:nvSpPr>
          <p:spPr bwMode="auto">
            <a:xfrm>
              <a:off x="4088" y="3747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5" name="Text Box 47"/>
            <p:cNvSpPr txBox="1">
              <a:spLocks noChangeArrowheads="1"/>
            </p:cNvSpPr>
            <p:nvPr/>
          </p:nvSpPr>
          <p:spPr bwMode="auto">
            <a:xfrm>
              <a:off x="3732" y="356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= -</a:t>
              </a:r>
            </a:p>
          </p:txBody>
        </p:sp>
      </p:grpSp>
      <p:sp>
        <p:nvSpPr>
          <p:cNvPr id="19464" name="Text Box 52"/>
          <p:cNvSpPr txBox="1">
            <a:spLocks noChangeArrowheads="1"/>
          </p:cNvSpPr>
          <p:nvPr/>
        </p:nvSpPr>
        <p:spPr bwMode="auto">
          <a:xfrm>
            <a:off x="611188" y="5661025"/>
            <a:ext cx="731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Az egyenes kimetszi nekünk K</a:t>
            </a:r>
            <a:r>
              <a:rPr lang="hu-HU" b="0" baseline="-18000"/>
              <a:t>m</a:t>
            </a:r>
            <a:r>
              <a:rPr lang="hu-HU" b="0"/>
              <a:t>-et és V</a:t>
            </a:r>
            <a:r>
              <a:rPr lang="hu-HU" b="0" baseline="-18000"/>
              <a:t>max</a:t>
            </a:r>
            <a:r>
              <a:rPr lang="hu-HU" b="0"/>
              <a:t>-ot</a:t>
            </a:r>
          </a:p>
        </p:txBody>
      </p:sp>
      <p:sp>
        <p:nvSpPr>
          <p:cNvPr id="19465" name="Line 53"/>
          <p:cNvSpPr>
            <a:spLocks noChangeShapeType="1"/>
          </p:cNvSpPr>
          <p:nvPr/>
        </p:nvSpPr>
        <p:spPr bwMode="auto">
          <a:xfrm>
            <a:off x="827088" y="486886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9466" name="Text Box 54"/>
          <p:cNvSpPr txBox="1">
            <a:spLocks noChangeArrowheads="1"/>
          </p:cNvSpPr>
          <p:nvPr/>
        </p:nvSpPr>
        <p:spPr bwMode="auto">
          <a:xfrm>
            <a:off x="7956550" y="6165850"/>
            <a:ext cx="846138" cy="5286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35375" y="260350"/>
            <a:ext cx="162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Enzimek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35013" y="1216025"/>
            <a:ext cx="7759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u="sng"/>
              <a:t>Átviteli szám</a:t>
            </a:r>
            <a:r>
              <a:rPr lang="hu-HU" sz="2400" b="0"/>
              <a:t>: Időegység (1 sec.) alatt 1 enzimmolekula</a:t>
            </a:r>
          </a:p>
          <a:p>
            <a:r>
              <a:rPr lang="hu-HU" sz="2400" b="0"/>
              <a:t>hány szubsztrát átalakulását katalizálja (k</a:t>
            </a:r>
            <a:r>
              <a:rPr lang="hu-HU" sz="2400" b="0" baseline="-18000"/>
              <a:t>3</a:t>
            </a:r>
            <a:r>
              <a:rPr lang="hu-HU" sz="2400" b="0"/>
              <a:t>) (0,1-10</a:t>
            </a:r>
            <a:r>
              <a:rPr lang="hu-HU" sz="2400" b="0" baseline="30000"/>
              <a:t>6</a:t>
            </a:r>
            <a:r>
              <a:rPr lang="hu-HU" sz="2400" b="0"/>
              <a:t>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288" y="2276475"/>
            <a:ext cx="8402637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u="sng"/>
              <a:t>Enzim aktivitása</a:t>
            </a:r>
            <a:r>
              <a:rPr lang="hu-HU" sz="2400" b="0"/>
              <a:t> (v): Időegység (perc) alatt mennyi </a:t>
            </a:r>
            <a:r>
              <a:rPr lang="hu-HU" b="0"/>
              <a:t>(</a:t>
            </a:r>
            <a:r>
              <a:rPr lang="el-GR" b="0"/>
              <a:t>μ</a:t>
            </a:r>
            <a:r>
              <a:rPr lang="hu-HU" b="0"/>
              <a:t>mol) </a:t>
            </a:r>
          </a:p>
          <a:p>
            <a:r>
              <a:rPr lang="hu-HU" sz="2400" b="0"/>
              <a:t>szubsztrát átalakulása történik meg (Unit, U) (Catal: mol/sec)</a:t>
            </a:r>
            <a:endParaRPr lang="el-GR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573463"/>
            <a:ext cx="3600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76600" y="333375"/>
            <a:ext cx="202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Inhibítorok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11275" y="1236663"/>
            <a:ext cx="200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u="sng"/>
              <a:t>Reverzibilis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92725" y="1268413"/>
            <a:ext cx="2085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 u="sng"/>
              <a:t>Irreverzibilis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00113" y="2276475"/>
            <a:ext cx="25796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Kompetitív</a:t>
            </a:r>
          </a:p>
          <a:p>
            <a:r>
              <a:rPr lang="hu-HU" b="0"/>
              <a:t>Non-kompetitív</a:t>
            </a:r>
          </a:p>
          <a:p>
            <a:r>
              <a:rPr lang="hu-HU" b="0"/>
              <a:t>Unkompetitív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2700338" y="836613"/>
            <a:ext cx="6477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292725" y="836613"/>
            <a:ext cx="6477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124075" y="177323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684213" y="836613"/>
            <a:ext cx="7216775" cy="4475162"/>
            <a:chOff x="431" y="1207"/>
            <a:chExt cx="4546" cy="2819"/>
          </a:xfrm>
        </p:grpSpPr>
        <p:pic>
          <p:nvPicPr>
            <p:cNvPr id="2253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1661"/>
              <a:ext cx="2113" cy="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1661"/>
              <a:ext cx="1961" cy="2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4"/>
            <p:cNvSpPr txBox="1">
              <a:spLocks noChangeArrowheads="1"/>
            </p:cNvSpPr>
            <p:nvPr/>
          </p:nvSpPr>
          <p:spPr bwMode="auto">
            <a:xfrm>
              <a:off x="839" y="1207"/>
              <a:ext cx="12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3300"/>
                  </a:solidFill>
                </a:rPr>
                <a:t>Kompetitív</a:t>
              </a:r>
            </a:p>
            <a:p>
              <a:r>
                <a:rPr lang="hu-HU" sz="2000">
                  <a:solidFill>
                    <a:srgbClr val="0000CC"/>
                  </a:solidFill>
                </a:rPr>
                <a:t>Non-kompetitív</a:t>
              </a:r>
            </a:p>
          </p:txBody>
        </p:sp>
        <p:sp>
          <p:nvSpPr>
            <p:cNvPr id="22536" name="Text Box 5"/>
            <p:cNvSpPr txBox="1">
              <a:spLocks noChangeArrowheads="1"/>
            </p:cNvSpPr>
            <p:nvPr/>
          </p:nvSpPr>
          <p:spPr bwMode="auto">
            <a:xfrm>
              <a:off x="3470" y="1298"/>
              <a:ext cx="11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solidFill>
                    <a:srgbClr val="FF3300"/>
                  </a:solidFill>
                </a:rPr>
                <a:t>Unkompetitív</a:t>
              </a:r>
            </a:p>
          </p:txBody>
        </p:sp>
      </p:grp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635375" y="260350"/>
            <a:ext cx="168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Gátlások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331913" y="5734050"/>
            <a:ext cx="6340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Antimetabolitok: Gyógyszerek lehetnek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827088" y="1717675"/>
          <a:ext cx="4321175" cy="1074738"/>
        </p:xfrm>
        <a:graphic>
          <a:graphicData uri="http://schemas.openxmlformats.org/presentationml/2006/ole">
            <p:oleObj spid="_x0000_s28674" name="Egyenlet" r:id="rId3" imgW="1689100" imgH="419100" progId="Equation.3">
              <p:embed/>
            </p:oleObj>
          </a:graphicData>
        </a:graphic>
      </p:graphicFrame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827088" y="5084763"/>
            <a:ext cx="3709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Ha K=1, akkor </a:t>
            </a:r>
            <a:r>
              <a:rPr lang="el-GR" b="0">
                <a:cs typeface="Arial" charset="0"/>
              </a:rPr>
              <a:t>Δ</a:t>
            </a:r>
            <a:r>
              <a:rPr lang="hu-HU" b="0">
                <a:cs typeface="Arial" charset="0"/>
              </a:rPr>
              <a:t>G</a:t>
            </a:r>
            <a:r>
              <a:rPr lang="en-US" b="0">
                <a:cs typeface="Arial" charset="0"/>
              </a:rPr>
              <a:t>°</a:t>
            </a:r>
            <a:r>
              <a:rPr lang="hu-HU" b="0">
                <a:cs typeface="Arial" charset="0"/>
              </a:rPr>
              <a:t>= 0</a:t>
            </a:r>
            <a:endParaRPr lang="hu-HU" b="0"/>
          </a:p>
        </p:txBody>
      </p:sp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675" name="Egyenlet" r:id="rId4" imgW="114120" imgH="215640" progId="Equation.3">
              <p:embed/>
            </p:oleObj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684213" y="2997200"/>
          <a:ext cx="3959225" cy="549275"/>
        </p:xfrm>
        <a:graphic>
          <a:graphicData uri="http://schemas.openxmlformats.org/presentationml/2006/ole">
            <p:oleObj spid="_x0000_s28676" name="Egyenlet" r:id="rId5" imgW="1435100" imgH="203200" progId="Equation.3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7088" y="1052513"/>
            <a:ext cx="2665412" cy="523875"/>
            <a:chOff x="645" y="507"/>
            <a:chExt cx="1605" cy="300"/>
          </a:xfrm>
        </p:grpSpPr>
        <p:sp>
          <p:nvSpPr>
            <p:cNvPr id="1036" name="Text Box 9"/>
            <p:cNvSpPr txBox="1">
              <a:spLocks noChangeArrowheads="1"/>
            </p:cNvSpPr>
            <p:nvPr/>
          </p:nvSpPr>
          <p:spPr bwMode="auto">
            <a:xfrm>
              <a:off x="645" y="507"/>
              <a:ext cx="640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0"/>
                <a:t>A + B</a:t>
              </a:r>
            </a:p>
          </p:txBody>
        </p:sp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1555" y="510"/>
              <a:ext cx="695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b="0"/>
                <a:t>C + D</a:t>
              </a:r>
            </a:p>
          </p:txBody>
        </p:sp>
        <p:sp>
          <p:nvSpPr>
            <p:cNvPr id="1038" name="Line 11"/>
            <p:cNvSpPr>
              <a:spLocks noChangeShapeType="1"/>
            </p:cNvSpPr>
            <p:nvPr/>
          </p:nvSpPr>
          <p:spPr bwMode="auto">
            <a:xfrm>
              <a:off x="1338" y="618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39" name="Line 12"/>
            <p:cNvSpPr>
              <a:spLocks noChangeShapeType="1"/>
            </p:cNvSpPr>
            <p:nvPr/>
          </p:nvSpPr>
          <p:spPr bwMode="auto">
            <a:xfrm flipH="1">
              <a:off x="1292" y="70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1671638" y="228600"/>
            <a:ext cx="584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Kémiai reakciók szabadentalpiája</a:t>
            </a:r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8677" name="Egyenlet" r:id="rId6" imgW="114120" imgH="215640" progId="Equation.3">
              <p:embed/>
            </p:oleObj>
          </a:graphicData>
        </a:graphic>
      </p:graphicFrame>
      <p:graphicFrame>
        <p:nvGraphicFramePr>
          <p:cNvPr id="1030" name="Object 15"/>
          <p:cNvGraphicFramePr>
            <a:graphicFrameLocks noChangeAspect="1"/>
          </p:cNvGraphicFramePr>
          <p:nvPr/>
        </p:nvGraphicFramePr>
        <p:xfrm>
          <a:off x="827088" y="3716338"/>
          <a:ext cx="5184775" cy="1025525"/>
        </p:xfrm>
        <a:graphic>
          <a:graphicData uri="http://schemas.openxmlformats.org/presentationml/2006/ole">
            <p:oleObj spid="_x0000_s28678" name="Egyenlet" r:id="rId7" imgW="21207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887538" y="444500"/>
            <a:ext cx="5270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 szabályozás mechanizmusa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35013" y="1452563"/>
            <a:ext cx="629371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 b="0" dirty="0" err="1"/>
              <a:t>Allosztérikus</a:t>
            </a:r>
            <a:r>
              <a:rPr lang="hu-HU" b="0" dirty="0"/>
              <a:t> </a:t>
            </a:r>
            <a:r>
              <a:rPr lang="hu-HU" b="0" dirty="0" smtClean="0"/>
              <a:t>(kooperativitás)</a:t>
            </a:r>
            <a:endParaRPr lang="hu-HU" b="0" dirty="0"/>
          </a:p>
          <a:p>
            <a:r>
              <a:rPr lang="hu-HU" sz="2400" b="0" dirty="0"/>
              <a:t>	</a:t>
            </a:r>
            <a:r>
              <a:rPr lang="hu-HU" sz="2400" b="0" dirty="0" err="1"/>
              <a:t>feedback</a:t>
            </a:r>
            <a:r>
              <a:rPr lang="hu-HU" sz="2400" b="0" dirty="0"/>
              <a:t> gátlás</a:t>
            </a:r>
          </a:p>
          <a:p>
            <a:r>
              <a:rPr lang="hu-HU" sz="2400" b="0" dirty="0"/>
              <a:t>	</a:t>
            </a:r>
            <a:r>
              <a:rPr lang="hu-HU" sz="2400" b="0" dirty="0" err="1"/>
              <a:t>prekurzor</a:t>
            </a:r>
            <a:r>
              <a:rPr lang="hu-HU" sz="2400" b="0" dirty="0"/>
              <a:t> aktiválás</a:t>
            </a:r>
          </a:p>
          <a:p>
            <a:pPr>
              <a:buFontTx/>
              <a:buChar char="-"/>
            </a:pPr>
            <a:endParaRPr lang="hu-HU" b="0" dirty="0"/>
          </a:p>
          <a:p>
            <a:pPr>
              <a:buFontTx/>
              <a:buChar char="-"/>
            </a:pPr>
            <a:r>
              <a:rPr lang="hu-HU" b="0" dirty="0"/>
              <a:t>Kovalens módosítás (foszfát csoport)</a:t>
            </a:r>
          </a:p>
          <a:p>
            <a:pPr lvl="1"/>
            <a:r>
              <a:rPr lang="hu-HU" sz="2400" b="0" dirty="0"/>
              <a:t>protein </a:t>
            </a:r>
            <a:r>
              <a:rPr lang="hu-HU" sz="2400" b="0" dirty="0" err="1"/>
              <a:t>kinázok</a:t>
            </a:r>
            <a:r>
              <a:rPr lang="hu-HU" sz="2400" b="0" dirty="0"/>
              <a:t>, </a:t>
            </a:r>
            <a:r>
              <a:rPr lang="hu-HU" sz="2400" b="0" dirty="0" err="1"/>
              <a:t>foszfoprotein</a:t>
            </a:r>
            <a:r>
              <a:rPr lang="hu-HU" sz="2400" b="0" dirty="0"/>
              <a:t> </a:t>
            </a:r>
            <a:r>
              <a:rPr lang="hu-HU" sz="2400" b="0" dirty="0" err="1"/>
              <a:t>foszfatázok</a:t>
            </a:r>
            <a:endParaRPr lang="hu-HU" sz="2400" b="0" dirty="0"/>
          </a:p>
          <a:p>
            <a:pPr lvl="1"/>
            <a:endParaRPr lang="hu-HU" sz="2400" b="0" dirty="0"/>
          </a:p>
          <a:p>
            <a:pPr>
              <a:buFontTx/>
              <a:buChar char="-"/>
            </a:pPr>
            <a:r>
              <a:rPr lang="hu-HU" b="0" dirty="0"/>
              <a:t>Limitált </a:t>
            </a:r>
            <a:r>
              <a:rPr lang="hu-HU" b="0" dirty="0" err="1"/>
              <a:t>proteolízis</a:t>
            </a:r>
            <a:r>
              <a:rPr lang="hu-HU" b="0" dirty="0"/>
              <a:t> (</a:t>
            </a:r>
            <a:r>
              <a:rPr lang="hu-HU" b="0" dirty="0" err="1"/>
              <a:t>zimogének</a:t>
            </a:r>
            <a:r>
              <a:rPr lang="hu-HU" b="0" dirty="0"/>
              <a:t>)</a:t>
            </a:r>
          </a:p>
          <a:p>
            <a:pPr lvl="1"/>
            <a:r>
              <a:rPr lang="hu-HU" sz="2400" b="0" dirty="0"/>
              <a:t>szerin </a:t>
            </a:r>
            <a:r>
              <a:rPr lang="hu-HU" sz="2400" b="0" dirty="0" err="1"/>
              <a:t>proteázok</a:t>
            </a:r>
            <a:r>
              <a:rPr lang="hu-HU" sz="2400" b="0" dirty="0"/>
              <a:t>, </a:t>
            </a:r>
            <a:r>
              <a:rPr lang="hu-HU" sz="2400" b="0" dirty="0" smtClean="0"/>
              <a:t>inhibitorok</a:t>
            </a:r>
            <a:endParaRPr lang="hu-HU" sz="2400" b="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072313" y="5773738"/>
            <a:ext cx="846137" cy="5286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33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339975" y="549275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Az enzimek osztályozása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79475" y="1574800"/>
            <a:ext cx="69199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sz="2400" b="0"/>
              <a:t>Oxidoreduktázok (több alosztály)</a:t>
            </a:r>
          </a:p>
          <a:p>
            <a:pPr marL="342900" indent="-342900">
              <a:buFontTx/>
              <a:buAutoNum type="arabicPeriod"/>
            </a:pPr>
            <a:r>
              <a:rPr lang="hu-HU" sz="2400" b="0"/>
              <a:t>Transzferázok: Funkciós csoportok átvitele</a:t>
            </a:r>
          </a:p>
          <a:p>
            <a:pPr marL="342900" indent="-342900">
              <a:buFontTx/>
              <a:buAutoNum type="arabicPeriod"/>
            </a:pPr>
            <a:r>
              <a:rPr lang="hu-HU" sz="2400" b="0"/>
              <a:t>Hidrolázok: Hasítás</a:t>
            </a:r>
          </a:p>
          <a:p>
            <a:pPr marL="342900" indent="-342900">
              <a:buFontTx/>
              <a:buAutoNum type="arabicPeriod"/>
            </a:pPr>
            <a:r>
              <a:rPr lang="hu-HU" sz="2400" b="0"/>
              <a:t>Liázok: Kis molekula addíciója, v. eliminációja</a:t>
            </a:r>
          </a:p>
          <a:p>
            <a:pPr marL="342900" indent="-342900">
              <a:buFontTx/>
              <a:buAutoNum type="arabicPeriod"/>
            </a:pPr>
            <a:r>
              <a:rPr lang="hu-HU" sz="2400" b="0"/>
              <a:t>Izomerázok</a:t>
            </a:r>
          </a:p>
          <a:p>
            <a:pPr marL="342900" indent="-342900">
              <a:buFontTx/>
              <a:buAutoNum type="arabicPeriod"/>
            </a:pPr>
            <a:r>
              <a:rPr lang="hu-HU" sz="2400" b="0"/>
              <a:t>Ligázok: ATP felhasználással összekapcsolnak</a:t>
            </a:r>
          </a:p>
        </p:txBody>
      </p:sp>
      <p:sp>
        <p:nvSpPr>
          <p:cNvPr id="24580" name="Szövegdoboz 5"/>
          <p:cNvSpPr txBox="1">
            <a:spLocks noChangeArrowheads="1"/>
          </p:cNvSpPr>
          <p:nvPr/>
        </p:nvSpPr>
        <p:spPr bwMode="auto">
          <a:xfrm>
            <a:off x="7215188" y="6143625"/>
            <a:ext cx="156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(9. tétel)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42913"/>
            <a:ext cx="8164512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71463"/>
            <a:ext cx="8288338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404813"/>
            <a:ext cx="85613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59113" y="476250"/>
            <a:ext cx="2579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Transzferázok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7088" y="1125538"/>
            <a:ext cx="5878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Csoportokat visznek át egyik szubsztrátról</a:t>
            </a:r>
          </a:p>
          <a:p>
            <a:r>
              <a:rPr lang="hu-HU" sz="2400" b="0"/>
              <a:t>a másikra. Pl.: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27088" y="2060575"/>
            <a:ext cx="491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glukóz + ATP </a:t>
            </a:r>
            <a:r>
              <a:rPr lang="hu-HU" sz="2400" b="0">
                <a:cs typeface="Arial" charset="0"/>
              </a:rPr>
              <a:t>→ glukóz-6-P + ADP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76600" y="2852738"/>
            <a:ext cx="2003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Hidrolázok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55650" y="3573463"/>
            <a:ext cx="614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Víz segítségével hasítanak el kötéseket. Pl.: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08038" y="4311650"/>
            <a:ext cx="362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glukóz-6-P → glukóz + P</a:t>
            </a:r>
            <a:r>
              <a:rPr lang="hu-HU" sz="2400" b="0" baseline="-18000"/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779838" y="11588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Liázok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42988" y="836613"/>
            <a:ext cx="6470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H</a:t>
            </a:r>
            <a:r>
              <a:rPr lang="hu-HU" sz="2400" b="0" baseline="-18000"/>
              <a:t>2</a:t>
            </a:r>
            <a:r>
              <a:rPr lang="hu-HU" sz="2400" b="0"/>
              <a:t>O, NH</a:t>
            </a:r>
            <a:r>
              <a:rPr lang="hu-HU" sz="2400" b="0" baseline="-18000"/>
              <a:t>3</a:t>
            </a:r>
            <a:r>
              <a:rPr lang="hu-HU" sz="2400" b="0"/>
              <a:t>, vagy CO</a:t>
            </a:r>
            <a:r>
              <a:rPr lang="hu-HU" sz="2400" b="0" baseline="-18000"/>
              <a:t>2</a:t>
            </a:r>
            <a:r>
              <a:rPr lang="hu-HU" sz="2400" b="0"/>
              <a:t> adódik egy molekulához, </a:t>
            </a:r>
          </a:p>
          <a:p>
            <a:r>
              <a:rPr lang="hu-HU" sz="2400" b="0"/>
              <a:t>vagy vonódik el tőle. Pl.: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604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2-foszfoglicerát </a:t>
            </a:r>
            <a:r>
              <a:rPr lang="hu-HU" sz="2400" b="0">
                <a:cs typeface="Arial" charset="0"/>
              </a:rPr>
              <a:t>↔ foszfoenol-piruvát + H</a:t>
            </a:r>
            <a:r>
              <a:rPr lang="hu-HU" sz="2400" b="0" baseline="-18000">
                <a:cs typeface="Arial" charset="0"/>
              </a:rPr>
              <a:t>2</a:t>
            </a:r>
            <a:r>
              <a:rPr lang="hu-HU" sz="2400" b="0">
                <a:cs typeface="Arial" charset="0"/>
              </a:rPr>
              <a:t>O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76600" y="2133600"/>
            <a:ext cx="2122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Izomerázok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50913" y="2800350"/>
            <a:ext cx="701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Különböző típusú izomerizációkat katalizálnak. Pl.: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71550" y="3357563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glukóz-6-P </a:t>
            </a:r>
            <a:r>
              <a:rPr lang="hu-HU" sz="2400" b="0">
                <a:cs typeface="Arial" charset="0"/>
              </a:rPr>
              <a:t>↔ fruktóz-6-P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635375" y="3933825"/>
            <a:ext cx="1509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Ligázok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900113" y="4652963"/>
            <a:ext cx="6454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Molekulákat kapcsolnak össze nagy energiájú</a:t>
            </a:r>
          </a:p>
          <a:p>
            <a:r>
              <a:rPr lang="hu-HU" sz="2400" b="0"/>
              <a:t>foszfát-kötés felhasználásával. Pl.: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50913" y="5751513"/>
            <a:ext cx="651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glutamát + NH3 + ATP </a:t>
            </a:r>
            <a:r>
              <a:rPr lang="hu-HU" sz="2400" b="0">
                <a:cs typeface="Arial" charset="0"/>
              </a:rPr>
              <a:t>→ Glutamin + ADP + P</a:t>
            </a:r>
            <a:r>
              <a:rPr lang="hu-HU" sz="2400" b="0" baseline="-18000">
                <a:cs typeface="Arial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348038" y="404813"/>
            <a:ext cx="208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Izoenzimek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42988" y="1557338"/>
            <a:ext cx="7034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Azonos szubsztrátok azonos reakcióját katalizálják</a:t>
            </a:r>
          </a:p>
          <a:p>
            <a:r>
              <a:rPr lang="hu-HU" sz="2400" b="0"/>
              <a:t>Különböző elsődleges szerkezet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95375" y="2582863"/>
            <a:ext cx="5962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Különbözhet még:</a:t>
            </a:r>
          </a:p>
          <a:p>
            <a:endParaRPr lang="hu-HU" sz="2400" b="0"/>
          </a:p>
          <a:p>
            <a:pPr>
              <a:buFontTx/>
              <a:buChar char="-"/>
            </a:pPr>
            <a:r>
              <a:rPr lang="hu-HU" sz="2400" b="0"/>
              <a:t>Szabályozásuk</a:t>
            </a:r>
          </a:p>
          <a:p>
            <a:pPr>
              <a:buFontTx/>
              <a:buChar char="-"/>
            </a:pPr>
            <a:r>
              <a:rPr lang="hu-HU" sz="2400" b="0"/>
              <a:t>Sejten belüli elhelyezkedésük</a:t>
            </a:r>
          </a:p>
          <a:p>
            <a:pPr>
              <a:buFontTx/>
              <a:buChar char="-"/>
            </a:pPr>
            <a:r>
              <a:rPr lang="hu-HU" sz="2400" b="0"/>
              <a:t>Szervek, vagy sejttípusok közti eloszlásuk</a:t>
            </a:r>
          </a:p>
          <a:p>
            <a:pPr>
              <a:buFontTx/>
              <a:buChar char="-"/>
            </a:pPr>
            <a:r>
              <a:rPr lang="hu-HU" sz="2400" b="0"/>
              <a:t>Reakciósebességük</a:t>
            </a:r>
          </a:p>
          <a:p>
            <a:pPr>
              <a:buFontTx/>
              <a:buChar char="-"/>
            </a:pPr>
            <a:r>
              <a:rPr lang="hu-HU" sz="2400" b="0"/>
              <a:t>Szubsztráthoz való affinitásuk</a:t>
            </a:r>
          </a:p>
          <a:p>
            <a:pPr>
              <a:buFontTx/>
              <a:buChar char="-"/>
            </a:pPr>
            <a:r>
              <a:rPr lang="hu-HU" sz="2400" b="0"/>
              <a:t>Specificitásuk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635375" y="620713"/>
            <a:ext cx="162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Enzimek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827088" y="4292600"/>
            <a:ext cx="3252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Fehérjék (RNS-ek)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827088" y="1412875"/>
            <a:ext cx="56213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Katalizátorok:</a:t>
            </a:r>
          </a:p>
          <a:p>
            <a:endParaRPr lang="hu-HU"/>
          </a:p>
          <a:p>
            <a:pPr>
              <a:buFontTx/>
              <a:buChar char="-"/>
            </a:pPr>
            <a:r>
              <a:rPr lang="hu-HU" sz="2400"/>
              <a:t>Csökkentik az aktiválási energiát</a:t>
            </a:r>
          </a:p>
          <a:p>
            <a:pPr>
              <a:buFontTx/>
              <a:buChar char="-"/>
            </a:pPr>
            <a:r>
              <a:rPr lang="hu-HU" sz="2400"/>
              <a:t>A reakció irányát nem befolyásolják</a:t>
            </a:r>
          </a:p>
          <a:p>
            <a:pPr>
              <a:buFontTx/>
              <a:buChar char="-"/>
            </a:pPr>
            <a:r>
              <a:rPr lang="hu-HU" sz="2400"/>
              <a:t>Az egyensúly kialakulását gyorsítják</a:t>
            </a:r>
          </a:p>
          <a:p>
            <a:pPr>
              <a:buFontTx/>
              <a:buChar char="-"/>
            </a:pPr>
            <a:r>
              <a:rPr lang="hu-HU" sz="2400"/>
              <a:t>Specifikusak (irányítás, kapcsoltság)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827088" y="5300663"/>
            <a:ext cx="6278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Koenzimek, prosztetikus csoportok,</a:t>
            </a:r>
          </a:p>
          <a:p>
            <a:r>
              <a:rPr lang="hu-HU"/>
              <a:t>fémionok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68754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95513" y="476250"/>
            <a:ext cx="4360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Szubsztrát és végtermék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00338" y="5300663"/>
            <a:ext cx="3270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0"/>
              <a:t>Kötőhely, aktív hely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11" y="2708921"/>
            <a:ext cx="8770971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700338" y="692150"/>
            <a:ext cx="3249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Katalizátor 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70786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987675" y="260350"/>
            <a:ext cx="291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 katalízise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50913" y="5608638"/>
            <a:ext cx="696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0"/>
              <a:t>A reakció egyes pontokon még vissza is fordulhat!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 flipV="1">
            <a:off x="2843213" y="4292600"/>
            <a:ext cx="43338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3635375" y="4292600"/>
            <a:ext cx="5048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628775"/>
            <a:ext cx="624998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47813" y="620713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 irányítja a szubsztrát sorsát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695483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57500" y="642938"/>
            <a:ext cx="3300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Enzim specifitása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732</Words>
  <Application>Microsoft Office PowerPoint</Application>
  <PresentationFormat>Diavetítés a képernyőre (4:3 oldalarány)</PresentationFormat>
  <Paragraphs>245</Paragraphs>
  <Slides>37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9" baseType="lpstr">
      <vt:lpstr>Alapértelmezett terv</vt:lpstr>
      <vt:lpstr>Egyenlet</vt:lpstr>
      <vt:lpstr>ENZIMOLÓGIA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.</dc:creator>
  <cp:lastModifiedBy>Livius</cp:lastModifiedBy>
  <cp:revision>87</cp:revision>
  <dcterms:created xsi:type="dcterms:W3CDTF">2010-08-14T10:04:30Z</dcterms:created>
  <dcterms:modified xsi:type="dcterms:W3CDTF">2016-09-23T11:40:43Z</dcterms:modified>
</cp:coreProperties>
</file>