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6" r:id="rId20"/>
    <p:sldId id="290" r:id="rId21"/>
    <p:sldId id="291" r:id="rId22"/>
    <p:sldId id="292" r:id="rId23"/>
    <p:sldId id="293" r:id="rId24"/>
    <p:sldId id="294" r:id="rId25"/>
    <p:sldId id="295" r:id="rId26"/>
    <p:sldId id="258" r:id="rId2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455-FB0D-4B93-B2E8-350A7569EB00}" type="datetimeFigureOut">
              <a:rPr lang="hu-HU" smtClean="0"/>
              <a:pPr/>
              <a:t>2015.09.25.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D828-BD4E-4745-AC4B-22DD9D1C41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455-FB0D-4B93-B2E8-350A7569EB00}" type="datetimeFigureOut">
              <a:rPr lang="hu-HU" smtClean="0"/>
              <a:pPr/>
              <a:t>2015.09.25.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D828-BD4E-4745-AC4B-22DD9D1C41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455-FB0D-4B93-B2E8-350A7569EB00}" type="datetimeFigureOut">
              <a:rPr lang="hu-HU" smtClean="0"/>
              <a:pPr/>
              <a:t>2015.09.25.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D828-BD4E-4745-AC4B-22DD9D1C41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455-FB0D-4B93-B2E8-350A7569EB00}" type="datetimeFigureOut">
              <a:rPr lang="hu-HU" smtClean="0"/>
              <a:pPr/>
              <a:t>2015.09.25.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D828-BD4E-4745-AC4B-22DD9D1C41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455-FB0D-4B93-B2E8-350A7569EB00}" type="datetimeFigureOut">
              <a:rPr lang="hu-HU" smtClean="0"/>
              <a:pPr/>
              <a:t>2015.09.25.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D828-BD4E-4745-AC4B-22DD9D1C41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455-FB0D-4B93-B2E8-350A7569EB00}" type="datetimeFigureOut">
              <a:rPr lang="hu-HU" smtClean="0"/>
              <a:pPr/>
              <a:t>2015.09.25.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D828-BD4E-4745-AC4B-22DD9D1C41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455-FB0D-4B93-B2E8-350A7569EB00}" type="datetimeFigureOut">
              <a:rPr lang="hu-HU" smtClean="0"/>
              <a:pPr/>
              <a:t>2015.09.25.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D828-BD4E-4745-AC4B-22DD9D1C41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455-FB0D-4B93-B2E8-350A7569EB00}" type="datetimeFigureOut">
              <a:rPr lang="hu-HU" smtClean="0"/>
              <a:pPr/>
              <a:t>2015.09.25.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D828-BD4E-4745-AC4B-22DD9D1C41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455-FB0D-4B93-B2E8-350A7569EB00}" type="datetimeFigureOut">
              <a:rPr lang="hu-HU" smtClean="0"/>
              <a:pPr/>
              <a:t>2015.09.25.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D828-BD4E-4745-AC4B-22DD9D1C41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455-FB0D-4B93-B2E8-350A7569EB00}" type="datetimeFigureOut">
              <a:rPr lang="hu-HU" smtClean="0"/>
              <a:pPr/>
              <a:t>2015.09.25.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D828-BD4E-4745-AC4B-22DD9D1C41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455-FB0D-4B93-B2E8-350A7569EB00}" type="datetimeFigureOut">
              <a:rPr lang="hu-HU" smtClean="0"/>
              <a:pPr/>
              <a:t>2015.09.25.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D828-BD4E-4745-AC4B-22DD9D1C41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24455-FB0D-4B93-B2E8-350A7569EB00}" type="datetimeFigureOut">
              <a:rPr lang="hu-HU" smtClean="0"/>
              <a:pPr/>
              <a:t>2015.09.25.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D828-BD4E-4745-AC4B-22DD9D1C418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Replikáció</a:t>
            </a:r>
            <a:endParaRPr lang="hu-HU" dirty="0"/>
          </a:p>
        </p:txBody>
      </p:sp>
      <p:sp>
        <p:nvSpPr>
          <p:cNvPr id="11" name="Alcím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/>
              <a:t>Wunderlich</a:t>
            </a:r>
            <a:r>
              <a:rPr lang="hu-HU" dirty="0" smtClean="0"/>
              <a:t> </a:t>
            </a:r>
            <a:r>
              <a:rPr lang="hu-HU" dirty="0" err="1" smtClean="0"/>
              <a:t>Lívius</a:t>
            </a:r>
            <a:r>
              <a:rPr lang="hu-HU" dirty="0" smtClean="0"/>
              <a:t> </a:t>
            </a:r>
          </a:p>
          <a:p>
            <a:r>
              <a:rPr lang="hu-HU" dirty="0" smtClean="0"/>
              <a:t>2015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836613"/>
            <a:ext cx="7732712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700338" y="260350"/>
            <a:ext cx="3599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1" dirty="0" err="1">
                <a:latin typeface="Arial" pitchFamily="34" charset="0"/>
                <a:cs typeface="Arial" pitchFamily="34" charset="0"/>
              </a:rPr>
              <a:t>Replikációs</a:t>
            </a:r>
            <a:r>
              <a:rPr lang="hu-HU" sz="3200" b="1" dirty="0">
                <a:latin typeface="Arial" pitchFamily="34" charset="0"/>
                <a:cs typeface="Arial" pitchFamily="34" charset="0"/>
              </a:rPr>
              <a:t> villák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067175" y="1844675"/>
            <a:ext cx="1279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/>
              <a:t>Vezető szál</a:t>
            </a:r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3995738" y="4292600"/>
            <a:ext cx="1639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/>
              <a:t>Késlekedő szál</a:t>
            </a:r>
          </a:p>
        </p:txBody>
      </p:sp>
      <p:sp>
        <p:nvSpPr>
          <p:cNvPr id="39942" name="Line 7"/>
          <p:cNvSpPr>
            <a:spLocks noChangeShapeType="1"/>
          </p:cNvSpPr>
          <p:nvPr/>
        </p:nvSpPr>
        <p:spPr bwMode="auto">
          <a:xfrm flipV="1">
            <a:off x="5651500" y="4149725"/>
            <a:ext cx="5762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9943" name="Line 8"/>
          <p:cNvSpPr>
            <a:spLocks noChangeShapeType="1"/>
          </p:cNvSpPr>
          <p:nvPr/>
        </p:nvSpPr>
        <p:spPr bwMode="auto">
          <a:xfrm flipH="1">
            <a:off x="3419475" y="4581525"/>
            <a:ext cx="5762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9944" name="Line 9"/>
          <p:cNvSpPr>
            <a:spLocks noChangeShapeType="1"/>
          </p:cNvSpPr>
          <p:nvPr/>
        </p:nvSpPr>
        <p:spPr bwMode="auto">
          <a:xfrm>
            <a:off x="4787900" y="2133600"/>
            <a:ext cx="5048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9945" name="Line 10"/>
          <p:cNvSpPr>
            <a:spLocks noChangeShapeType="1"/>
          </p:cNvSpPr>
          <p:nvPr/>
        </p:nvSpPr>
        <p:spPr bwMode="auto">
          <a:xfrm flipH="1" flipV="1">
            <a:off x="3924300" y="1700213"/>
            <a:ext cx="360363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92075"/>
            <a:ext cx="8345488" cy="667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08050"/>
            <a:ext cx="8497888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765175"/>
            <a:ext cx="845978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9388" y="101600"/>
            <a:ext cx="3705225" cy="665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9775" y="828675"/>
            <a:ext cx="512445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38" y="95250"/>
            <a:ext cx="8393112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115888"/>
            <a:ext cx="8640762" cy="662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2398713"/>
            <a:ext cx="8675687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916238" y="333375"/>
            <a:ext cx="32816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1" dirty="0">
                <a:latin typeface="Arial" pitchFamily="34" charset="0"/>
                <a:cs typeface="Arial" pitchFamily="34" charset="0"/>
              </a:rPr>
              <a:t>DNS hibajavítás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83568" y="548680"/>
            <a:ext cx="8061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Arial" pitchFamily="34" charset="0"/>
                <a:cs typeface="Arial" pitchFamily="34" charset="0"/>
              </a:rPr>
              <a:t>Mutáció: Permanens, öröklődő DNS-megváltozás</a:t>
            </a:r>
            <a:endParaRPr lang="hu-H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971600" y="2420888"/>
            <a:ext cx="72362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Pontmutációk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Miss-sense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non-sense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same-sense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Deléciók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inzerciók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, kromoszóma-törések,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-fúziók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Kereteltolódás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1619250" y="692150"/>
            <a:ext cx="61790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3200" b="1" dirty="0">
                <a:latin typeface="Arial" pitchFamily="34" charset="0"/>
                <a:cs typeface="Arial" pitchFamily="34" charset="0"/>
              </a:rPr>
              <a:t>A nukleinsavak és aminosavak</a:t>
            </a:r>
          </a:p>
          <a:p>
            <a:pPr algn="ctr"/>
            <a:r>
              <a:rPr lang="hu-HU" sz="3200" b="1" dirty="0">
                <a:latin typeface="Arial" pitchFamily="34" charset="0"/>
                <a:cs typeface="Arial" pitchFamily="34" charset="0"/>
              </a:rPr>
              <a:t>szerveződése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735013" y="2244725"/>
            <a:ext cx="3627437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u="sng"/>
              <a:t>Makromolekulák:</a:t>
            </a:r>
          </a:p>
          <a:p>
            <a:endParaRPr lang="hu-HU" sz="2800"/>
          </a:p>
          <a:p>
            <a:r>
              <a:rPr lang="hu-HU" sz="2800"/>
              <a:t>Replikáció: DNS</a:t>
            </a:r>
          </a:p>
          <a:p>
            <a:r>
              <a:rPr lang="hu-HU" sz="2800"/>
              <a:t>Transzkripció: RNS</a:t>
            </a:r>
          </a:p>
          <a:p>
            <a:r>
              <a:rPr lang="hu-HU" sz="2800"/>
              <a:t>Transzláció: Fehérje</a:t>
            </a: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1166813" y="4981575"/>
            <a:ext cx="935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DNS</a:t>
            </a:r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4140200" y="5013325"/>
            <a:ext cx="935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RNS</a:t>
            </a:r>
          </a:p>
        </p:txBody>
      </p:sp>
      <p:sp>
        <p:nvSpPr>
          <p:cNvPr id="28678" name="Text Box 9"/>
          <p:cNvSpPr txBox="1">
            <a:spLocks noChangeArrowheads="1"/>
          </p:cNvSpPr>
          <p:nvPr/>
        </p:nvSpPr>
        <p:spPr bwMode="auto">
          <a:xfrm>
            <a:off x="6877050" y="5013325"/>
            <a:ext cx="1450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Fehérje</a:t>
            </a:r>
          </a:p>
        </p:txBody>
      </p:sp>
      <p:sp>
        <p:nvSpPr>
          <p:cNvPr id="28679" name="Line 10"/>
          <p:cNvSpPr>
            <a:spLocks noChangeShapeType="1"/>
          </p:cNvSpPr>
          <p:nvPr/>
        </p:nvSpPr>
        <p:spPr bwMode="auto">
          <a:xfrm>
            <a:off x="2268538" y="5157788"/>
            <a:ext cx="1655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8680" name="Line 11"/>
          <p:cNvSpPr>
            <a:spLocks noChangeShapeType="1"/>
          </p:cNvSpPr>
          <p:nvPr/>
        </p:nvSpPr>
        <p:spPr bwMode="auto">
          <a:xfrm>
            <a:off x="5292725" y="5300663"/>
            <a:ext cx="1439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8681" name="Line 12"/>
          <p:cNvSpPr>
            <a:spLocks noChangeShapeType="1"/>
          </p:cNvSpPr>
          <p:nvPr/>
        </p:nvSpPr>
        <p:spPr bwMode="auto">
          <a:xfrm flipH="1">
            <a:off x="2268538" y="5300663"/>
            <a:ext cx="16557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8682" name="Freeform 13"/>
          <p:cNvSpPr>
            <a:spLocks/>
          </p:cNvSpPr>
          <p:nvPr/>
        </p:nvSpPr>
        <p:spPr bwMode="auto">
          <a:xfrm>
            <a:off x="119063" y="4689475"/>
            <a:ext cx="1500187" cy="1414463"/>
          </a:xfrm>
          <a:custGeom>
            <a:avLst/>
            <a:gdLst>
              <a:gd name="T0" fmla="*/ 2147483647 w 945"/>
              <a:gd name="T1" fmla="*/ 2147483647 h 891"/>
              <a:gd name="T2" fmla="*/ 2147483647 w 945"/>
              <a:gd name="T3" fmla="*/ 2147483647 h 891"/>
              <a:gd name="T4" fmla="*/ 2147483647 w 945"/>
              <a:gd name="T5" fmla="*/ 2147483647 h 891"/>
              <a:gd name="T6" fmla="*/ 2147483647 w 945"/>
              <a:gd name="T7" fmla="*/ 2147483647 h 891"/>
              <a:gd name="T8" fmla="*/ 2147483647 w 945"/>
              <a:gd name="T9" fmla="*/ 2147483647 h 8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5"/>
              <a:gd name="T16" fmla="*/ 0 h 891"/>
              <a:gd name="T17" fmla="*/ 945 w 945"/>
              <a:gd name="T18" fmla="*/ 891 h 8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5" h="891">
                <a:moveTo>
                  <a:pt x="809" y="159"/>
                </a:moveTo>
                <a:cubicBezTo>
                  <a:pt x="647" y="79"/>
                  <a:pt x="485" y="0"/>
                  <a:pt x="356" y="68"/>
                </a:cubicBezTo>
                <a:cubicBezTo>
                  <a:pt x="227" y="136"/>
                  <a:pt x="0" y="431"/>
                  <a:pt x="38" y="567"/>
                </a:cubicBezTo>
                <a:cubicBezTo>
                  <a:pt x="76" y="703"/>
                  <a:pt x="431" y="877"/>
                  <a:pt x="582" y="884"/>
                </a:cubicBezTo>
                <a:cubicBezTo>
                  <a:pt x="733" y="891"/>
                  <a:pt x="885" y="657"/>
                  <a:pt x="945" y="61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2967038" y="250825"/>
            <a:ext cx="337303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3200" b="1" dirty="0">
                <a:latin typeface="Arial" pitchFamily="34" charset="0"/>
                <a:cs typeface="Arial" pitchFamily="34" charset="0"/>
              </a:rPr>
              <a:t>DNS-károsodás:</a:t>
            </a:r>
          </a:p>
          <a:p>
            <a:pPr algn="ctr"/>
            <a:r>
              <a:rPr lang="hu-HU" sz="3200" b="1" dirty="0">
                <a:latin typeface="Arial" pitchFamily="34" charset="0"/>
                <a:cs typeface="Arial" pitchFamily="34" charset="0"/>
              </a:rPr>
              <a:t>Timin </a:t>
            </a:r>
            <a:r>
              <a:rPr lang="hu-HU" sz="3200" b="1" dirty="0" err="1" smtClean="0">
                <a:latin typeface="Arial" pitchFamily="34" charset="0"/>
                <a:cs typeface="Arial" pitchFamily="34" charset="0"/>
              </a:rPr>
              <a:t>dimerek</a:t>
            </a:r>
            <a:endParaRPr lang="hu-H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700213"/>
            <a:ext cx="2522538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341438"/>
            <a:ext cx="8609012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692275" y="260350"/>
            <a:ext cx="5694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1" dirty="0" err="1">
                <a:latin typeface="Arial" pitchFamily="34" charset="0"/>
                <a:cs typeface="Arial" pitchFamily="34" charset="0"/>
              </a:rPr>
              <a:t>Dezamináció</a:t>
            </a:r>
            <a:r>
              <a:rPr lang="hu-HU" sz="3200" b="1" dirty="0">
                <a:latin typeface="Arial" pitchFamily="34" charset="0"/>
                <a:cs typeface="Arial" pitchFamily="34" charset="0"/>
              </a:rPr>
              <a:t> és </a:t>
            </a:r>
            <a:r>
              <a:rPr lang="hu-HU" sz="3200" b="1" dirty="0" err="1">
                <a:latin typeface="Arial" pitchFamily="34" charset="0"/>
                <a:cs typeface="Arial" pitchFamily="34" charset="0"/>
              </a:rPr>
              <a:t>depurináció</a:t>
            </a:r>
            <a:endParaRPr lang="hu-H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7451725" y="2420938"/>
            <a:ext cx="1570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specifikus gliko-</a:t>
            </a:r>
          </a:p>
          <a:p>
            <a:r>
              <a:rPr lang="hu-HU"/>
              <a:t>zidáz eltávolítja</a:t>
            </a:r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 flipH="1">
            <a:off x="6732588" y="2708275"/>
            <a:ext cx="647700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76475"/>
            <a:ext cx="8713788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0156" y="86603"/>
            <a:ext cx="3467100" cy="669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71472" y="1500174"/>
            <a:ext cx="29418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1" dirty="0" err="1">
                <a:latin typeface="Arial" pitchFamily="34" charset="0"/>
                <a:cs typeface="Arial" pitchFamily="34" charset="0"/>
              </a:rPr>
              <a:t>Mismatch</a:t>
            </a:r>
            <a:r>
              <a:rPr lang="hu-H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>
                <a:latin typeface="Arial" pitchFamily="34" charset="0"/>
                <a:cs typeface="Arial" pitchFamily="34" charset="0"/>
              </a:rPr>
              <a:t>repair</a:t>
            </a:r>
            <a:endParaRPr lang="hu-H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2175" y="20638"/>
            <a:ext cx="4819650" cy="681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5720" y="1643050"/>
            <a:ext cx="29418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1" dirty="0" err="1">
                <a:latin typeface="Arial" pitchFamily="34" charset="0"/>
                <a:cs typeface="Arial" pitchFamily="34" charset="0"/>
              </a:rPr>
              <a:t>Mismatch</a:t>
            </a:r>
            <a:r>
              <a:rPr lang="hu-H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>
                <a:latin typeface="Arial" pitchFamily="34" charset="0"/>
                <a:cs typeface="Arial" pitchFamily="34" charset="0"/>
              </a:rPr>
              <a:t>repair</a:t>
            </a:r>
            <a:endParaRPr lang="hu-H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557338"/>
            <a:ext cx="78692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051720" y="188640"/>
            <a:ext cx="50231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 err="1"/>
              <a:t>Metiláció</a:t>
            </a:r>
            <a:r>
              <a:rPr lang="hu-HU" sz="3200" dirty="0"/>
              <a:t> segíti a </a:t>
            </a:r>
            <a:r>
              <a:rPr lang="hu-HU" sz="3200" dirty="0" smtClean="0"/>
              <a:t>hibajavítást</a:t>
            </a:r>
            <a:endParaRPr lang="hu-HU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8" y="200025"/>
            <a:ext cx="8621712" cy="645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4575" y="95250"/>
            <a:ext cx="451485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9850" y="2486025"/>
            <a:ext cx="39243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738" y="-3175"/>
            <a:ext cx="5724525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39750" y="5445125"/>
            <a:ext cx="34847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1" dirty="0">
                <a:latin typeface="Arial" pitchFamily="34" charset="0"/>
                <a:cs typeface="Arial" pitchFamily="34" charset="0"/>
              </a:rPr>
              <a:t>A </a:t>
            </a:r>
            <a:r>
              <a:rPr lang="hu-HU" sz="2800" b="1" dirty="0" err="1">
                <a:latin typeface="Arial" pitchFamily="34" charset="0"/>
                <a:cs typeface="Arial" pitchFamily="34" charset="0"/>
              </a:rPr>
              <a:t>replikáció</a:t>
            </a:r>
            <a:r>
              <a:rPr lang="hu-HU" sz="2800" b="1" dirty="0">
                <a:latin typeface="Arial" pitchFamily="34" charset="0"/>
                <a:cs typeface="Arial" pitchFamily="34" charset="0"/>
              </a:rPr>
              <a:t> mindig</a:t>
            </a:r>
          </a:p>
          <a:p>
            <a:r>
              <a:rPr lang="hu-HU" sz="2800" b="1" dirty="0">
                <a:latin typeface="Arial" pitchFamily="34" charset="0"/>
                <a:cs typeface="Arial" pitchFamily="34" charset="0"/>
              </a:rPr>
              <a:t>5’→3’ irányú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0"/>
            <a:ext cx="3114675" cy="669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735013" y="804863"/>
            <a:ext cx="2693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1" dirty="0">
                <a:latin typeface="Arial" pitchFamily="34" charset="0"/>
                <a:cs typeface="Arial" pitchFamily="34" charset="0"/>
              </a:rPr>
              <a:t>DNS </a:t>
            </a:r>
            <a:r>
              <a:rPr lang="hu-HU" sz="2800" b="1" dirty="0" err="1">
                <a:latin typeface="Arial" pitchFamily="34" charset="0"/>
                <a:cs typeface="Arial" pitchFamily="34" charset="0"/>
              </a:rPr>
              <a:t>polimeráz</a:t>
            </a:r>
            <a:endParaRPr lang="hu-H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92075"/>
            <a:ext cx="7059612" cy="667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01600"/>
            <a:ext cx="7431088" cy="665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83</Words>
  <Application>Microsoft Office PowerPoint</Application>
  <PresentationFormat>Diavetítés a képernyőre (4:3 oldalarány)</PresentationFormat>
  <Paragraphs>34</Paragraphs>
  <Slides>26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7" baseType="lpstr">
      <vt:lpstr>Office-téma</vt:lpstr>
      <vt:lpstr>Replikáció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</vt:vector>
  </TitlesOfParts>
  <Company>Alkalmazott Biotechnológia és Élelmiszert. T.sz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Replikáció</dc:title>
  <dc:creator>Wunderlich Lívius</dc:creator>
  <cp:lastModifiedBy>Livius</cp:lastModifiedBy>
  <cp:revision>20</cp:revision>
  <dcterms:created xsi:type="dcterms:W3CDTF">2013-12-04T14:17:40Z</dcterms:created>
  <dcterms:modified xsi:type="dcterms:W3CDTF">2015-09-25T09:19:23Z</dcterms:modified>
</cp:coreProperties>
</file>