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8" r:id="rId30"/>
    <p:sldId id="324" r:id="rId31"/>
    <p:sldId id="329" r:id="rId32"/>
    <p:sldId id="330" r:id="rId33"/>
    <p:sldId id="325" r:id="rId34"/>
    <p:sldId id="331" r:id="rId35"/>
    <p:sldId id="327" r:id="rId36"/>
    <p:sldId id="332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1A8E-210C-4BB1-815A-E0E278EA62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4455-FB0D-4B93-B2E8-350A7569EB00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D828-BD4E-4745-AC4B-22DD9D1C418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Transzkripció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Wunderlich</a:t>
            </a:r>
            <a:r>
              <a:rPr lang="hu-HU" dirty="0" smtClean="0"/>
              <a:t> </a:t>
            </a:r>
            <a:r>
              <a:rPr lang="hu-HU" dirty="0" err="1" smtClean="0"/>
              <a:t>Lívius</a:t>
            </a:r>
            <a:endParaRPr lang="hu-HU" dirty="0" smtClean="0"/>
          </a:p>
          <a:p>
            <a:pPr eaLnBrk="1" hangingPunct="1"/>
            <a:r>
              <a:rPr lang="hu-HU" dirty="0" smtClean="0"/>
              <a:t>2015</a:t>
            </a:r>
            <a:endParaRPr lang="hu-H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8" y="990600"/>
            <a:ext cx="75422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163513"/>
            <a:ext cx="8393112" cy="6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828675"/>
            <a:ext cx="876458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052513"/>
            <a:ext cx="63357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76375" y="188913"/>
            <a:ext cx="6261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 err="1">
                <a:latin typeface="Arial" pitchFamily="34" charset="0"/>
                <a:cs typeface="Arial" pitchFamily="34" charset="0"/>
              </a:rPr>
              <a:t>Iniciáció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elongáció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termináció</a:t>
            </a:r>
            <a:endParaRPr lang="hu-H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5580063" y="3789363"/>
            <a:ext cx="10795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732588" y="3500438"/>
            <a:ext cx="1277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rho faktorral,</a:t>
            </a:r>
          </a:p>
          <a:p>
            <a:r>
              <a:rPr lang="hu-HU" sz="1400"/>
              <a:t>vagy anélkül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700213"/>
            <a:ext cx="74977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713263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00298" y="214290"/>
            <a:ext cx="41008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err="1">
                <a:latin typeface="Arial" pitchFamily="34" charset="0"/>
                <a:cs typeface="Arial" pitchFamily="34" charset="0"/>
              </a:rPr>
              <a:t>Promóterek</a:t>
            </a:r>
            <a:r>
              <a:rPr lang="hu-HU" sz="3200" dirty="0">
                <a:latin typeface="Arial" pitchFamily="34" charset="0"/>
                <a:cs typeface="Arial" pitchFamily="34" charset="0"/>
              </a:rPr>
              <a:t> erőssége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2119313"/>
            <a:ext cx="74469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062038"/>
            <a:ext cx="8789988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76200"/>
            <a:ext cx="8837613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339975" y="6375400"/>
            <a:ext cx="506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0" dirty="0">
                <a:latin typeface="Arial" pitchFamily="34" charset="0"/>
                <a:cs typeface="Arial" pitchFamily="34" charset="0"/>
              </a:rPr>
              <a:t>Egy-egy anyagcsere út fehérjéi legtöbbször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 flipH="1" flipV="1">
            <a:off x="3132138" y="6021388"/>
            <a:ext cx="64770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 flipV="1">
            <a:off x="4787900" y="587692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 flipV="1">
            <a:off x="5867400" y="5949950"/>
            <a:ext cx="93662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96850"/>
            <a:ext cx="8523288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325" y="809625"/>
            <a:ext cx="47053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266700"/>
            <a:ext cx="90185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692275" y="260350"/>
            <a:ext cx="58616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Arial" pitchFamily="34" charset="0"/>
                <a:cs typeface="Arial" pitchFamily="34" charset="0"/>
              </a:rPr>
              <a:t>A transzkripció szabályozása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08038" y="1308100"/>
            <a:ext cx="4660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>
                <a:latin typeface="Arial" pitchFamily="34" charset="0"/>
                <a:cs typeface="Arial" pitchFamily="34" charset="0"/>
              </a:rPr>
              <a:t>Konstitutív RNS-szintézis:</a:t>
            </a:r>
          </a:p>
          <a:p>
            <a:pPr>
              <a:buFontTx/>
              <a:buChar char="-"/>
            </a:pPr>
            <a:r>
              <a:rPr lang="hu-HU" sz="2800" b="1" dirty="0">
                <a:latin typeface="Arial" pitchFamily="34" charset="0"/>
                <a:cs typeface="Arial" pitchFamily="34" charset="0"/>
              </a:rPr>
              <a:t>erős </a:t>
            </a:r>
            <a:r>
              <a:rPr lang="hu-HU" sz="2800" b="1" dirty="0" err="1">
                <a:latin typeface="Arial" pitchFamily="34" charset="0"/>
                <a:cs typeface="Arial" pitchFamily="34" charset="0"/>
              </a:rPr>
              <a:t>promóterek</a:t>
            </a:r>
            <a:endParaRPr lang="hu-HU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2800" b="1" dirty="0">
                <a:latin typeface="Arial" pitchFamily="34" charset="0"/>
                <a:cs typeface="Arial" pitchFamily="34" charset="0"/>
              </a:rPr>
              <a:t>gyenge </a:t>
            </a:r>
            <a:r>
              <a:rPr lang="hu-HU" sz="2800" b="1" dirty="0" err="1">
                <a:latin typeface="Arial" pitchFamily="34" charset="0"/>
                <a:cs typeface="Arial" pitchFamily="34" charset="0"/>
              </a:rPr>
              <a:t>promóterek</a:t>
            </a:r>
            <a:endParaRPr lang="hu-H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808038" y="3397250"/>
            <a:ext cx="420018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>
                <a:latin typeface="Arial" pitchFamily="34" charset="0"/>
                <a:cs typeface="Arial" pitchFamily="34" charset="0"/>
              </a:rPr>
              <a:t>Regulált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RNS-szintézis:</a:t>
            </a:r>
          </a:p>
          <a:p>
            <a:pPr>
              <a:buFontTx/>
              <a:buChar char="-"/>
            </a:pPr>
            <a:r>
              <a:rPr lang="hu-HU" sz="2800" b="1" dirty="0" err="1">
                <a:latin typeface="Arial" pitchFamily="34" charset="0"/>
                <a:cs typeface="Arial" pitchFamily="34" charset="0"/>
              </a:rPr>
              <a:t>aktivátor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fehérjék</a:t>
            </a:r>
          </a:p>
          <a:p>
            <a:pPr>
              <a:buFontTx/>
              <a:buChar char="-"/>
            </a:pPr>
            <a:r>
              <a:rPr lang="hu-HU" sz="2800" b="1" dirty="0" err="1">
                <a:latin typeface="Arial" pitchFamily="34" charset="0"/>
                <a:cs typeface="Arial" pitchFamily="34" charset="0"/>
              </a:rPr>
              <a:t>represszor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fehérjék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215900"/>
            <a:ext cx="8764588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349500"/>
            <a:ext cx="74469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08175" y="333375"/>
            <a:ext cx="52645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 b="1" dirty="0" err="1">
                <a:latin typeface="Arial" pitchFamily="34" charset="0"/>
                <a:cs typeface="Arial" pitchFamily="34" charset="0"/>
              </a:rPr>
              <a:t>Eukariota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mRNS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hu-HU" sz="3200" b="1" dirty="0">
                <a:latin typeface="Arial" pitchFamily="34" charset="0"/>
                <a:cs typeface="Arial" pitchFamily="34" charset="0"/>
              </a:rPr>
              <a:t>Érési folyamat eredménye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88" y="723900"/>
            <a:ext cx="39338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728788"/>
            <a:ext cx="760253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339975" y="260350"/>
            <a:ext cx="39388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 err="1">
                <a:latin typeface="Arial" pitchFamily="34" charset="0"/>
                <a:cs typeface="Arial" pitchFamily="34" charset="0"/>
              </a:rPr>
              <a:t>Intronok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exonok</a:t>
            </a:r>
            <a:endParaRPr lang="hu-H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1000125"/>
            <a:ext cx="77136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981075"/>
            <a:ext cx="35433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35150" y="188913"/>
            <a:ext cx="5178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splicing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mechanizmusa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00"/>
            <a:ext cx="76406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032000" y="250825"/>
            <a:ext cx="5078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Arial" pitchFamily="34" charset="0"/>
                <a:cs typeface="Arial" pitchFamily="34" charset="0"/>
              </a:rPr>
              <a:t>Konszenzus szekvenciák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/>
          <a:srcRect l="-1283" b="-2271"/>
          <a:stretch>
            <a:fillRect/>
          </a:stretch>
        </p:blipFill>
        <p:spPr bwMode="auto">
          <a:xfrm>
            <a:off x="898525" y="1422400"/>
            <a:ext cx="7316813" cy="393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916238" y="404813"/>
            <a:ext cx="3100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Arial" pitchFamily="34" charset="0"/>
                <a:cs typeface="Arial" pitchFamily="34" charset="0"/>
              </a:rPr>
              <a:t>Az RNS típusai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635375" y="1628775"/>
            <a:ext cx="11785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/>
              <a:t>mRNS</a:t>
            </a:r>
            <a:endParaRPr lang="hu-HU" sz="2800" b="1" dirty="0"/>
          </a:p>
          <a:p>
            <a:r>
              <a:rPr lang="hu-HU" sz="2800" b="1" dirty="0" err="1"/>
              <a:t>rRNS</a:t>
            </a:r>
            <a:endParaRPr lang="hu-HU" sz="2800" b="1" dirty="0"/>
          </a:p>
          <a:p>
            <a:r>
              <a:rPr lang="hu-HU" sz="2800" b="1" dirty="0" err="1"/>
              <a:t>tRNS</a:t>
            </a:r>
            <a:endParaRPr lang="hu-HU" sz="2800" b="1" dirty="0"/>
          </a:p>
          <a:p>
            <a:endParaRPr lang="hu-HU" sz="2800" b="1" dirty="0"/>
          </a:p>
          <a:p>
            <a:r>
              <a:rPr lang="hu-HU" sz="2800" dirty="0" err="1"/>
              <a:t>hnRNS</a:t>
            </a:r>
            <a:endParaRPr lang="hu-HU" sz="2800" dirty="0"/>
          </a:p>
          <a:p>
            <a:r>
              <a:rPr lang="hu-HU" sz="2800" dirty="0" err="1"/>
              <a:t>snRNS</a:t>
            </a:r>
            <a:endParaRPr lang="hu-HU" sz="2800" dirty="0"/>
          </a:p>
          <a:p>
            <a:r>
              <a:rPr lang="hu-HU" sz="2800" dirty="0" err="1"/>
              <a:t>scRNS</a:t>
            </a:r>
            <a:endParaRPr lang="hu-H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760888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608263" y="250825"/>
            <a:ext cx="37353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Arial" pitchFamily="34" charset="0"/>
                <a:cs typeface="Arial" pitchFamily="34" charset="0"/>
              </a:rPr>
              <a:t>Alternatív 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splicing</a:t>
            </a:r>
            <a:endParaRPr lang="hu-H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14414" y="857232"/>
            <a:ext cx="633378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latin typeface="Arial" pitchFamily="34" charset="0"/>
                <a:cs typeface="Arial" pitchFamily="34" charset="0"/>
              </a:rPr>
              <a:t>Eukariota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rRNS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 gének: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több száz gén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18s, 5,8S és 28S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rRNS-ek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egy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preRNS-en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5S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rRNS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egy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preRNS-en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35-175 példányban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3200" dirty="0" err="1" smtClean="0">
                <a:latin typeface="Arial" pitchFamily="34" charset="0"/>
                <a:cs typeface="Arial" pitchFamily="34" charset="0"/>
              </a:rPr>
              <a:t>Eukariota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tRNS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 gének: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több 100 v. 1000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érés több lépésben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000100" y="357166"/>
            <a:ext cx="7929618" cy="5992215"/>
            <a:chOff x="692696" y="611560"/>
            <a:chExt cx="4781550" cy="406139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2696" y="1115616"/>
              <a:ext cx="4781550" cy="330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Szövegdoboz 3"/>
            <p:cNvSpPr txBox="1"/>
            <p:nvPr/>
          </p:nvSpPr>
          <p:spPr>
            <a:xfrm>
              <a:off x="2050018" y="4401764"/>
              <a:ext cx="934982" cy="271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000" b="1" dirty="0" err="1" smtClean="0">
                  <a:latin typeface="Arial" pitchFamily="34" charset="0"/>
                  <a:cs typeface="Arial" pitchFamily="34" charset="0"/>
                </a:rPr>
                <a:t>pre-tRNS</a:t>
              </a:r>
              <a:r>
                <a:rPr lang="hu-HU" sz="2000" b="1" baseline="30000" dirty="0" err="1" smtClean="0">
                  <a:latin typeface="Arial" pitchFamily="34" charset="0"/>
                  <a:cs typeface="Arial" pitchFamily="34" charset="0"/>
                </a:rPr>
                <a:t>Tyr</a:t>
              </a:r>
              <a:endParaRPr lang="hu-HU" sz="2000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3835968" y="3973136"/>
              <a:ext cx="1020043" cy="271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000" b="1" dirty="0" smtClean="0">
                  <a:latin typeface="Arial" pitchFamily="34" charset="0"/>
                  <a:cs typeface="Arial" pitchFamily="34" charset="0"/>
                </a:rPr>
                <a:t>érett </a:t>
              </a:r>
              <a:r>
                <a:rPr lang="hu-HU" sz="2000" b="1" dirty="0" err="1" smtClean="0">
                  <a:latin typeface="Arial" pitchFamily="34" charset="0"/>
                  <a:cs typeface="Arial" pitchFamily="34" charset="0"/>
                </a:rPr>
                <a:t>tRNS</a:t>
              </a:r>
              <a:r>
                <a:rPr lang="hu-HU" sz="2000" b="1" baseline="30000" dirty="0" err="1" smtClean="0">
                  <a:latin typeface="Arial" pitchFamily="34" charset="0"/>
                  <a:cs typeface="Arial" pitchFamily="34" charset="0"/>
                </a:rPr>
                <a:t>Tyr</a:t>
              </a:r>
              <a:endParaRPr lang="hu-HU" sz="2000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3193026" y="3258756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érés</a:t>
              </a:r>
              <a:endParaRPr lang="hu-HU" sz="10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1772816" y="611560"/>
              <a:ext cx="2625503" cy="396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3200" b="1" dirty="0" err="1" smtClean="0">
                  <a:latin typeface="Arial" pitchFamily="34" charset="0"/>
                  <a:cs typeface="Arial" pitchFamily="34" charset="0"/>
                </a:rPr>
                <a:t>Eukarióta</a:t>
              </a:r>
              <a:r>
                <a:rPr lang="hu-HU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3200" b="1" dirty="0" err="1" smtClean="0">
                  <a:latin typeface="Arial" pitchFamily="34" charset="0"/>
                  <a:cs typeface="Arial" pitchFamily="34" charset="0"/>
                </a:rPr>
                <a:t>tRNS</a:t>
              </a:r>
              <a:r>
                <a:rPr lang="hu-HU" sz="3200" b="1" dirty="0" smtClean="0">
                  <a:latin typeface="Arial" pitchFamily="34" charset="0"/>
                  <a:cs typeface="Arial" pitchFamily="34" charset="0"/>
                </a:rPr>
                <a:t> érése</a:t>
              </a:r>
              <a:endParaRPr lang="hu-H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214282" y="4143380"/>
            <a:ext cx="3608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5’, 3’ lehasadás</a:t>
            </a:r>
          </a:p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intron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kihasadás</a:t>
            </a:r>
          </a:p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CCA 3’ farok (aminosav-kötés)</a:t>
            </a:r>
          </a:p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egyes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nukleotidok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módosulása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1109663"/>
            <a:ext cx="7589838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816100" y="395288"/>
            <a:ext cx="5283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 err="1">
                <a:latin typeface="Arial" pitchFamily="34" charset="0"/>
                <a:cs typeface="Arial" pitchFamily="34" charset="0"/>
              </a:rPr>
              <a:t>Eukariota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génszabályozás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879475" y="1381125"/>
            <a:ext cx="71224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hu-HU" sz="2800" b="1" dirty="0" err="1">
                <a:latin typeface="Arial" pitchFamily="34" charset="0"/>
                <a:cs typeface="Arial" pitchFamily="34" charset="0"/>
              </a:rPr>
              <a:t>Promóter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régiók</a:t>
            </a:r>
          </a:p>
          <a:p>
            <a:pPr>
              <a:buFontTx/>
              <a:buChar char="-"/>
            </a:pPr>
            <a:r>
              <a:rPr lang="hu-HU" sz="2800" b="1" dirty="0" err="1">
                <a:latin typeface="Arial" pitchFamily="34" charset="0"/>
                <a:cs typeface="Arial" pitchFamily="34" charset="0"/>
              </a:rPr>
              <a:t>Enhancerek</a:t>
            </a:r>
            <a:endParaRPr lang="hu-HU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2800" b="1" dirty="0" err="1">
                <a:latin typeface="Arial" pitchFamily="34" charset="0"/>
                <a:cs typeface="Arial" pitchFamily="34" charset="0"/>
              </a:rPr>
              <a:t>Silencerek</a:t>
            </a:r>
            <a:endParaRPr lang="hu-HU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hu-HU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2800" b="1" dirty="0">
                <a:latin typeface="Arial" pitchFamily="34" charset="0"/>
                <a:cs typeface="Arial" pitchFamily="34" charset="0"/>
              </a:rPr>
              <a:t>Specifikus transzkripciós </a:t>
            </a: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faktorok</a:t>
            </a:r>
          </a:p>
          <a:p>
            <a:pPr lvl="1"/>
            <a:endParaRPr lang="hu-HU" sz="28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800" b="1" dirty="0" smtClean="0">
                <a:latin typeface="Arial" pitchFamily="34" charset="0"/>
                <a:cs typeface="Arial" pitchFamily="34" charset="0"/>
              </a:rPr>
              <a:t>DNS-kötő és </a:t>
            </a:r>
            <a:r>
              <a:rPr lang="hu-HU" sz="2800" b="1" dirty="0" err="1" smtClean="0">
                <a:latin typeface="Arial" pitchFamily="34" charset="0"/>
                <a:cs typeface="Arial" pitchFamily="34" charset="0"/>
              </a:rPr>
              <a:t>transzaktivátor</a:t>
            </a: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latin typeface="Arial" pitchFamily="34" charset="0"/>
                <a:cs typeface="Arial" pitchFamily="34" charset="0"/>
              </a:rPr>
              <a:t>domének</a:t>
            </a:r>
            <a:endParaRPr lang="hu-HU" sz="28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u-HU" sz="28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800" b="1" dirty="0" err="1" smtClean="0">
                <a:latin typeface="Arial" pitchFamily="34" charset="0"/>
                <a:cs typeface="Arial" pitchFamily="34" charset="0"/>
              </a:rPr>
              <a:t>allosztésrikusan</a:t>
            </a: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, kovalensen, ill.</a:t>
            </a:r>
          </a:p>
          <a:p>
            <a:pPr lvl="1"/>
            <a:r>
              <a:rPr lang="hu-HU" sz="2800" b="1" dirty="0" err="1" smtClean="0">
                <a:latin typeface="Arial" pitchFamily="34" charset="0"/>
                <a:cs typeface="Arial" pitchFamily="34" charset="0"/>
              </a:rPr>
              <a:t>proteolitikusan</a:t>
            </a: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 szabályozódhatnak</a:t>
            </a:r>
            <a:endParaRPr lang="hu-H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beolvasás003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981075"/>
            <a:ext cx="5257800" cy="5635625"/>
          </a:xfrm>
          <a:noFill/>
        </p:spPr>
      </p:pic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1042988" y="188913"/>
            <a:ext cx="7293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>
                <a:latin typeface="Arial" pitchFamily="34" charset="0"/>
                <a:cs typeface="Arial" pitchFamily="34" charset="0"/>
              </a:rPr>
              <a:t>Helix-loop-helix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, cink-ujjak, </a:t>
            </a:r>
            <a:r>
              <a:rPr lang="hu-HU" sz="2800" b="1" dirty="0" err="1">
                <a:latin typeface="Arial" pitchFamily="34" charset="0"/>
                <a:cs typeface="Arial" pitchFamily="34" charset="0"/>
              </a:rPr>
              <a:t>leucin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>
                <a:latin typeface="Arial" pitchFamily="34" charset="0"/>
                <a:cs typeface="Arial" pitchFamily="34" charset="0"/>
              </a:rPr>
              <a:t>zippzár</a:t>
            </a:r>
            <a:endParaRPr lang="hu-H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357158" y="428604"/>
            <a:ext cx="8286808" cy="5642779"/>
            <a:chOff x="0" y="251520"/>
            <a:chExt cx="6858000" cy="3804736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7750" y="1256212"/>
              <a:ext cx="2000250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82" y="1541964"/>
              <a:ext cx="2109783" cy="1985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04" y="1541964"/>
              <a:ext cx="2071678" cy="2005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Szövegdoboz 5"/>
            <p:cNvSpPr txBox="1"/>
            <p:nvPr/>
          </p:nvSpPr>
          <p:spPr>
            <a:xfrm>
              <a:off x="642918" y="3827980"/>
              <a:ext cx="1512605" cy="228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600" b="1" dirty="0" err="1" smtClean="0">
                  <a:latin typeface="Arial" pitchFamily="34" charset="0"/>
                  <a:cs typeface="Arial" pitchFamily="34" charset="0"/>
                </a:rPr>
                <a:t>hélix-hurok-hélix</a:t>
              </a:r>
              <a:endParaRPr lang="hu-H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6"/>
            <p:cNvSpPr txBox="1"/>
            <p:nvPr/>
          </p:nvSpPr>
          <p:spPr>
            <a:xfrm>
              <a:off x="3214686" y="3827980"/>
              <a:ext cx="936855" cy="228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600" b="1" dirty="0" smtClean="0">
                  <a:latin typeface="Arial" pitchFamily="34" charset="0"/>
                  <a:cs typeface="Arial" pitchFamily="34" charset="0"/>
                </a:rPr>
                <a:t>cink-ujjak</a:t>
              </a:r>
            </a:p>
          </p:txBody>
        </p:sp>
        <p:sp>
          <p:nvSpPr>
            <p:cNvPr id="9" name="Szövegdoboz 7"/>
            <p:cNvSpPr txBox="1"/>
            <p:nvPr/>
          </p:nvSpPr>
          <p:spPr>
            <a:xfrm>
              <a:off x="5429264" y="3827980"/>
              <a:ext cx="1285754" cy="228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600" b="1" dirty="0" err="1" smtClean="0">
                  <a:latin typeface="Arial" pitchFamily="34" charset="0"/>
                  <a:cs typeface="Arial" pitchFamily="34" charset="0"/>
                </a:rPr>
                <a:t>leucin-zippzár</a:t>
              </a:r>
              <a:endParaRPr lang="hu-H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zövegdoboz 8"/>
            <p:cNvSpPr txBox="1"/>
            <p:nvPr/>
          </p:nvSpPr>
          <p:spPr>
            <a:xfrm>
              <a:off x="5214950" y="827584"/>
              <a:ext cx="643673" cy="228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600" b="1" dirty="0" err="1" smtClean="0">
                  <a:latin typeface="Arial" pitchFamily="34" charset="0"/>
                  <a:cs typeface="Arial" pitchFamily="34" charset="0"/>
                </a:rPr>
                <a:t>leucin</a:t>
              </a:r>
              <a:endParaRPr lang="hu-H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Egyenes összekötő nyíllal 10"/>
            <p:cNvCxnSpPr/>
            <p:nvPr/>
          </p:nvCxnSpPr>
          <p:spPr>
            <a:xfrm rot="16200000" flipH="1">
              <a:off x="5514975" y="1099063"/>
              <a:ext cx="276240" cy="1619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zövegdoboz 10"/>
            <p:cNvSpPr txBox="1"/>
            <p:nvPr/>
          </p:nvSpPr>
          <p:spPr>
            <a:xfrm>
              <a:off x="4429132" y="1613402"/>
              <a:ext cx="492439" cy="228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600" b="1" dirty="0" smtClean="0">
                  <a:latin typeface="Arial" pitchFamily="34" charset="0"/>
                  <a:cs typeface="Arial" pitchFamily="34" charset="0"/>
                </a:rPr>
                <a:t>cink</a:t>
              </a:r>
            </a:p>
          </p:txBody>
        </p:sp>
        <p:cxnSp>
          <p:nvCxnSpPr>
            <p:cNvPr id="13" name="Egyenes összekötő nyíllal 12"/>
            <p:cNvCxnSpPr/>
            <p:nvPr/>
          </p:nvCxnSpPr>
          <p:spPr>
            <a:xfrm rot="5400000">
              <a:off x="4357694" y="1899154"/>
              <a:ext cx="285752" cy="1428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12"/>
            <p:cNvSpPr txBox="1"/>
            <p:nvPr/>
          </p:nvSpPr>
          <p:spPr>
            <a:xfrm>
              <a:off x="1928802" y="2756410"/>
              <a:ext cx="540197" cy="228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600" b="1" dirty="0" err="1" smtClean="0">
                  <a:latin typeface="Arial" pitchFamily="34" charset="0"/>
                  <a:cs typeface="Arial" pitchFamily="34" charset="0"/>
                </a:rPr>
                <a:t>hélix</a:t>
              </a:r>
              <a:endParaRPr lang="hu-H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3"/>
            <p:cNvSpPr txBox="1"/>
            <p:nvPr/>
          </p:nvSpPr>
          <p:spPr>
            <a:xfrm>
              <a:off x="0" y="2256344"/>
              <a:ext cx="540197" cy="228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600" b="1" dirty="0" err="1" smtClean="0">
                  <a:latin typeface="Arial" pitchFamily="34" charset="0"/>
                  <a:cs typeface="Arial" pitchFamily="34" charset="0"/>
                </a:rPr>
                <a:t>hélix</a:t>
              </a:r>
              <a:endParaRPr lang="hu-H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4"/>
            <p:cNvSpPr txBox="1"/>
            <p:nvPr/>
          </p:nvSpPr>
          <p:spPr>
            <a:xfrm>
              <a:off x="0" y="2756410"/>
              <a:ext cx="623774" cy="228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600" b="1" dirty="0" smtClean="0">
                  <a:latin typeface="Arial" pitchFamily="34" charset="0"/>
                  <a:cs typeface="Arial" pitchFamily="34" charset="0"/>
                </a:rPr>
                <a:t>hurok</a:t>
              </a:r>
            </a:p>
          </p:txBody>
        </p:sp>
        <p:cxnSp>
          <p:nvCxnSpPr>
            <p:cNvPr id="17" name="Egyenes összekötő nyíllal 16"/>
            <p:cNvCxnSpPr/>
            <p:nvPr/>
          </p:nvCxnSpPr>
          <p:spPr>
            <a:xfrm rot="5400000" flipH="1" flipV="1">
              <a:off x="428604" y="2042030"/>
              <a:ext cx="214314" cy="2143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nyíllal 17"/>
            <p:cNvCxnSpPr/>
            <p:nvPr/>
          </p:nvCxnSpPr>
          <p:spPr>
            <a:xfrm rot="5400000" flipH="1" flipV="1">
              <a:off x="500042" y="2613534"/>
              <a:ext cx="214314" cy="2143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18"/>
            <p:cNvCxnSpPr/>
            <p:nvPr/>
          </p:nvCxnSpPr>
          <p:spPr>
            <a:xfrm rot="16200000" flipV="1">
              <a:off x="1821645" y="2506377"/>
              <a:ext cx="357190" cy="1428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18"/>
            <p:cNvSpPr txBox="1"/>
            <p:nvPr/>
          </p:nvSpPr>
          <p:spPr>
            <a:xfrm>
              <a:off x="836712" y="251520"/>
              <a:ext cx="5134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Transzkripciós faktorok jellegzetes struktúrái</a:t>
              </a:r>
              <a:endParaRPr lang="hu-HU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8913"/>
            <a:ext cx="64452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549275"/>
            <a:ext cx="4445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Arial" pitchFamily="34" charset="0"/>
                <a:cs typeface="Arial" pitchFamily="34" charset="0"/>
              </a:rPr>
              <a:t>Az RNS szerveződése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85725"/>
            <a:ext cx="9012238" cy="66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516812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51050" y="333375"/>
            <a:ext cx="5249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Arial" pitchFamily="34" charset="0"/>
                <a:cs typeface="Arial" pitchFamily="34" charset="0"/>
              </a:rPr>
              <a:t>A „lineáris” egyszálú RNS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7294563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95513" y="333375"/>
            <a:ext cx="47130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Arial" pitchFamily="34" charset="0"/>
                <a:cs typeface="Arial" pitchFamily="34" charset="0"/>
              </a:rPr>
              <a:t>Az RNS mintája: A DNS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25413"/>
            <a:ext cx="8789988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163513"/>
            <a:ext cx="8923338" cy="6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174</Words>
  <Application>Microsoft Office PowerPoint</Application>
  <PresentationFormat>Diavetítés a képernyőre (4:3 oldalarány)</PresentationFormat>
  <Paragraphs>71</Paragraphs>
  <Slides>36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7" baseType="lpstr">
      <vt:lpstr>Office-téma</vt:lpstr>
      <vt:lpstr>Transzkripció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</vt:vector>
  </TitlesOfParts>
  <Company>Alkalmazott Biotechnológia és Élelmiszert. T.sz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Replikáció</dc:title>
  <dc:creator>Wunderlich Lívius</dc:creator>
  <cp:lastModifiedBy>Wunderlich Lívius</cp:lastModifiedBy>
  <cp:revision>19</cp:revision>
  <dcterms:created xsi:type="dcterms:W3CDTF">2013-12-04T14:17:40Z</dcterms:created>
  <dcterms:modified xsi:type="dcterms:W3CDTF">2015-11-20T08:56:52Z</dcterms:modified>
</cp:coreProperties>
</file>