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  <p:sldId id="279" r:id="rId25"/>
    <p:sldId id="282" r:id="rId26"/>
    <p:sldId id="283" r:id="rId27"/>
    <p:sldId id="280" r:id="rId28"/>
    <p:sldId id="281" r:id="rId29"/>
    <p:sldId id="284" r:id="rId30"/>
    <p:sldId id="285" r:id="rId31"/>
    <p:sldId id="286" r:id="rId32"/>
    <p:sldId id="287" r:id="rId33"/>
    <p:sldId id="291" r:id="rId34"/>
    <p:sldId id="288" r:id="rId35"/>
    <p:sldId id="289" r:id="rId36"/>
    <p:sldId id="290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3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18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884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94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531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25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57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05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5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57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23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99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3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4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7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83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DAC9402-6A1F-4B77-8DB3-3AE8036ED2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Sütőipari enzimek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63AA52F-F5C1-41C9-8C73-B0D001F366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53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59F8E2-187C-4E4E-B122-2D379E579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F34304-A07A-43BC-9FBB-4AAF1696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Exoamilázok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β-amiláz és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amiloglükozidáz</a:t>
            </a: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Amilopektin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oldalláncában lévő maltóz vagy glükóz hasítása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Két enzim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szinergens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hatása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amilopektin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retrogradációja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csökken  termékek minőségmegőrzési ideje nő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32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B9202B1-C336-48AE-92F0-A4FFF6F08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Egyéb enzimek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EDD9055-68BE-4AEF-9BEB-F70EAA451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Aszparagináz</a:t>
            </a: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Akrilamid képződés csökkentése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Aszparagin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aszparaginsav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 ammónia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Akrilamid: humán rákkeltő,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aszparagin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karbonil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forrás közti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Maillard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reakció során keletkezik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Állatok, növények, mikroorganizmusok (pl.: </a:t>
            </a:r>
            <a:r>
              <a:rPr lang="hu-H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Aspergillus</a:t>
            </a:r>
            <a:r>
              <a:rPr lang="hu-H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oryzae</a:t>
            </a:r>
            <a:r>
              <a:rPr lang="hu-H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hu-H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niger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28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CC60D11-A5A4-4D7C-87CF-6AA40471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CE624CC-450B-4A6B-BBDC-AEF6EC34E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Transzglutamináz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Fehérjék módosítása keresztkötések kialakításával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textúrált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termék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Lizin megvédése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Lipidek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kapszulába zárása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Hő és víz ellenálló filmek kialakítása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Rugalmasság, víz visszatartó kapacitás növelése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Oldhatóság, funkcionális tulajdonságok megváltoztatása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Nagyobb tápértékkel rendelkező fehérjék létrehozása</a:t>
            </a:r>
          </a:p>
          <a:p>
            <a:pPr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4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4E76008-7CDB-4DEC-99F4-632D3B61C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370DFC2-57C6-486C-A164-E8A754F97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Lakkáz</a:t>
            </a: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Réztartalmú enzim,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Fenolos vegyületek oxidációja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reaktív fenolgyökök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Arabinoxilán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frakción belül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ferulasavnál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keresztkötés kialakítása  erős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arabinoxilán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hálózat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Termék szerkezetének javítása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Szilárdság, stabilitás növelése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Tészta ragadósságának csökkentése</a:t>
            </a:r>
          </a:p>
          <a:p>
            <a:pPr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5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Proteázok</a:t>
            </a:r>
            <a:r>
              <a:rPr lang="hu-HU" dirty="0" smtClean="0"/>
              <a:t> a sütőiparban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dirty="0" smtClean="0"/>
              <a:t>1. Búza fehérjék és jelentőségük </a:t>
            </a:r>
          </a:p>
          <a:p>
            <a:r>
              <a:rPr lang="hu-HU" sz="3200" dirty="0" smtClean="0"/>
              <a:t>2. </a:t>
            </a:r>
            <a:r>
              <a:rPr lang="hu-HU" sz="3200" dirty="0" err="1" smtClean="0"/>
              <a:t>Proteázok</a:t>
            </a:r>
            <a:endParaRPr lang="hu-HU" sz="3200" dirty="0" smtClean="0"/>
          </a:p>
          <a:p>
            <a:r>
              <a:rPr lang="hu-HU" sz="3200" dirty="0" smtClean="0"/>
              <a:t>3. </a:t>
            </a:r>
            <a:r>
              <a:rPr lang="hu-HU" sz="3200" dirty="0" err="1" smtClean="0"/>
              <a:t>Proteázok</a:t>
            </a:r>
            <a:r>
              <a:rPr lang="hu-HU" sz="3200" dirty="0" smtClean="0"/>
              <a:t> hatása a tésztaszerkezetre és végtermékre</a:t>
            </a:r>
          </a:p>
          <a:p>
            <a:r>
              <a:rPr lang="hu-HU" sz="3200" dirty="0" smtClean="0"/>
              <a:t>4. Alkalmazása, eredete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Búza fehérjék és jelentőségük </a:t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Tartalom helye 3" descr="(d)_gabonasze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0212" y="1982470"/>
            <a:ext cx="3778250" cy="3778250"/>
          </a:xfrm>
        </p:spPr>
      </p:pic>
      <p:sp>
        <p:nvSpPr>
          <p:cNvPr id="5" name="Szövegdoboz 4"/>
          <p:cNvSpPr txBox="1"/>
          <p:nvPr/>
        </p:nvSpPr>
        <p:spPr>
          <a:xfrm>
            <a:off x="4467497" y="1449977"/>
            <a:ext cx="75242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Liszt előnyös sütési tulajdonságai a fehérjéknek köszönhetők</a:t>
            </a:r>
          </a:p>
          <a:p>
            <a:endParaRPr lang="hu-HU" dirty="0" smtClean="0"/>
          </a:p>
          <a:p>
            <a:r>
              <a:rPr lang="hu-HU" dirty="0" smtClean="0"/>
              <a:t>Búzaszemek 12-15%-a fehérjéből áll:</a:t>
            </a:r>
          </a:p>
          <a:p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Egyszerű fehérjék:  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albuminok 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Globulinok</a:t>
            </a:r>
          </a:p>
          <a:p>
            <a:pPr lvl="1">
              <a:buFont typeface="Arial" pitchFamily="34" charset="0"/>
              <a:buChar char="•"/>
            </a:pPr>
            <a:r>
              <a:rPr lang="hu-HU" dirty="0" err="1" smtClean="0"/>
              <a:t>prolaminok</a:t>
            </a:r>
            <a:r>
              <a:rPr lang="hu-HU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hu-HU" dirty="0" err="1" smtClean="0"/>
              <a:t>glutelinek</a:t>
            </a:r>
            <a:endParaRPr lang="hu-HU" dirty="0" smtClean="0"/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Összetett fehérjék: </a:t>
            </a:r>
          </a:p>
          <a:p>
            <a:pPr lvl="1">
              <a:buFont typeface="Arial" pitchFamily="34" charset="0"/>
              <a:buChar char="•"/>
            </a:pPr>
            <a:r>
              <a:rPr lang="hu-HU" dirty="0" err="1" smtClean="0"/>
              <a:t>nukleoproteidek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Búza fehérjék és jelentőségük</a:t>
            </a:r>
            <a:endParaRPr lang="hu-HU" dirty="0"/>
          </a:p>
        </p:txBody>
      </p:sp>
      <p:pic>
        <p:nvPicPr>
          <p:cNvPr id="4" name="Tartalom helye 3" descr="ccccccccccccc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0359" y="1432693"/>
            <a:ext cx="7621064" cy="2619741"/>
          </a:xfrm>
        </p:spPr>
      </p:pic>
      <p:sp>
        <p:nvSpPr>
          <p:cNvPr id="5" name="Szövegdoboz 4"/>
          <p:cNvSpPr txBox="1"/>
          <p:nvPr/>
        </p:nvSpPr>
        <p:spPr>
          <a:xfrm>
            <a:off x="3905795" y="4415245"/>
            <a:ext cx="43091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Vízoldhatók: albuminok és globulinok</a:t>
            </a:r>
          </a:p>
          <a:p>
            <a:endParaRPr lang="hu-HU" dirty="0" smtClean="0"/>
          </a:p>
          <a:p>
            <a:r>
              <a:rPr lang="hu-HU" dirty="0" smtClean="0"/>
              <a:t>Sikérképzők: </a:t>
            </a:r>
            <a:r>
              <a:rPr lang="hu-HU" dirty="0" err="1" smtClean="0"/>
              <a:t>gliadin</a:t>
            </a:r>
            <a:r>
              <a:rPr lang="hu-HU" dirty="0" smtClean="0"/>
              <a:t> és </a:t>
            </a:r>
            <a:r>
              <a:rPr lang="hu-HU" dirty="0" err="1" smtClean="0"/>
              <a:t>glutenin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Búza fehérjék és jelentőségük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u-HU" dirty="0" smtClean="0"/>
              <a:t>Sikérképzők + víz </a:t>
            </a:r>
            <a:r>
              <a:rPr lang="hu-HU" dirty="0" smtClean="0">
                <a:sym typeface="Wingdings"/>
              </a:rPr>
              <a:t> </a:t>
            </a:r>
            <a:r>
              <a:rPr lang="hu-HU" dirty="0" err="1" smtClean="0"/>
              <a:t>viszkoelasztikus</a:t>
            </a:r>
            <a:r>
              <a:rPr lang="hu-HU" dirty="0" smtClean="0"/>
              <a:t> tésztaszerkezetet </a:t>
            </a:r>
          </a:p>
          <a:p>
            <a:pPr>
              <a:lnSpc>
                <a:spcPct val="200000"/>
              </a:lnSpc>
            </a:pPr>
            <a:r>
              <a:rPr lang="hu-HU" dirty="0" smtClean="0"/>
              <a:t>Jellegzetes térhálós szerkezet</a:t>
            </a:r>
          </a:p>
          <a:p>
            <a:pPr>
              <a:lnSpc>
                <a:spcPct val="200000"/>
              </a:lnSpc>
            </a:pPr>
            <a:r>
              <a:rPr lang="hu-HU" dirty="0" smtClean="0"/>
              <a:t>Erősen rugalmas (fehérje-fehérje, </a:t>
            </a:r>
            <a:r>
              <a:rPr lang="hu-HU" dirty="0" err="1" smtClean="0"/>
              <a:t>fehérje-lipid</a:t>
            </a:r>
            <a:r>
              <a:rPr lang="hu-HU" dirty="0" smtClean="0"/>
              <a:t> kölcsönhatások)</a:t>
            </a:r>
          </a:p>
          <a:p>
            <a:pPr>
              <a:lnSpc>
                <a:spcPct val="200000"/>
              </a:lnSpc>
            </a:pPr>
            <a:r>
              <a:rPr lang="hu-HU" dirty="0" smtClean="0"/>
              <a:t>Buborékokkal lazított szerkezet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dirty="0" err="1" smtClean="0"/>
              <a:t>Proteázok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Hidrolázok</a:t>
            </a:r>
            <a:r>
              <a:rPr lang="hu-HU" dirty="0" smtClean="0"/>
              <a:t>, EC 3.4.</a:t>
            </a:r>
          </a:p>
          <a:p>
            <a:r>
              <a:rPr lang="hu-HU" dirty="0" smtClean="0"/>
              <a:t>Fehérjék bontása ( aminosavakat összekapcsoló </a:t>
            </a:r>
            <a:r>
              <a:rPr lang="hu-HU" dirty="0" err="1" smtClean="0"/>
              <a:t>peptidkötés</a:t>
            </a:r>
            <a:r>
              <a:rPr lang="hu-HU" dirty="0" smtClean="0"/>
              <a:t> hidrolízise)</a:t>
            </a:r>
          </a:p>
          <a:p>
            <a:endParaRPr lang="hu-HU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4349931" y="3503114"/>
            <a:ext cx="5172892" cy="2793183"/>
            <a:chOff x="2880" y="1392"/>
            <a:chExt cx="2630" cy="1454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36" y="1632"/>
              <a:ext cx="329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0" y="1392"/>
              <a:ext cx="2176" cy="6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072" y="2208"/>
              <a:ext cx="990" cy="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76" y="2160"/>
              <a:ext cx="1334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dirty="0" err="1" smtClean="0"/>
              <a:t>Proteázok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u-HU" dirty="0" smtClean="0"/>
              <a:t>Csoportosításuk:</a:t>
            </a:r>
          </a:p>
          <a:p>
            <a:pPr lvl="1">
              <a:lnSpc>
                <a:spcPct val="200000"/>
              </a:lnSpc>
            </a:pPr>
            <a:r>
              <a:rPr lang="hu-HU" sz="1800" dirty="0" smtClean="0"/>
              <a:t>Termelő szervezet</a:t>
            </a:r>
          </a:p>
          <a:p>
            <a:pPr lvl="1">
              <a:lnSpc>
                <a:spcPct val="200000"/>
              </a:lnSpc>
            </a:pPr>
            <a:r>
              <a:rPr lang="hu-HU" sz="1800" dirty="0" smtClean="0"/>
              <a:t>Hasítás helye</a:t>
            </a:r>
          </a:p>
          <a:p>
            <a:pPr lvl="1">
              <a:lnSpc>
                <a:spcPct val="200000"/>
              </a:lnSpc>
            </a:pPr>
            <a:r>
              <a:rPr lang="hu-HU" sz="1800" dirty="0" smtClean="0"/>
              <a:t>Aktív centrum</a:t>
            </a:r>
          </a:p>
          <a:p>
            <a:pPr lvl="1">
              <a:lnSpc>
                <a:spcPct val="200000"/>
              </a:lnSpc>
            </a:pPr>
            <a:r>
              <a:rPr lang="hu-HU" sz="1800" dirty="0" smtClean="0"/>
              <a:t>Optimális pH tartomány</a:t>
            </a:r>
            <a:endParaRPr lang="hu-H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01981A-949E-4C33-89B5-7AF08CE5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kenyérkészítés folyamata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3C9AC80-CC30-4328-8C49-2E24A05C8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Liszt, víz, élesztő, só, adalékanyagok összekeverése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Liszt: glutén, keményítő, nem keményítőből származó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poliszacharidok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lipidek</a:t>
            </a: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Élesztő: cukor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alkohol + szén-dioxid  tészta megkel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Tészta sütés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Tárolás során öregedés</a:t>
            </a:r>
          </a:p>
          <a:p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hu-H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9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hu-HU" dirty="0" err="1" smtClean="0"/>
              <a:t>Proteázok</a:t>
            </a:r>
            <a:r>
              <a:rPr lang="hu-HU" dirty="0" smtClean="0"/>
              <a:t> hatása a tésztaszerkezetre és végtermékre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u-HU" dirty="0" smtClean="0"/>
              <a:t>Kelesztett pékáruk</a:t>
            </a:r>
          </a:p>
          <a:p>
            <a:pPr>
              <a:lnSpc>
                <a:spcPct val="200000"/>
              </a:lnSpc>
            </a:pPr>
            <a:r>
              <a:rPr lang="hu-HU" dirty="0" smtClean="0"/>
              <a:t>Sütik, kekszek, ropik</a:t>
            </a:r>
          </a:p>
          <a:p>
            <a:pPr>
              <a:lnSpc>
                <a:spcPct val="200000"/>
              </a:lnSpc>
            </a:pPr>
            <a:r>
              <a:rPr lang="hu-HU" dirty="0" err="1" smtClean="0"/>
              <a:t>Ízanyagok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 Alkalmazása, eredete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Alkalmazása: </a:t>
            </a:r>
          </a:p>
          <a:p>
            <a:pPr lvl="1"/>
            <a:r>
              <a:rPr lang="hu-HU" dirty="0" smtClean="0"/>
              <a:t>~ pár g </a:t>
            </a:r>
            <a:r>
              <a:rPr lang="hu-HU" dirty="0" err="1" smtClean="0"/>
              <a:t>proteáz</a:t>
            </a:r>
            <a:r>
              <a:rPr lang="hu-HU" dirty="0" smtClean="0"/>
              <a:t>/ kg liszt</a:t>
            </a:r>
          </a:p>
          <a:p>
            <a:pPr lvl="1">
              <a:buNone/>
            </a:pPr>
            <a:endParaRPr lang="hu-HU" dirty="0"/>
          </a:p>
        </p:txBody>
      </p:sp>
      <p:pic>
        <p:nvPicPr>
          <p:cNvPr id="4" name="Kép 3" descr="cccccsssssssssssci-hu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006" y="3274150"/>
            <a:ext cx="9436330" cy="2878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 Alkalmazása, eredete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Sütőipari </a:t>
            </a:r>
            <a:r>
              <a:rPr lang="hu-HU" sz="2800" dirty="0" err="1" smtClean="0"/>
              <a:t>proteázok</a:t>
            </a:r>
            <a:r>
              <a:rPr lang="hu-HU" sz="2800" dirty="0" smtClean="0"/>
              <a:t> főbb termelő törzsei:</a:t>
            </a:r>
          </a:p>
          <a:p>
            <a:pPr lvl="1"/>
            <a:r>
              <a:rPr lang="hu-HU" sz="1800" dirty="0" smtClean="0"/>
              <a:t>Gomba eredetűek</a:t>
            </a:r>
          </a:p>
          <a:p>
            <a:pPr lvl="2"/>
            <a:r>
              <a:rPr lang="hu-HU" sz="1800" dirty="0" err="1" smtClean="0"/>
              <a:t>Aspergillus</a:t>
            </a:r>
            <a:r>
              <a:rPr lang="hu-HU" sz="1800" dirty="0" smtClean="0"/>
              <a:t> és </a:t>
            </a:r>
            <a:r>
              <a:rPr lang="hu-HU" sz="1800" dirty="0" err="1" smtClean="0"/>
              <a:t>Rhizopus</a:t>
            </a:r>
            <a:r>
              <a:rPr lang="hu-HU" sz="1800" dirty="0" smtClean="0"/>
              <a:t> törzsek</a:t>
            </a:r>
          </a:p>
          <a:p>
            <a:pPr lvl="2"/>
            <a:endParaRPr lang="hu-HU" sz="1800" dirty="0" smtClean="0"/>
          </a:p>
          <a:p>
            <a:pPr lvl="1"/>
            <a:r>
              <a:rPr lang="hu-HU" sz="1800" dirty="0" smtClean="0"/>
              <a:t>Bakteriális eredetűek</a:t>
            </a:r>
          </a:p>
          <a:p>
            <a:pPr lvl="2"/>
            <a:r>
              <a:rPr lang="hu-HU" sz="1800" dirty="0" smtClean="0"/>
              <a:t>Bacillus törzsek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Lipázok</a:t>
            </a:r>
            <a:r>
              <a:rPr lang="hu-HU" dirty="0" smtClean="0"/>
              <a:t> a sütőiparban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dirty="0" smtClean="0"/>
              <a:t>1. Búza </a:t>
            </a:r>
            <a:r>
              <a:rPr lang="hu-HU" sz="3200" dirty="0" err="1" smtClean="0"/>
              <a:t>lipidek</a:t>
            </a:r>
            <a:r>
              <a:rPr lang="hu-HU" sz="3200" dirty="0" smtClean="0"/>
              <a:t> és jelentőségük</a:t>
            </a:r>
          </a:p>
          <a:p>
            <a:r>
              <a:rPr lang="hu-HU" sz="3200" dirty="0" smtClean="0"/>
              <a:t>2. </a:t>
            </a:r>
            <a:r>
              <a:rPr lang="hu-HU" sz="3200" dirty="0" err="1" smtClean="0"/>
              <a:t>Lipázok</a:t>
            </a:r>
            <a:endParaRPr lang="hu-HU" sz="3200" dirty="0" smtClean="0"/>
          </a:p>
          <a:p>
            <a:r>
              <a:rPr lang="hu-HU" sz="3200" dirty="0" smtClean="0"/>
              <a:t>3. </a:t>
            </a:r>
            <a:r>
              <a:rPr lang="hu-HU" sz="3200" dirty="0" err="1" smtClean="0"/>
              <a:t>Lipázok</a:t>
            </a:r>
            <a:r>
              <a:rPr lang="hu-HU" sz="3200" dirty="0" smtClean="0"/>
              <a:t> hatása a tésztaszerkezetre  és végtermékre</a:t>
            </a:r>
          </a:p>
          <a:p>
            <a:r>
              <a:rPr lang="hu-HU" sz="3200" dirty="0" smtClean="0"/>
              <a:t>4. Alkalmazása, előnyei, eredete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Búza </a:t>
            </a:r>
            <a:r>
              <a:rPr lang="hu-HU" dirty="0" err="1" smtClean="0"/>
              <a:t>lipidek</a:t>
            </a:r>
            <a:r>
              <a:rPr lang="hu-HU" dirty="0" smtClean="0"/>
              <a:t> és jelentőségük</a:t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Tartalom helye 3" descr="(d)_gabonasze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707" y="3079750"/>
            <a:ext cx="3778250" cy="3778250"/>
          </a:xfrm>
        </p:spPr>
      </p:pic>
      <p:pic>
        <p:nvPicPr>
          <p:cNvPr id="5" name="Kép 4" descr="Névtele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2566" y="1455868"/>
            <a:ext cx="8659434" cy="2867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dirty="0" err="1" smtClean="0"/>
              <a:t>Lipázok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u-HU" dirty="0" smtClean="0"/>
              <a:t>EC 3.1.1.3</a:t>
            </a:r>
          </a:p>
          <a:p>
            <a:pPr>
              <a:lnSpc>
                <a:spcPct val="200000"/>
              </a:lnSpc>
            </a:pPr>
            <a:r>
              <a:rPr lang="hu-HU" dirty="0" smtClean="0"/>
              <a:t>természetes zsírok és olajok összetevőinek hidrolízisét katalizálják</a:t>
            </a:r>
          </a:p>
          <a:p>
            <a:pPr>
              <a:lnSpc>
                <a:spcPct val="200000"/>
              </a:lnSpc>
            </a:pPr>
            <a:r>
              <a:rPr lang="hu-HU" dirty="0" err="1" smtClean="0"/>
              <a:t>Lipázok</a:t>
            </a:r>
            <a:r>
              <a:rPr lang="hu-HU" dirty="0" smtClean="0"/>
              <a:t> sütőipari szerepe az apoláros </a:t>
            </a:r>
            <a:r>
              <a:rPr lang="hu-HU" dirty="0" err="1" smtClean="0"/>
              <a:t>lipidek</a:t>
            </a:r>
            <a:r>
              <a:rPr lang="hu-HU" dirty="0" smtClean="0"/>
              <a:t> hidrolízise, mely több poláros </a:t>
            </a:r>
            <a:r>
              <a:rPr lang="hu-HU" dirty="0" err="1" smtClean="0"/>
              <a:t>lipidet</a:t>
            </a:r>
            <a:r>
              <a:rPr lang="hu-HU" dirty="0" smtClean="0"/>
              <a:t> eredményez, melynek kedvező hatása van a tésztaszerkezetre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</a:t>
            </a:r>
            <a:r>
              <a:rPr lang="hu-HU" dirty="0" err="1" smtClean="0"/>
              <a:t>Lipázok</a:t>
            </a:r>
            <a:endParaRPr lang="hu-HU" dirty="0"/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431935" y="2275106"/>
            <a:ext cx="5229955" cy="34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1672046" y="1515291"/>
            <a:ext cx="6407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Kívánt a széles </a:t>
            </a:r>
            <a:r>
              <a:rPr lang="hu-HU" dirty="0" err="1" smtClean="0"/>
              <a:t>szubsztrátspecificitás</a:t>
            </a:r>
            <a:r>
              <a:rPr lang="hu-HU" dirty="0" smtClean="0"/>
              <a:t>:  </a:t>
            </a:r>
            <a:r>
              <a:rPr lang="hu-HU" dirty="0" smtClean="0">
                <a:solidFill>
                  <a:srgbClr val="FF0000"/>
                </a:solidFill>
              </a:rPr>
              <a:t>(jelölés feloldása!!)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3. </a:t>
            </a:r>
            <a:r>
              <a:rPr lang="hu-HU" dirty="0" err="1" smtClean="0"/>
              <a:t>Lipázok</a:t>
            </a:r>
            <a:r>
              <a:rPr lang="hu-HU" dirty="0" smtClean="0"/>
              <a:t> hatása a tésztaszerkezetre  és végtermékre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0846" y="1985554"/>
            <a:ext cx="6818811" cy="402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930537" y="5643154"/>
            <a:ext cx="13356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(Morrison, 1976)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</a:t>
            </a:r>
            <a:r>
              <a:rPr lang="hu-HU" dirty="0" err="1" smtClean="0"/>
              <a:t>Lipázok</a:t>
            </a:r>
            <a:r>
              <a:rPr lang="hu-HU" dirty="0" smtClean="0"/>
              <a:t> hatása a tésztaszerkezetre  és végtermékre</a:t>
            </a:r>
          </a:p>
        </p:txBody>
      </p:sp>
      <p:pic>
        <p:nvPicPr>
          <p:cNvPr id="4" name="Tartalom helye 3" descr="éééééééé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8116" y="2133600"/>
            <a:ext cx="7317593" cy="3778250"/>
          </a:xfrm>
        </p:spPr>
      </p:pic>
      <p:sp>
        <p:nvSpPr>
          <p:cNvPr id="5" name="Szövegdoboz 4"/>
          <p:cNvSpPr txBox="1"/>
          <p:nvPr/>
        </p:nvSpPr>
        <p:spPr>
          <a:xfrm>
            <a:off x="1867989" y="1841863"/>
            <a:ext cx="82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Apoláris </a:t>
            </a:r>
            <a:r>
              <a:rPr lang="hu-HU" dirty="0" err="1" smtClean="0"/>
              <a:t>lipidek</a:t>
            </a:r>
            <a:r>
              <a:rPr lang="hu-HU" dirty="0" smtClean="0"/>
              <a:t> kedvező hatásának magyarázására két elmélet született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 Alkalmazása, előnyei, eredete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Alkalmazása:</a:t>
            </a:r>
          </a:p>
          <a:p>
            <a:r>
              <a:rPr lang="hu-HU" dirty="0" smtClean="0"/>
              <a:t>általában 1-100 </a:t>
            </a:r>
            <a:r>
              <a:rPr lang="hu-HU" dirty="0" err="1" smtClean="0"/>
              <a:t>ppm</a:t>
            </a:r>
            <a:r>
              <a:rPr lang="hu-HU" dirty="0" smtClean="0"/>
              <a:t> (0,1-10 g </a:t>
            </a:r>
            <a:r>
              <a:rPr lang="hu-HU" dirty="0" err="1" smtClean="0"/>
              <a:t>lipáz</a:t>
            </a:r>
            <a:r>
              <a:rPr lang="hu-HU" dirty="0" smtClean="0"/>
              <a:t>/kg liszt) között mozog enzim és lisztminőségtől, sütési technikáktól függően</a:t>
            </a:r>
          </a:p>
          <a:p>
            <a:endParaRPr lang="hu-HU" dirty="0" smtClean="0"/>
          </a:p>
          <a:p>
            <a:r>
              <a:rPr lang="hu-HU" dirty="0" smtClean="0"/>
              <a:t>Túladagolás 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2493" y="3264490"/>
            <a:ext cx="576262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/>
          <p:cNvSpPr txBox="1"/>
          <p:nvPr/>
        </p:nvSpPr>
        <p:spPr>
          <a:xfrm>
            <a:off x="5055325" y="6488668"/>
            <a:ext cx="212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Gerits</a:t>
            </a:r>
            <a:r>
              <a:rPr lang="hu-HU" dirty="0" smtClean="0"/>
              <a:t> et </a:t>
            </a:r>
            <a:r>
              <a:rPr lang="hu-HU" dirty="0" err="1" smtClean="0"/>
              <a:t>al</a:t>
            </a:r>
            <a:r>
              <a:rPr lang="hu-HU" dirty="0" smtClean="0"/>
              <a:t> (2014)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F225D9E-9C6B-4DB5-B3B5-DB644B819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527704-ACBE-45CA-932B-B4F4D28FA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1687" cy="4724400"/>
          </a:xfrm>
        </p:spPr>
        <p:txBody>
          <a:bodyPr>
            <a:normAutofit/>
          </a:bodyPr>
          <a:lstStyle/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élesztő szén-dioxid termeléséhez erjeszthető cukrokra van szükség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lisztben kevés, többnyire maltóz (nem elegendő)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Lisztben lévő α-, és β-amilázok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több erjeszthető cukor előállítása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Csírázás során a búzában nagy mennyiségű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β-amiláz, kis mennyiségű α-amiláz</a:t>
            </a:r>
          </a:p>
          <a:p>
            <a:pPr marL="0" indent="0">
              <a:buNone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liszthez gombaeredetű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α-amiláz adagolás</a:t>
            </a: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2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 Alkalmazása, előnyei, eredete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Előnyei:</a:t>
            </a:r>
          </a:p>
          <a:p>
            <a:pPr lvl="1">
              <a:lnSpc>
                <a:spcPct val="150000"/>
              </a:lnSpc>
            </a:pPr>
            <a:r>
              <a:rPr lang="hu-HU" dirty="0" smtClean="0"/>
              <a:t>Tészta nyújthatóságának elősegítése</a:t>
            </a:r>
          </a:p>
          <a:p>
            <a:pPr lvl="1">
              <a:lnSpc>
                <a:spcPct val="150000"/>
              </a:lnSpc>
            </a:pPr>
            <a:r>
              <a:rPr lang="hu-HU" dirty="0" err="1" smtClean="0"/>
              <a:t>Glutén</a:t>
            </a:r>
            <a:r>
              <a:rPr lang="hu-HU" dirty="0" smtClean="0"/>
              <a:t> szerkezet javítása</a:t>
            </a:r>
          </a:p>
          <a:p>
            <a:pPr lvl="1">
              <a:lnSpc>
                <a:spcPct val="150000"/>
              </a:lnSpc>
            </a:pPr>
            <a:r>
              <a:rPr lang="hu-HU" dirty="0" smtClean="0"/>
              <a:t>Tészta erjedési képességeinek növelése</a:t>
            </a:r>
          </a:p>
          <a:p>
            <a:pPr lvl="1">
              <a:lnSpc>
                <a:spcPct val="150000"/>
              </a:lnSpc>
            </a:pPr>
            <a:r>
              <a:rPr lang="hu-HU" dirty="0" smtClean="0"/>
              <a:t>Növeli a tészta térfogatát</a:t>
            </a:r>
          </a:p>
          <a:p>
            <a:pPr lvl="1">
              <a:lnSpc>
                <a:spcPct val="150000"/>
              </a:lnSpc>
            </a:pPr>
            <a:r>
              <a:rPr lang="hu-HU" dirty="0" smtClean="0"/>
              <a:t>Emulgeálószerek helyettesítése / igény csökkentése</a:t>
            </a:r>
          </a:p>
          <a:p>
            <a:pPr lvl="1">
              <a:lnSpc>
                <a:spcPct val="150000"/>
              </a:lnSpc>
            </a:pPr>
            <a:r>
              <a:rPr lang="hu-HU" dirty="0" smtClean="0"/>
              <a:t>Egységes, lágy </a:t>
            </a:r>
            <a:r>
              <a:rPr lang="hu-HU" dirty="0" err="1" smtClean="0"/>
              <a:t>kenyérbélzet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 Alkalmazása, előnyei, eredete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Sütőiparban főként gomba eredetű </a:t>
            </a:r>
            <a:r>
              <a:rPr lang="hu-HU" dirty="0" err="1" smtClean="0"/>
              <a:t>lipázokat</a:t>
            </a:r>
            <a:r>
              <a:rPr lang="hu-HU" dirty="0" smtClean="0"/>
              <a:t> alkalmaznak</a:t>
            </a: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Gyakori termelő törzsek:</a:t>
            </a:r>
          </a:p>
          <a:p>
            <a:pPr lvl="1">
              <a:lnSpc>
                <a:spcPct val="200000"/>
              </a:lnSpc>
            </a:pPr>
            <a:r>
              <a:rPr lang="hu-HU" dirty="0" err="1" smtClean="0"/>
              <a:t>Aspergillus</a:t>
            </a:r>
            <a:r>
              <a:rPr lang="hu-HU" dirty="0" smtClean="0"/>
              <a:t> ( főleg A. </a:t>
            </a:r>
            <a:r>
              <a:rPr lang="hu-HU" dirty="0" err="1" smtClean="0"/>
              <a:t>niger</a:t>
            </a:r>
            <a:r>
              <a:rPr lang="hu-HU" dirty="0" smtClean="0"/>
              <a:t>)</a:t>
            </a:r>
          </a:p>
          <a:p>
            <a:pPr lvl="1">
              <a:lnSpc>
                <a:spcPct val="200000"/>
              </a:lnSpc>
            </a:pPr>
            <a:r>
              <a:rPr lang="hu-HU" dirty="0" smtClean="0"/>
              <a:t>Candida  ( főleg C. </a:t>
            </a:r>
            <a:r>
              <a:rPr lang="hu-HU" dirty="0" err="1" smtClean="0"/>
              <a:t>cylindracea</a:t>
            </a:r>
            <a:r>
              <a:rPr lang="hu-HU" dirty="0" smtClean="0"/>
              <a:t>)</a:t>
            </a:r>
          </a:p>
          <a:p>
            <a:pPr lvl="1">
              <a:lnSpc>
                <a:spcPct val="200000"/>
              </a:lnSpc>
            </a:pPr>
            <a:r>
              <a:rPr lang="hu-HU" dirty="0" err="1" smtClean="0"/>
              <a:t>Rhizopus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Hemicellulázok</a:t>
            </a:r>
            <a:r>
              <a:rPr lang="hu-HU" dirty="0" smtClean="0"/>
              <a:t> / </a:t>
            </a:r>
            <a:r>
              <a:rPr lang="hu-HU" dirty="0" err="1" smtClean="0"/>
              <a:t>Xilanázok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endo-1,4-β-</a:t>
            </a:r>
            <a:r>
              <a:rPr lang="hu-HU" dirty="0" err="1"/>
              <a:t>xilanáz</a:t>
            </a:r>
            <a:r>
              <a:rPr lang="hu-HU" dirty="0"/>
              <a:t> </a:t>
            </a:r>
            <a:r>
              <a:rPr lang="hu-HU" dirty="0" smtClean="0"/>
              <a:t>/ </a:t>
            </a:r>
            <a:r>
              <a:rPr lang="hu-HU" dirty="0" err="1" smtClean="0"/>
              <a:t>xilanáz</a:t>
            </a:r>
            <a:r>
              <a:rPr lang="hu-HU" dirty="0" smtClean="0"/>
              <a:t> </a:t>
            </a:r>
          </a:p>
          <a:p>
            <a:endParaRPr lang="hu-HU" dirty="0" smtClean="0"/>
          </a:p>
          <a:p>
            <a:r>
              <a:rPr lang="hu-HU" dirty="0"/>
              <a:t>1,4-β-D-</a:t>
            </a:r>
            <a:r>
              <a:rPr lang="hu-HU" dirty="0" err="1"/>
              <a:t>xilozidos</a:t>
            </a:r>
            <a:r>
              <a:rPr lang="hu-HU" dirty="0"/>
              <a:t> kötést </a:t>
            </a:r>
            <a:r>
              <a:rPr lang="hu-HU" dirty="0" err="1"/>
              <a:t>hidrolizálja</a:t>
            </a:r>
            <a:r>
              <a:rPr lang="hu-HU" dirty="0"/>
              <a:t> a </a:t>
            </a:r>
            <a:r>
              <a:rPr lang="hu-HU" dirty="0" err="1"/>
              <a:t>xilánban</a:t>
            </a:r>
            <a:r>
              <a:rPr lang="hu-HU" dirty="0"/>
              <a:t> és az </a:t>
            </a:r>
            <a:r>
              <a:rPr lang="hu-HU" dirty="0" err="1"/>
              <a:t>arabinoxilánban</a:t>
            </a:r>
            <a:endParaRPr lang="hu-HU" dirty="0"/>
          </a:p>
        </p:txBody>
      </p:sp>
      <p:pic>
        <p:nvPicPr>
          <p:cNvPr id="1026" name="Picture 2" descr="KÃ©ptalÃ¡lat a kÃ¶vetkezÅre: âarabinoxylan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243" y="4145500"/>
            <a:ext cx="3830737" cy="1637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sigmaaldrich.com/content/dam/sigma-aldrich/product0/149/bf5-5-xylan.eps/_jcr_content/renditions/bf5-5-xylan-mediu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352" y="4145500"/>
            <a:ext cx="27622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53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Xilanázok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Azon </a:t>
            </a:r>
            <a:r>
              <a:rPr lang="hu-HU" dirty="0" err="1"/>
              <a:t>xilanázok</a:t>
            </a:r>
            <a:r>
              <a:rPr lang="hu-HU" dirty="0"/>
              <a:t> a legalkalmasabbak a kenyérkészítésnél, melyek 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vízoldhatatlan </a:t>
            </a:r>
            <a:r>
              <a:rPr lang="hu-HU" dirty="0" err="1" smtClean="0"/>
              <a:t>arabinoxilázokat</a:t>
            </a:r>
            <a:r>
              <a:rPr lang="hu-HU" dirty="0" smtClean="0"/>
              <a:t> </a:t>
            </a:r>
            <a:r>
              <a:rPr lang="hu-HU" dirty="0"/>
              <a:t>(</a:t>
            </a:r>
            <a:r>
              <a:rPr lang="hu-HU" dirty="0" smtClean="0"/>
              <a:t>WU-AX) </a:t>
            </a:r>
            <a:r>
              <a:rPr lang="hu-HU" dirty="0" err="1" smtClean="0"/>
              <a:t>hidrolizálnak</a:t>
            </a:r>
            <a:endParaRPr lang="hu-HU" dirty="0" smtClean="0"/>
          </a:p>
          <a:p>
            <a:r>
              <a:rPr lang="hu-HU" dirty="0" smtClean="0"/>
              <a:t>vízoldható </a:t>
            </a:r>
            <a:r>
              <a:rPr lang="hu-HU" dirty="0" err="1"/>
              <a:t>arabinoxilázokat</a:t>
            </a:r>
            <a:r>
              <a:rPr lang="hu-HU" dirty="0"/>
              <a:t> (WE-AX) kevéssé képesek </a:t>
            </a:r>
            <a:r>
              <a:rPr lang="hu-HU" dirty="0" err="1" smtClean="0"/>
              <a:t>hidrolizálni</a:t>
            </a:r>
            <a:endParaRPr lang="hu-HU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megfelelő </a:t>
            </a:r>
            <a:r>
              <a:rPr lang="hu-HU" dirty="0" err="1" smtClean="0"/>
              <a:t>glutén</a:t>
            </a:r>
            <a:r>
              <a:rPr lang="hu-HU" dirty="0" smtClean="0"/>
              <a:t> térháló </a:t>
            </a:r>
            <a:endParaRPr lang="hu-H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megfelelő tészta viszkozitás</a:t>
            </a:r>
          </a:p>
          <a:p>
            <a:endParaRPr lang="hu-HU" dirty="0" smtClean="0"/>
          </a:p>
          <a:p>
            <a:r>
              <a:rPr lang="hu-HU" dirty="0" smtClean="0"/>
              <a:t>Nagyobb kenyér térfogat, puhább héj</a:t>
            </a:r>
          </a:p>
          <a:p>
            <a:pPr marL="457200" lvl="1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9092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Oxidoreduktázok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Lipooxigenázok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Glükóz oxidázok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2901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Liopooxigenázok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91671" y="2133600"/>
            <a:ext cx="8915400" cy="3777622"/>
          </a:xfrm>
        </p:spPr>
        <p:txBody>
          <a:bodyPr>
            <a:normAutofit/>
          </a:bodyPr>
          <a:lstStyle/>
          <a:p>
            <a:r>
              <a:rPr lang="hu-HU" dirty="0" smtClean="0"/>
              <a:t>Hüvelyesekben nagy mennyiségben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s</a:t>
            </a:r>
            <a:r>
              <a:rPr lang="hu-HU" dirty="0" smtClean="0"/>
              <a:t>zója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err="1"/>
              <a:t>f</a:t>
            </a:r>
            <a:r>
              <a:rPr lang="hu-HU" dirty="0" err="1" smtClean="0"/>
              <a:t>ava</a:t>
            </a:r>
            <a:r>
              <a:rPr lang="hu-HU" dirty="0" smtClean="0"/>
              <a:t> bab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r>
              <a:rPr lang="hu-HU" dirty="0" err="1" smtClean="0"/>
              <a:t>Karotinoid</a:t>
            </a:r>
            <a:r>
              <a:rPr lang="hu-HU" dirty="0" smtClean="0"/>
              <a:t> pigmentek oxidációja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Kenyér </a:t>
            </a:r>
            <a:r>
              <a:rPr lang="hu-HU" dirty="0" smtClean="0"/>
              <a:t>fehérítése</a:t>
            </a:r>
          </a:p>
          <a:p>
            <a:r>
              <a:rPr lang="hu-HU" dirty="0" smtClean="0"/>
              <a:t> </a:t>
            </a:r>
            <a:r>
              <a:rPr lang="hu-HU" dirty="0" err="1" smtClean="0"/>
              <a:t>Glutén</a:t>
            </a:r>
            <a:r>
              <a:rPr lang="hu-HU" dirty="0" smtClean="0"/>
              <a:t> fehérjék </a:t>
            </a:r>
            <a:r>
              <a:rPr lang="hu-HU" dirty="0" err="1" smtClean="0"/>
              <a:t>tiol</a:t>
            </a:r>
            <a:r>
              <a:rPr lang="hu-HU" dirty="0" smtClean="0"/>
              <a:t> csoportjainak oxidációja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Tészta </a:t>
            </a:r>
            <a:r>
              <a:rPr lang="hu-HU" dirty="0" err="1" smtClean="0"/>
              <a:t>reológiai</a:t>
            </a:r>
            <a:r>
              <a:rPr lang="hu-HU" dirty="0" smtClean="0"/>
              <a:t> tulajdonságainak javulása</a:t>
            </a:r>
            <a:endParaRPr lang="hu-HU" dirty="0"/>
          </a:p>
          <a:p>
            <a:endParaRPr lang="hu-HU" dirty="0"/>
          </a:p>
        </p:txBody>
      </p:sp>
      <p:pic>
        <p:nvPicPr>
          <p:cNvPr id="2052" name="Picture 4" descr="KÃ©ptalÃ¡lat a kÃ¶vetkezÅre: âlipoxygenase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317" y="1084730"/>
            <a:ext cx="5229225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2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Glükóz oxidázok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Aspergillus</a:t>
            </a:r>
            <a:r>
              <a:rPr lang="hu-HU" dirty="0" smtClean="0"/>
              <a:t> és </a:t>
            </a:r>
            <a:r>
              <a:rPr lang="hu-HU" dirty="0" err="1" smtClean="0"/>
              <a:t>Penicillium</a:t>
            </a:r>
            <a:r>
              <a:rPr lang="hu-HU" dirty="0" smtClean="0"/>
              <a:t> törzsekből</a:t>
            </a:r>
          </a:p>
          <a:p>
            <a:endParaRPr lang="hu-HU" dirty="0"/>
          </a:p>
          <a:p>
            <a:r>
              <a:rPr lang="hu-HU" dirty="0" smtClean="0"/>
              <a:t>Feltételezhetően a képződő H</a:t>
            </a:r>
            <a:r>
              <a:rPr lang="hu-HU" baseline="-25000" dirty="0" smtClean="0"/>
              <a:t>2</a:t>
            </a:r>
            <a:r>
              <a:rPr lang="hu-HU" dirty="0" smtClean="0"/>
              <a:t>O</a:t>
            </a:r>
            <a:r>
              <a:rPr lang="hu-HU" baseline="-25000" dirty="0" smtClean="0"/>
              <a:t>2</a:t>
            </a:r>
            <a:r>
              <a:rPr lang="hu-HU" dirty="0" smtClean="0"/>
              <a:t> felelős a </a:t>
            </a:r>
            <a:r>
              <a:rPr lang="hu-HU" dirty="0" err="1" smtClean="0"/>
              <a:t>glutén</a:t>
            </a:r>
            <a:r>
              <a:rPr lang="hu-HU" dirty="0" smtClean="0"/>
              <a:t> térháló alakulásáért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/>
              <a:t>diszulfid hidak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err="1" smtClean="0"/>
              <a:t>tirozin</a:t>
            </a:r>
            <a:r>
              <a:rPr lang="hu-HU" dirty="0" smtClean="0"/>
              <a:t> </a:t>
            </a:r>
            <a:r>
              <a:rPr lang="hu-HU" dirty="0"/>
              <a:t>keresztkapcsolások</a:t>
            </a:r>
          </a:p>
          <a:p>
            <a:endParaRPr lang="hu-HU" dirty="0" smtClean="0"/>
          </a:p>
          <a:p>
            <a:r>
              <a:rPr lang="hu-HU" dirty="0" smtClean="0"/>
              <a:t>Jól kezelhető tészta, nagy kenyér térfogat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dirty="0" smtClean="0"/>
          </a:p>
          <a:p>
            <a:endParaRPr lang="hu-HU" dirty="0"/>
          </a:p>
        </p:txBody>
      </p:sp>
      <p:pic>
        <p:nvPicPr>
          <p:cNvPr id="3076" name="Picture 4" descr="KÃ©ptalÃ¡lat a kÃ¶vetkezÅre: âglucose oxidase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666" y="447674"/>
            <a:ext cx="428625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91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53A42AC-F258-4879-BB92-DCDCCE2FC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Amilázok szerepe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4F28764-F2A1-4370-AB84-AE206A73B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2036618"/>
            <a:ext cx="9599075" cy="4821382"/>
          </a:xfrm>
        </p:spPr>
        <p:txBody>
          <a:bodyPr>
            <a:normAutofit fontScale="92500" lnSpcReduction="20000"/>
          </a:bodyPr>
          <a:lstStyle/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Maláta vagy gombaeredetű α-amiláz: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Liszt amiláz aktivitásának optimalizálása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Erjeszthető cukrok mennyiségének növelése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Sérült keményítőszemcséket dextrinekre bontják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β-amiláz: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Dextrineket maltózzá alakítják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élesztő képes erjeszteni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Tészta gáz visszatartó képességének javítása, viszkozitásának csökkentése  nagyobb térfogatú, lágyabb termék</a:t>
            </a:r>
          </a:p>
          <a:p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84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715BE4-3F86-4B10-A5DC-B344C8EBF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295A587-3FEF-41DC-8012-AE1E62F9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Maillard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reakció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Redukáló cukrok a fehérjék szabad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aminocsoportjával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reagálnak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Aromakomponensek, barna színű pigmentek-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melanoidinek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kialakulása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kenyér ízének, héj színének fokozása</a:t>
            </a: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88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5AB308-480D-46C2-8522-15E69DC8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Öregedés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53F031-2021-4A2F-9D6E-9DCAD2DD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Kenyér minőségromlását előidéző változás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Bélzet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megkeményedése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Héj ropogósságának csökkenése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Nedvességtartalom csökkenése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Illat fokozatos elvesztése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Oka: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amilopektin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retrogradációja</a:t>
            </a: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6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0CE9C9-9CDA-42C6-ADA3-7AB69EE3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Adalékanyagok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DB6777D-8643-41B7-820A-C921733BF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Öregedés késleltetése</a:t>
            </a:r>
          </a:p>
          <a:p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Bélzetállomány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javítása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Termékek térfogatának és aromájának javítása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Vegyszerek, kis molekulatömegű cukrok, enzimek és ezek kombinációi</a:t>
            </a:r>
          </a:p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Tejpor, glutén,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emugeálószerek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granulált zsír, oxidálószerek, cisztein, sók</a:t>
            </a:r>
          </a:p>
        </p:txBody>
      </p:sp>
    </p:spTree>
    <p:extLst>
      <p:ext uri="{BB962C8B-B14F-4D97-AF65-F5344CB8AC3E}">
        <p14:creationId xmlns:p14="http://schemas.microsoft.com/office/powerpoint/2010/main" val="288403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AB3A1B4-7C74-4897-BCF3-C9947510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Öregedésgátlás-enzimek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6422CAF-816E-47D1-AAB0-5A62349E1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α-amiláz: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Öregedés késleltetése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Kenyér morzsálódásának csökkentése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(Túladagolás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gumiszerű tészta az elágazó szénláncú DP 20-100 maltodextrin miatt  pullulanáz adagolás), késleltetés 3-4 nap múlva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Jó eredmény a két enzim kombinációjával (pullulanáz az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amilopektint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nem bontja)</a:t>
            </a:r>
          </a:p>
        </p:txBody>
      </p:sp>
    </p:spTree>
    <p:extLst>
      <p:ext uri="{BB962C8B-B14F-4D97-AF65-F5344CB8AC3E}">
        <p14:creationId xmlns:p14="http://schemas.microsoft.com/office/powerpoint/2010/main" val="27371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EE8A6FD-35BA-46EA-B0EB-09557132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967E2A3-D589-46CE-B49D-9463D987F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Gumiszerű tészta megakadályozása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exoamilázokkal</a:t>
            </a: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Maltogén amiláz: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maltooligoszacharid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2-6 glükózegységből álló lineáris oligoszacharidok (maltóz, maltotrióz, </a:t>
            </a:r>
            <a:r>
              <a:rPr lang="hu-H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maltotetraóz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Bacillus </a:t>
            </a:r>
            <a:r>
              <a:rPr lang="hu-HU" sz="20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stearothermophilus</a:t>
            </a:r>
            <a:r>
              <a:rPr lang="hu-H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eredetű hőstabil maltogén amiláz   </a:t>
            </a:r>
          </a:p>
          <a:p>
            <a:pPr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43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780</TotalTime>
  <Words>889</Words>
  <Application>Microsoft Office PowerPoint</Application>
  <PresentationFormat>Szélesvásznú</PresentationFormat>
  <Paragraphs>200</Paragraphs>
  <Slides>36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36</vt:i4>
      </vt:variant>
    </vt:vector>
  </HeadingPairs>
  <TitlesOfParts>
    <vt:vector size="42" baseType="lpstr">
      <vt:lpstr>Arial</vt:lpstr>
      <vt:lpstr>Century Gothic</vt:lpstr>
      <vt:lpstr>Times New Roman</vt:lpstr>
      <vt:lpstr>Wingdings</vt:lpstr>
      <vt:lpstr>Wingdings 3</vt:lpstr>
      <vt:lpstr>Szálak</vt:lpstr>
      <vt:lpstr>Sütőipari enzimek</vt:lpstr>
      <vt:lpstr>A kenyérkészítés folyamata</vt:lpstr>
      <vt:lpstr>PowerPoint-bemutató</vt:lpstr>
      <vt:lpstr>Amilázok szerepe</vt:lpstr>
      <vt:lpstr>PowerPoint-bemutató</vt:lpstr>
      <vt:lpstr>Öregedés</vt:lpstr>
      <vt:lpstr>Adalékanyagok</vt:lpstr>
      <vt:lpstr>Öregedésgátlás-enzimek</vt:lpstr>
      <vt:lpstr>PowerPoint-bemutató</vt:lpstr>
      <vt:lpstr>PowerPoint-bemutató</vt:lpstr>
      <vt:lpstr>Egyéb enzimek</vt:lpstr>
      <vt:lpstr>PowerPoint-bemutató</vt:lpstr>
      <vt:lpstr>PowerPoint-bemutató</vt:lpstr>
      <vt:lpstr>Proteázok a sütőiparban</vt:lpstr>
      <vt:lpstr>1. Búza fehérjék és jelentőségük  </vt:lpstr>
      <vt:lpstr>1. Búza fehérjék és jelentőségük</vt:lpstr>
      <vt:lpstr>1. Búza fehérjék és jelentőségük</vt:lpstr>
      <vt:lpstr>2. Proteázok</vt:lpstr>
      <vt:lpstr>2. Proteázok</vt:lpstr>
      <vt:lpstr>3. Proteázok hatása a tésztaszerkezetre és végtermékre </vt:lpstr>
      <vt:lpstr>4. Alkalmazása, eredete</vt:lpstr>
      <vt:lpstr>4. Alkalmazása, eredete</vt:lpstr>
      <vt:lpstr>Lipázok a sütőiparban</vt:lpstr>
      <vt:lpstr>1. Búza lipidek és jelentőségük </vt:lpstr>
      <vt:lpstr>2. Lipázok</vt:lpstr>
      <vt:lpstr>2. Lipázok</vt:lpstr>
      <vt:lpstr>3. Lipázok hatása a tésztaszerkezetre  és végtermékre  </vt:lpstr>
      <vt:lpstr>3. Lipázok hatása a tésztaszerkezetre  és végtermékre</vt:lpstr>
      <vt:lpstr>4. Alkalmazása, előnyei, eredete </vt:lpstr>
      <vt:lpstr>4. Alkalmazása, előnyei, eredete</vt:lpstr>
      <vt:lpstr>4. Alkalmazása, előnyei, eredete</vt:lpstr>
      <vt:lpstr>Hemicellulázok / Xilanázok</vt:lpstr>
      <vt:lpstr>Xilanázok</vt:lpstr>
      <vt:lpstr>Oxidoreduktázok</vt:lpstr>
      <vt:lpstr>Liopooxigenázok</vt:lpstr>
      <vt:lpstr>Glükóz oxidázok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Sütőipari enzimek</dc:title>
  <dc:creator>Santa.Anna@sulid.hu</dc:creator>
  <cp:lastModifiedBy>dorka</cp:lastModifiedBy>
  <cp:revision>47</cp:revision>
  <dcterms:created xsi:type="dcterms:W3CDTF">2018-11-11T07:23:50Z</dcterms:created>
  <dcterms:modified xsi:type="dcterms:W3CDTF">2018-11-14T16:46:18Z</dcterms:modified>
</cp:coreProperties>
</file>