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66" r:id="rId4"/>
    <p:sldId id="257" r:id="rId5"/>
    <p:sldId id="258" r:id="rId6"/>
    <p:sldId id="259" r:id="rId7"/>
    <p:sldId id="267" r:id="rId8"/>
    <p:sldId id="260" r:id="rId9"/>
    <p:sldId id="261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4EC86-9221-4DCD-A29E-C41C34F90983}" type="datetimeFigureOut">
              <a:rPr lang="hu-HU" smtClean="0"/>
              <a:t>2018.11.14.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EB8F0-9C84-4213-97BF-1D1F73440C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928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Isinglass</a:t>
            </a:r>
            <a:r>
              <a:rPr lang="hu-HU" dirty="0" smtClean="0"/>
              <a:t> </a:t>
            </a:r>
            <a:r>
              <a:rPr lang="hu-HU" dirty="0" err="1" smtClean="0"/>
              <a:t>finings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BAC8-E7C4-4B00-BC75-64FE0DA4A57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35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79-A074-4571-B926-A3E4458B8A00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58A-0038-446E-ADA9-521732D83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79-A074-4571-B926-A3E4458B8A00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58A-0038-446E-ADA9-521732D83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6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79-A074-4571-B926-A3E4458B8A00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58A-0038-446E-ADA9-521732D83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0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79-A074-4571-B926-A3E4458B8A00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58A-0038-446E-ADA9-521732D83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4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79-A074-4571-B926-A3E4458B8A00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58A-0038-446E-ADA9-521732D83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3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79-A074-4571-B926-A3E4458B8A00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58A-0038-446E-ADA9-521732D83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8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79-A074-4571-B926-A3E4458B8A00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58A-0038-446E-ADA9-521732D83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3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79-A074-4571-B926-A3E4458B8A00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58A-0038-446E-ADA9-521732D83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3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79-A074-4571-B926-A3E4458B8A00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58A-0038-446E-ADA9-521732D83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1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79-A074-4571-B926-A3E4458B8A00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58A-0038-446E-ADA9-521732D83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81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8E79-A074-4571-B926-A3E4458B8A00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658A-0038-446E-ADA9-521732D83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7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8E79-A074-4571-B926-A3E4458B8A00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658A-0038-446E-ADA9-521732D83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11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429000" y="351692"/>
            <a:ext cx="498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cs typeface="Times New Roman" panose="02020603050405020304" pitchFamily="18" charset="0"/>
              </a:rPr>
              <a:t>Sörfőzés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églalap 1"/>
          <p:cNvSpPr/>
          <p:nvPr/>
        </p:nvSpPr>
        <p:spPr>
          <a:xfrm>
            <a:off x="2564423" y="998023"/>
            <a:ext cx="7019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 </a:t>
            </a:r>
            <a:r>
              <a:rPr lang="en-US" dirty="0" err="1"/>
              <a:t>sör</a:t>
            </a:r>
            <a:r>
              <a:rPr lang="en-US" dirty="0"/>
              <a:t> </a:t>
            </a:r>
            <a:r>
              <a:rPr lang="en-US" dirty="0" err="1" smtClean="0"/>
              <a:t>malátából</a:t>
            </a:r>
            <a:r>
              <a:rPr lang="en-US" dirty="0" smtClean="0"/>
              <a:t>, </a:t>
            </a:r>
            <a:r>
              <a:rPr lang="en-US" dirty="0" err="1" smtClean="0"/>
              <a:t>valamint</a:t>
            </a:r>
            <a:r>
              <a:rPr lang="en-US" dirty="0" smtClean="0"/>
              <a:t> </a:t>
            </a:r>
            <a:r>
              <a:rPr lang="en-US" dirty="0" err="1"/>
              <a:t>bizonyos</a:t>
            </a:r>
            <a:r>
              <a:rPr lang="en-US" dirty="0"/>
              <a:t> </a:t>
            </a:r>
            <a:r>
              <a:rPr lang="en-US" dirty="0" err="1"/>
              <a:t>pótanyagokból</a:t>
            </a:r>
            <a:r>
              <a:rPr lang="en-US" dirty="0"/>
              <a:t> </a:t>
            </a:r>
            <a:r>
              <a:rPr lang="en-US" dirty="0" err="1"/>
              <a:t>vízzel</a:t>
            </a:r>
            <a:r>
              <a:rPr lang="en-US" dirty="0"/>
              <a:t> </a:t>
            </a:r>
            <a:r>
              <a:rPr lang="en-US" dirty="0" err="1"/>
              <a:t>cefrézett</a:t>
            </a:r>
            <a:r>
              <a:rPr lang="en-US" dirty="0"/>
              <a:t>, </a:t>
            </a:r>
            <a:r>
              <a:rPr lang="en-US" dirty="0" err="1" smtClean="0"/>
              <a:t>komlóval</a:t>
            </a:r>
            <a:r>
              <a:rPr lang="en-US" dirty="0" smtClean="0"/>
              <a:t>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engedélyezett</a:t>
            </a:r>
            <a:r>
              <a:rPr lang="en-US" dirty="0"/>
              <a:t> </a:t>
            </a:r>
            <a:r>
              <a:rPr lang="en-US" dirty="0" err="1"/>
              <a:t>anyagokkal</a:t>
            </a:r>
            <a:r>
              <a:rPr lang="en-US" dirty="0"/>
              <a:t> </a:t>
            </a:r>
            <a:r>
              <a:rPr lang="en-US" dirty="0" err="1"/>
              <a:t>ízesített</a:t>
            </a:r>
            <a:r>
              <a:rPr lang="en-US" dirty="0"/>
              <a:t>, </a:t>
            </a:r>
            <a:r>
              <a:rPr lang="en-US" dirty="0" err="1"/>
              <a:t>sörélesztővel</a:t>
            </a:r>
            <a:r>
              <a:rPr lang="en-US" dirty="0"/>
              <a:t> </a:t>
            </a:r>
            <a:r>
              <a:rPr lang="en-US" dirty="0" err="1"/>
              <a:t>erjesztett</a:t>
            </a:r>
            <a:r>
              <a:rPr lang="en-US" dirty="0"/>
              <a:t>, </a:t>
            </a:r>
            <a:r>
              <a:rPr lang="en-US" dirty="0" err="1" smtClean="0"/>
              <a:t>szén-dioxidban</a:t>
            </a:r>
            <a:r>
              <a:rPr lang="en-US" dirty="0" smtClean="0"/>
              <a:t> </a:t>
            </a:r>
            <a:r>
              <a:rPr lang="en-US" dirty="0" err="1"/>
              <a:t>dús</a:t>
            </a:r>
            <a:r>
              <a:rPr lang="en-US" dirty="0"/>
              <a:t>, </a:t>
            </a:r>
            <a:r>
              <a:rPr lang="en-US" dirty="0" err="1" smtClean="0"/>
              <a:t>alkoholtartalmú</a:t>
            </a:r>
            <a:r>
              <a:rPr lang="en-US" dirty="0" smtClean="0"/>
              <a:t> </a:t>
            </a:r>
            <a:r>
              <a:rPr lang="en-US" dirty="0"/>
              <a:t>ital.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9" y="2448744"/>
            <a:ext cx="4568050" cy="31519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84" y="2448744"/>
            <a:ext cx="5592574" cy="31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02321" y="263769"/>
            <a:ext cx="65238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Szűrés</a:t>
            </a:r>
            <a:r>
              <a:rPr lang="en-US" sz="2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sörben </a:t>
            </a:r>
            <a:r>
              <a:rPr lang="hu-HU" dirty="0" err="1" smtClean="0"/>
              <a:t>lév</a:t>
            </a:r>
            <a:r>
              <a:rPr lang="en-US" dirty="0" smtClean="0"/>
              <a:t>ő </a:t>
            </a:r>
            <a:r>
              <a:rPr lang="hu-HU" dirty="0" smtClean="0"/>
              <a:t>szennyez</a:t>
            </a:r>
            <a:r>
              <a:rPr lang="en-US" dirty="0" smtClean="0"/>
              <a:t>ő</a:t>
            </a:r>
            <a:r>
              <a:rPr lang="hu-HU" dirty="0" err="1" smtClean="0"/>
              <a:t>dések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smtClean="0"/>
              <a:t>éleszt</a:t>
            </a:r>
            <a:r>
              <a:rPr lang="en-US" dirty="0" smtClean="0"/>
              <a:t>ő</a:t>
            </a:r>
            <a:r>
              <a:rPr lang="hu-HU" dirty="0" smtClean="0"/>
              <a:t>, </a:t>
            </a:r>
            <a:r>
              <a:rPr lang="hu-HU" dirty="0"/>
              <a:t>fehérje stb</a:t>
            </a:r>
            <a:r>
              <a:rPr lang="hu-HU" dirty="0" smtClean="0"/>
              <a:t>.)</a:t>
            </a:r>
            <a:r>
              <a:rPr lang="en-US" dirty="0" smtClean="0"/>
              <a:t> </a:t>
            </a:r>
            <a:r>
              <a:rPr lang="hu-HU" dirty="0" smtClean="0"/>
              <a:t>eltávolítása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08" y="263769"/>
            <a:ext cx="4271149" cy="317402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02320" y="1380392"/>
            <a:ext cx="60842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Pasztőrözés</a:t>
            </a:r>
            <a:r>
              <a:rPr lang="en-US" sz="2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Mikróba</a:t>
            </a:r>
            <a:r>
              <a:rPr lang="en-US" dirty="0" smtClean="0"/>
              <a:t> </a:t>
            </a:r>
            <a:r>
              <a:rPr lang="en-US" dirty="0" err="1" smtClean="0"/>
              <a:t>pusztítás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További</a:t>
            </a:r>
            <a:r>
              <a:rPr lang="en-US" dirty="0" smtClean="0"/>
              <a:t> </a:t>
            </a:r>
            <a:r>
              <a:rPr lang="en-US" dirty="0" err="1" smtClean="0"/>
              <a:t>alkohol</a:t>
            </a:r>
            <a:r>
              <a:rPr lang="en-US" dirty="0" smtClean="0"/>
              <a:t> </a:t>
            </a:r>
            <a:r>
              <a:rPr lang="en-US" dirty="0" err="1" smtClean="0"/>
              <a:t>keletkezésének</a:t>
            </a:r>
            <a:r>
              <a:rPr lang="en-US" dirty="0" smtClean="0"/>
              <a:t> </a:t>
            </a:r>
            <a:r>
              <a:rPr lang="en-US" dirty="0" err="1" smtClean="0"/>
              <a:t>gátlása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Tartósítás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Íz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aroma </a:t>
            </a:r>
            <a:r>
              <a:rPr lang="en-US" dirty="0" err="1" smtClean="0"/>
              <a:t>intenzitás</a:t>
            </a:r>
            <a:r>
              <a:rPr lang="en-US" dirty="0" smtClean="0"/>
              <a:t> </a:t>
            </a:r>
            <a:r>
              <a:rPr lang="en-US" dirty="0" err="1" smtClean="0"/>
              <a:t>csökkenés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Dobozos</a:t>
            </a:r>
            <a:r>
              <a:rPr lang="en-US" dirty="0" smtClean="0"/>
              <a:t> </a:t>
            </a:r>
            <a:r>
              <a:rPr lang="en-US" dirty="0" err="1" smtClean="0"/>
              <a:t>sörök</a:t>
            </a:r>
            <a:r>
              <a:rPr lang="en-US" dirty="0" err="1" smtClean="0">
                <a:sym typeface="Wingdings" panose="05000000000000000000" pitchFamily="2" charset="2"/>
              </a:rPr>
              <a:t>pillanat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pasztőrözés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Üveges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sörökalagút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pasztőrözés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3605631"/>
            <a:ext cx="3949905" cy="296242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70" y="3605631"/>
            <a:ext cx="4713287" cy="29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719" y="-28880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Enzimek a sörgyártásban: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1836" y="1028503"/>
            <a:ext cx="10668000" cy="2027991"/>
          </a:xfrm>
        </p:spPr>
        <p:txBody>
          <a:bodyPr>
            <a:normAutofit/>
          </a:bodyPr>
          <a:lstStyle/>
          <a:p>
            <a:r>
              <a:rPr lang="hu-HU" sz="2400" dirty="0" smtClean="0"/>
              <a:t>Mely technológia lépések során használják az enzimeket?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289473" y="5103674"/>
            <a:ext cx="3435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Amilázok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Proteázok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Pentozanáz</a:t>
            </a:r>
            <a:r>
              <a:rPr lang="hu-HU" dirty="0" smtClean="0"/>
              <a:t>, </a:t>
            </a:r>
            <a:r>
              <a:rPr lang="hu-HU" dirty="0" err="1" smtClean="0"/>
              <a:t>xilanáz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Glükanázok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Acetolaktát-dekarboxiláz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0155" y="1528523"/>
            <a:ext cx="105917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 smtClean="0"/>
              <a:t>Malátázás: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/>
              <a:t>Rövid csíráztatás </a:t>
            </a:r>
            <a:r>
              <a:rPr lang="hu-HU" dirty="0">
                <a:sym typeface="Wingdings" panose="05000000000000000000" pitchFamily="2" charset="2"/>
              </a:rPr>
              <a:t> enzimes folyamatok </a:t>
            </a:r>
            <a:r>
              <a:rPr lang="hu-HU" dirty="0" smtClean="0">
                <a:sym typeface="Wingdings" panose="05000000000000000000" pitchFamily="2" charset="2"/>
              </a:rPr>
              <a:t>beindítása</a:t>
            </a:r>
            <a:endParaRPr lang="hu-HU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/>
              <a:t>Összetett malátakeményítő </a:t>
            </a:r>
            <a:r>
              <a:rPr lang="hu-HU" dirty="0">
                <a:sym typeface="Wingdings" panose="05000000000000000000" pitchFamily="2" charset="2"/>
              </a:rPr>
              <a:t> egyszerű </a:t>
            </a:r>
            <a:r>
              <a:rPr lang="hu-HU" dirty="0" err="1">
                <a:sym typeface="Wingdings" panose="05000000000000000000" pitchFamily="2" charset="2"/>
              </a:rPr>
              <a:t>szerk</a:t>
            </a:r>
            <a:r>
              <a:rPr lang="hu-HU" dirty="0">
                <a:sym typeface="Wingdings" panose="05000000000000000000" pitchFamily="2" charset="2"/>
              </a:rPr>
              <a:t>. </a:t>
            </a:r>
            <a:r>
              <a:rPr lang="hu-HU" dirty="0" smtClean="0">
                <a:sym typeface="Wingdings" panose="05000000000000000000" pitchFamily="2" charset="2"/>
              </a:rPr>
              <a:t>cukrok</a:t>
            </a:r>
            <a:endParaRPr lang="hu-HU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 smtClean="0"/>
              <a:t>Cefrézés: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Malátalé + főzővíz összekeverése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Szakaszos melegítés több hőmérsékleti </a:t>
            </a:r>
            <a:r>
              <a:rPr lang="hu-HU" sz="2000" dirty="0" smtClean="0"/>
              <a:t>tartományban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000" dirty="0" smtClean="0"/>
              <a:t>Fermentáció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954982" y="4642009"/>
            <a:ext cx="810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Milyen enzimeket használnak?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5" y="4113877"/>
            <a:ext cx="6335098" cy="250457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273637" y="3178139"/>
            <a:ext cx="432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 panose="05000000000000000000" pitchFamily="2" charset="2"/>
              </a:rPr>
              <a:t> enzimes reakciók: fehérjék, 			   keményítő bontása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79" y="364210"/>
            <a:ext cx="4000804" cy="22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Amiláz enzimek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1800" dirty="0" smtClean="0"/>
              <a:t>Enzimcsalád, mely a keményítő cukrokká való bontását végzi</a:t>
            </a:r>
          </a:p>
          <a:p>
            <a:pPr marL="0" indent="0">
              <a:buNone/>
            </a:pPr>
            <a:endParaRPr lang="hu-HU" sz="1800" dirty="0" smtClean="0"/>
          </a:p>
          <a:p>
            <a:r>
              <a:rPr lang="hu-HU" sz="1800" dirty="0" smtClean="0"/>
              <a:t>Növényekben, gombákban, állatokban találhatók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u-HU" sz="2000" b="1" dirty="0" smtClean="0"/>
              <a:t>Működésük:</a:t>
            </a:r>
          </a:p>
          <a:p>
            <a:pPr marL="0" indent="0">
              <a:buNone/>
            </a:pPr>
            <a:endParaRPr lang="hu-HU" sz="1800" b="1" dirty="0" smtClean="0"/>
          </a:p>
          <a:p>
            <a:r>
              <a:rPr lang="hu-HU" sz="1800" dirty="0" smtClean="0"/>
              <a:t>pH 3,5-9 </a:t>
            </a:r>
            <a:r>
              <a:rPr lang="hu-HU" sz="1800" dirty="0" smtClean="0">
                <a:sym typeface="Wingdings" panose="05000000000000000000" pitchFamily="2" charset="2"/>
              </a:rPr>
              <a:t> eredetfüggő</a:t>
            </a:r>
          </a:p>
          <a:p>
            <a:pPr marL="0" indent="0">
              <a:buNone/>
            </a:pPr>
            <a:endParaRPr lang="hu-HU" sz="1800" dirty="0" smtClean="0">
              <a:sym typeface="Wingdings" panose="05000000000000000000" pitchFamily="2" charset="2"/>
            </a:endParaRPr>
          </a:p>
          <a:p>
            <a:r>
              <a:rPr lang="hu-HU" sz="1800" dirty="0" smtClean="0">
                <a:sym typeface="Wingdings" panose="05000000000000000000" pitchFamily="2" charset="2"/>
              </a:rPr>
              <a:t>Optimum hőmérséklet ~ 45°C</a:t>
            </a:r>
            <a:endParaRPr lang="hu-HU" sz="1800" dirty="0" smtClean="0"/>
          </a:p>
          <a:p>
            <a:endParaRPr lang="hu-HU" sz="18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460674" y="3848388"/>
            <a:ext cx="4100945" cy="3009612"/>
          </a:xfrm>
        </p:spPr>
        <p:txBody>
          <a:bodyPr/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000" b="1" dirty="0" smtClean="0"/>
              <a:t>Osztályozásuk:</a:t>
            </a:r>
            <a:endParaRPr lang="hu-HU" sz="2000" dirty="0"/>
          </a:p>
          <a:p>
            <a:r>
              <a:rPr lang="hu-HU" sz="1800" dirty="0" smtClean="0"/>
              <a:t>α-amiláz</a:t>
            </a:r>
            <a:endParaRPr lang="hu-HU" sz="1800" dirty="0"/>
          </a:p>
          <a:p>
            <a:r>
              <a:rPr lang="hu-HU" sz="1800" dirty="0" smtClean="0"/>
              <a:t>β-amiláz</a:t>
            </a:r>
            <a:endParaRPr lang="hu-HU" sz="1800" b="1" dirty="0"/>
          </a:p>
          <a:p>
            <a:r>
              <a:rPr lang="hu-HU" sz="1800" dirty="0" smtClean="0"/>
              <a:t>γ-amiláz</a:t>
            </a:r>
            <a:endParaRPr lang="hu-HU" sz="1800" b="1" dirty="0"/>
          </a:p>
          <a:p>
            <a:r>
              <a:rPr lang="hu-HU" sz="1800" dirty="0" err="1" smtClean="0"/>
              <a:t>Izoamiláz</a:t>
            </a:r>
            <a:endParaRPr lang="hu-HU" sz="1800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593" y="472766"/>
            <a:ext cx="4043026" cy="27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4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82200" cy="1145020"/>
          </a:xfrm>
        </p:spPr>
        <p:txBody>
          <a:bodyPr>
            <a:normAutofit fontScale="90000"/>
          </a:bodyPr>
          <a:lstStyle/>
          <a:p>
            <a:r>
              <a:rPr lang="el-GR" sz="4000" b="1" dirty="0"/>
              <a:t>α-</a:t>
            </a:r>
            <a:r>
              <a:rPr lang="hu-HU" sz="4000" b="1" dirty="0" smtClean="0"/>
              <a:t>amiláz </a:t>
            </a:r>
            <a:r>
              <a:rPr lang="hu-HU" sz="2700" b="1" i="1" dirty="0" smtClean="0"/>
              <a:t>(EC 3.2.1.1)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74460"/>
            <a:ext cx="7086600" cy="5337175"/>
          </a:xfrm>
        </p:spPr>
        <p:txBody>
          <a:bodyPr>
            <a:normAutofit/>
          </a:bodyPr>
          <a:lstStyle/>
          <a:p>
            <a:r>
              <a:rPr lang="hu-HU" sz="1800" dirty="0" smtClean="0"/>
              <a:t>Előfordulás: </a:t>
            </a:r>
          </a:p>
          <a:p>
            <a:pPr lvl="2"/>
            <a:r>
              <a:rPr lang="hu-HU" sz="1800" dirty="0"/>
              <a:t>n</a:t>
            </a:r>
            <a:r>
              <a:rPr lang="hu-HU" sz="1800" dirty="0" smtClean="0"/>
              <a:t>övényeken, gombákban, állatokban</a:t>
            </a:r>
          </a:p>
          <a:p>
            <a:pPr lvl="2"/>
            <a:r>
              <a:rPr lang="hu-HU" sz="1800" dirty="0" smtClean="0"/>
              <a:t>emberiszervezetben: </a:t>
            </a:r>
            <a:r>
              <a:rPr lang="hu-HU" sz="1800" dirty="0" err="1" smtClean="0"/>
              <a:t>nyál,hasnyál</a:t>
            </a:r>
            <a:endParaRPr lang="hu-HU" sz="1800" dirty="0" smtClean="0"/>
          </a:p>
          <a:p>
            <a:pPr lvl="2">
              <a:spcAft>
                <a:spcPts val="1200"/>
              </a:spcAft>
            </a:pPr>
            <a:r>
              <a:rPr lang="hu-HU" sz="1800" dirty="0"/>
              <a:t>m</a:t>
            </a:r>
            <a:r>
              <a:rPr lang="hu-HU" sz="1800" dirty="0" smtClean="0"/>
              <a:t>ikroorganizmusokban: Bacillus </a:t>
            </a:r>
            <a:r>
              <a:rPr lang="hu-HU" sz="1800" dirty="0" err="1" smtClean="0"/>
              <a:t>subtilis</a:t>
            </a:r>
            <a:r>
              <a:rPr lang="hu-HU" sz="1800" dirty="0" smtClean="0"/>
              <a:t>, Bacillus </a:t>
            </a:r>
            <a:r>
              <a:rPr lang="hu-HU" sz="1800" dirty="0" err="1" smtClean="0"/>
              <a:t>lichenformis</a:t>
            </a:r>
            <a:endParaRPr lang="hu-HU" sz="1800" dirty="0" smtClean="0"/>
          </a:p>
          <a:p>
            <a:pPr>
              <a:spcAft>
                <a:spcPts val="1200"/>
              </a:spcAft>
            </a:pPr>
            <a:r>
              <a:rPr lang="hu-HU" sz="1800" dirty="0" err="1" smtClean="0"/>
              <a:t>Endoenzim</a:t>
            </a:r>
            <a:endParaRPr lang="hu-HU" sz="1800" dirty="0" smtClean="0"/>
          </a:p>
          <a:p>
            <a:pPr>
              <a:spcAft>
                <a:spcPts val="1200"/>
              </a:spcAft>
            </a:pPr>
            <a:r>
              <a:rPr lang="el-GR" sz="1800" dirty="0" smtClean="0"/>
              <a:t>α-</a:t>
            </a:r>
            <a:r>
              <a:rPr lang="hu-HU" sz="1800" dirty="0" smtClean="0"/>
              <a:t>(1,4)-</a:t>
            </a:r>
            <a:r>
              <a:rPr lang="hu-HU" sz="1800" dirty="0" err="1" smtClean="0"/>
              <a:t>glikozidkötéseket</a:t>
            </a:r>
            <a:r>
              <a:rPr lang="hu-HU" sz="1800" dirty="0" smtClean="0"/>
              <a:t> hasít</a:t>
            </a:r>
          </a:p>
          <a:p>
            <a:pPr>
              <a:spcAft>
                <a:spcPts val="1200"/>
              </a:spcAft>
            </a:pPr>
            <a:r>
              <a:rPr lang="hu-HU" sz="1800" dirty="0" err="1" smtClean="0"/>
              <a:t>Metalloprotein</a:t>
            </a:r>
            <a:r>
              <a:rPr lang="hu-HU" sz="1800" dirty="0" smtClean="0"/>
              <a:t> </a:t>
            </a:r>
            <a:r>
              <a:rPr lang="hu-HU" sz="1800" dirty="0" smtClean="0">
                <a:sym typeface="Wingdings" panose="05000000000000000000" pitchFamily="2" charset="2"/>
              </a:rPr>
              <a:t></a:t>
            </a:r>
            <a:r>
              <a:rPr lang="hu-HU" sz="1800" dirty="0" smtClean="0"/>
              <a:t>Ca</a:t>
            </a:r>
            <a:r>
              <a:rPr lang="hu-HU" sz="1800" baseline="30000" dirty="0" smtClean="0"/>
              <a:t>2+ </a:t>
            </a:r>
            <a:r>
              <a:rPr lang="hu-HU" sz="1800" dirty="0" smtClean="0"/>
              <a:t>működéséhez</a:t>
            </a:r>
            <a:endParaRPr lang="hu-HU" sz="1800" baseline="30000" dirty="0" smtClean="0"/>
          </a:p>
          <a:p>
            <a:r>
              <a:rPr lang="hu-HU" sz="1800" dirty="0" smtClean="0"/>
              <a:t>Termékei: </a:t>
            </a:r>
          </a:p>
          <a:p>
            <a:pPr lvl="2">
              <a:spcAft>
                <a:spcPts val="1200"/>
              </a:spcAft>
            </a:pPr>
            <a:r>
              <a:rPr lang="el-GR" sz="1800" dirty="0"/>
              <a:t>α</a:t>
            </a:r>
            <a:r>
              <a:rPr lang="hu-HU" sz="1800" dirty="0" smtClean="0"/>
              <a:t>-</a:t>
            </a:r>
            <a:r>
              <a:rPr lang="hu-HU" sz="1800" dirty="0" err="1" smtClean="0"/>
              <a:t>konfigurációju</a:t>
            </a:r>
            <a:r>
              <a:rPr lang="hu-HU" sz="1800" dirty="0" smtClean="0"/>
              <a:t> </a:t>
            </a:r>
            <a:r>
              <a:rPr lang="hu-HU" sz="1800" dirty="0" err="1" smtClean="0"/>
              <a:t>oligoszacharidok</a:t>
            </a:r>
            <a:r>
              <a:rPr lang="hu-HU" sz="1800" dirty="0" smtClean="0"/>
              <a:t>: maltóz, </a:t>
            </a:r>
            <a:r>
              <a:rPr lang="hu-HU" sz="1800" dirty="0" err="1" smtClean="0"/>
              <a:t>maltotrióz</a:t>
            </a:r>
            <a:r>
              <a:rPr lang="hu-HU" sz="1800" dirty="0" smtClean="0"/>
              <a:t>, dextrinek</a:t>
            </a:r>
          </a:p>
          <a:p>
            <a:r>
              <a:rPr lang="hu-HU" sz="1800" dirty="0" smtClean="0"/>
              <a:t>Előállítása: </a:t>
            </a:r>
          </a:p>
          <a:p>
            <a:pPr lvl="2"/>
            <a:r>
              <a:rPr lang="hu-HU" sz="1800" dirty="0" smtClean="0"/>
              <a:t>Fermentációval</a:t>
            </a:r>
          </a:p>
          <a:p>
            <a:pPr lvl="2"/>
            <a:r>
              <a:rPr lang="hu-HU" altLang="hu-HU" sz="1800" dirty="0"/>
              <a:t>Kicsapás, Ultraszűrés, Kromatográfia, (Szárítás, Granulálás)</a:t>
            </a:r>
            <a:endParaRPr lang="hu-HU" sz="1800" dirty="0"/>
          </a:p>
          <a:p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937636"/>
            <a:ext cx="2779984" cy="376691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91074" y="5277062"/>
            <a:ext cx="3463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Hatékony: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dirty="0" smtClean="0"/>
              <a:t>pH: 4,5 – 8 </a:t>
            </a:r>
            <a:endParaRPr lang="hu-HU" dirty="0">
              <a:sym typeface="Wingdings" panose="05000000000000000000" pitchFamily="2" charset="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dirty="0" smtClean="0">
                <a:sym typeface="Wingdings" panose="05000000000000000000" pitchFamily="2" charset="2"/>
              </a:rPr>
              <a:t>~45-90°C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42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u-HU" sz="3600" b="1" dirty="0" smtClean="0"/>
              <a:t>β-amiláz</a:t>
            </a:r>
            <a:r>
              <a:rPr lang="hu-HU" dirty="0" smtClean="0"/>
              <a:t> </a:t>
            </a:r>
            <a:r>
              <a:rPr lang="hu-HU" sz="2400" b="1" i="1" dirty="0" smtClean="0"/>
              <a:t>(EC 3.2.1.2)</a:t>
            </a:r>
            <a:endParaRPr lang="hu-HU" sz="2400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2274" y="1690688"/>
            <a:ext cx="6573982" cy="2340985"/>
          </a:xfrm>
        </p:spPr>
        <p:txBody>
          <a:bodyPr>
            <a:normAutofit/>
          </a:bodyPr>
          <a:lstStyle/>
          <a:p>
            <a:r>
              <a:rPr lang="hu-HU" sz="1800" dirty="0" smtClean="0"/>
              <a:t>Előfordulás:</a:t>
            </a:r>
          </a:p>
          <a:p>
            <a:pPr lvl="2"/>
            <a:r>
              <a:rPr lang="hu-HU" sz="1800" dirty="0" smtClean="0"/>
              <a:t>Baktériumok, gombák</a:t>
            </a:r>
          </a:p>
          <a:p>
            <a:pPr lvl="2"/>
            <a:r>
              <a:rPr lang="hu-HU" sz="1800" dirty="0" smtClean="0"/>
              <a:t>Növényekben: édesburgonya, árpa</a:t>
            </a:r>
          </a:p>
          <a:p>
            <a:pPr lvl="2">
              <a:spcAft>
                <a:spcPts val="1800"/>
              </a:spcAft>
            </a:pPr>
            <a:r>
              <a:rPr lang="hu-HU" sz="1800" dirty="0" smtClean="0"/>
              <a:t>Emberben, állatokban: bélcsatorna </a:t>
            </a:r>
            <a:r>
              <a:rPr lang="hu-HU" sz="1800" dirty="0" err="1" smtClean="0"/>
              <a:t>mikroflórájában</a:t>
            </a:r>
            <a:endParaRPr lang="hu-HU" sz="1800" dirty="0" smtClean="0"/>
          </a:p>
          <a:p>
            <a:r>
              <a:rPr lang="hu-HU" sz="1800" dirty="0" err="1" smtClean="0"/>
              <a:t>Exoenzim</a:t>
            </a:r>
            <a:r>
              <a:rPr lang="hu-HU" sz="1800" dirty="0" smtClean="0"/>
              <a:t> </a:t>
            </a:r>
            <a:r>
              <a:rPr lang="hu-HU" sz="1800" dirty="0" smtClean="0">
                <a:sym typeface="Wingdings" panose="05000000000000000000" pitchFamily="2" charset="2"/>
              </a:rPr>
              <a:t> nem redukáló láncvégeket hasít</a:t>
            </a:r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2" y="365125"/>
            <a:ext cx="3236371" cy="317823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37309" y="4031673"/>
            <a:ext cx="52370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hu-HU" sz="2400" b="1" i="1" u="sng" dirty="0"/>
              <a:t>β</a:t>
            </a:r>
            <a:r>
              <a:rPr lang="el-GR" sz="2400" b="1" i="1" u="sng" dirty="0" smtClean="0"/>
              <a:t>-</a:t>
            </a:r>
            <a:r>
              <a:rPr lang="hu-HU" sz="2400" b="1" i="1" u="sng" dirty="0" smtClean="0"/>
              <a:t>amiláz: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 smtClean="0"/>
              <a:t>Baktériumok</a:t>
            </a:r>
            <a:r>
              <a:rPr lang="hu-HU" altLang="hu-HU" dirty="0"/>
              <a:t>: </a:t>
            </a:r>
            <a:r>
              <a:rPr lang="hu-HU" altLang="hu-HU" dirty="0" smtClean="0"/>
              <a:t>Bacillus </a:t>
            </a:r>
            <a:r>
              <a:rPr lang="hu-HU" altLang="hu-HU" dirty="0" err="1" smtClean="0"/>
              <a:t>polymyxa</a:t>
            </a:r>
            <a:r>
              <a:rPr lang="hu-HU" altLang="hu-HU" dirty="0"/>
              <a:t>, </a:t>
            </a:r>
            <a:r>
              <a:rPr lang="hu-HU" altLang="hu-HU" dirty="0" smtClean="0"/>
              <a:t>Bacillus </a:t>
            </a:r>
            <a:r>
              <a:rPr lang="hu-HU" altLang="hu-HU" dirty="0" err="1" smtClean="0"/>
              <a:t>cereus</a:t>
            </a:r>
            <a:endParaRPr lang="hu-HU" altLang="hu-HU" dirty="0" smtClean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α -(</a:t>
            </a:r>
            <a:r>
              <a:rPr lang="hu-HU" dirty="0"/>
              <a:t>1-4)-</a:t>
            </a:r>
            <a:r>
              <a:rPr lang="hu-HU" dirty="0" err="1"/>
              <a:t>glikozidkötést</a:t>
            </a:r>
            <a:r>
              <a:rPr lang="hu-HU" dirty="0"/>
              <a:t> </a:t>
            </a:r>
            <a:r>
              <a:rPr lang="hu-HU" dirty="0" smtClean="0"/>
              <a:t>hasítja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pH: 4,5-5, ~60-65°C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 smtClean="0"/>
              <a:t>Termékek: </a:t>
            </a:r>
            <a:r>
              <a:rPr lang="hu-HU" dirty="0" smtClean="0"/>
              <a:t>β-maltóz, határdextrinek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Előállítás: fermentációval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hu-HU" alt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i="1" u="sng" dirty="0" smtClean="0"/>
          </a:p>
          <a:p>
            <a:endParaRPr lang="hu-HU" i="1" u="sng" dirty="0"/>
          </a:p>
        </p:txBody>
      </p:sp>
      <p:sp>
        <p:nvSpPr>
          <p:cNvPr id="6" name="Szövegdoboz 5"/>
          <p:cNvSpPr txBox="1"/>
          <p:nvPr/>
        </p:nvSpPr>
        <p:spPr>
          <a:xfrm>
            <a:off x="6705599" y="4031673"/>
            <a:ext cx="5486401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hu-HU" sz="2400" b="1" i="1" u="sng" dirty="0" err="1" smtClean="0"/>
              <a:t>Amiloglükozidáz</a:t>
            </a:r>
            <a:r>
              <a:rPr lang="hu-HU" sz="2400" b="1" i="1" u="sng" dirty="0" smtClean="0"/>
              <a:t>: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/>
              <a:t>Baktériumok: </a:t>
            </a:r>
            <a:r>
              <a:rPr lang="hu-HU" altLang="hu-HU" dirty="0" err="1" smtClean="0"/>
              <a:t>Aspergillus</a:t>
            </a:r>
            <a:r>
              <a:rPr lang="hu-HU" altLang="hu-HU" dirty="0" smtClean="0"/>
              <a:t> </a:t>
            </a:r>
            <a:r>
              <a:rPr lang="hu-HU" altLang="hu-HU" dirty="0" err="1"/>
              <a:t>niger</a:t>
            </a:r>
            <a:r>
              <a:rPr lang="hu-HU" altLang="hu-HU" dirty="0"/>
              <a:t>, </a:t>
            </a:r>
            <a:r>
              <a:rPr lang="hu-HU" altLang="hu-HU" dirty="0" err="1" smtClean="0"/>
              <a:t>Aspergillus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awamorii</a:t>
            </a:r>
            <a:endParaRPr lang="hu-HU" altLang="hu-HU" dirty="0" smtClean="0"/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/>
              <a:t>α -(1-4</a:t>
            </a:r>
            <a:r>
              <a:rPr lang="hu-HU" dirty="0" smtClean="0"/>
              <a:t>)- és </a:t>
            </a:r>
            <a:r>
              <a:rPr lang="hu-HU" dirty="0"/>
              <a:t>α -(</a:t>
            </a:r>
            <a:r>
              <a:rPr lang="hu-HU" dirty="0" smtClean="0"/>
              <a:t>1-6)- </a:t>
            </a:r>
            <a:r>
              <a:rPr lang="hu-HU" dirty="0" err="1" smtClean="0"/>
              <a:t>glikozidkötést</a:t>
            </a:r>
            <a:r>
              <a:rPr lang="hu-HU" dirty="0" smtClean="0"/>
              <a:t> bont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 smtClean="0"/>
              <a:t>Termékek: D-glükóz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dirty="0" smtClean="0"/>
              <a:t>Előállítás: fermentációval</a:t>
            </a:r>
            <a:endParaRPr lang="hu-HU" alt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00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6309" y="13855"/>
            <a:ext cx="10515600" cy="1325563"/>
          </a:xfrm>
        </p:spPr>
        <p:txBody>
          <a:bodyPr/>
          <a:lstStyle/>
          <a:p>
            <a:r>
              <a:rPr lang="hu-HU" sz="3600" b="1" dirty="0" err="1" smtClean="0"/>
              <a:t>Izoamilázok</a:t>
            </a:r>
            <a:r>
              <a:rPr lang="hu-HU" b="1" dirty="0" smtClean="0"/>
              <a:t> </a:t>
            </a:r>
            <a:r>
              <a:rPr lang="hu-HU" sz="2400" b="1" i="1" dirty="0" smtClean="0"/>
              <a:t>(EC 3.2.1.68)</a:t>
            </a:r>
            <a:endParaRPr lang="hu-HU" sz="2400" b="1" i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0272" y="1022061"/>
            <a:ext cx="5382491" cy="1634836"/>
          </a:xfrm>
        </p:spPr>
        <p:txBody>
          <a:bodyPr>
            <a:normAutofit/>
          </a:bodyPr>
          <a:lstStyle/>
          <a:p>
            <a:r>
              <a:rPr lang="hu-HU" sz="1800" dirty="0" smtClean="0"/>
              <a:t>Előfordulás:</a:t>
            </a:r>
          </a:p>
          <a:p>
            <a:pPr lvl="2">
              <a:spcAft>
                <a:spcPts val="600"/>
              </a:spcAft>
            </a:pPr>
            <a:r>
              <a:rPr lang="hu-HU" sz="1800" dirty="0"/>
              <a:t>b</a:t>
            </a:r>
            <a:r>
              <a:rPr lang="hu-HU" sz="1800" dirty="0" smtClean="0"/>
              <a:t>aktériumok, növények, gombák, állatok</a:t>
            </a:r>
          </a:p>
          <a:p>
            <a:pPr lvl="2">
              <a:spcAft>
                <a:spcPts val="1800"/>
              </a:spcAft>
            </a:pPr>
            <a:r>
              <a:rPr lang="hu-HU" sz="1800" dirty="0"/>
              <a:t>e</a:t>
            </a:r>
            <a:r>
              <a:rPr lang="hu-HU" sz="1800" dirty="0" smtClean="0"/>
              <a:t>mberi szervezetben: hasnyálmirigy termeli</a:t>
            </a:r>
          </a:p>
          <a:p>
            <a:pPr marL="0" indent="0">
              <a:buNone/>
            </a:pPr>
            <a:endParaRPr lang="hu-HU" sz="1800" dirty="0" smtClean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0272" y="2769898"/>
            <a:ext cx="7557655" cy="408810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sz="2400" b="1" i="1" u="sng" dirty="0" err="1" smtClean="0"/>
              <a:t>Pullulanáz</a:t>
            </a:r>
            <a:r>
              <a:rPr lang="hu-HU" sz="2400" b="1" i="1" dirty="0" smtClean="0"/>
              <a:t>:</a:t>
            </a:r>
            <a:r>
              <a:rPr lang="hu-HU" sz="2400" i="1" dirty="0" smtClean="0"/>
              <a:t> </a:t>
            </a:r>
            <a:r>
              <a:rPr lang="hu-HU" sz="1800" i="1" dirty="0" smtClean="0"/>
              <a:t> </a:t>
            </a:r>
            <a:r>
              <a:rPr lang="hu-HU" sz="1800" dirty="0" smtClean="0"/>
              <a:t>(</a:t>
            </a:r>
            <a:r>
              <a:rPr lang="hu-HU" sz="1800" i="1" dirty="0" smtClean="0"/>
              <a:t>EC 3.2.1.41)</a:t>
            </a:r>
            <a:endParaRPr lang="hu-HU" sz="1800" i="1" u="sng" dirty="0" smtClean="0"/>
          </a:p>
          <a:p>
            <a:pPr>
              <a:spcAft>
                <a:spcPts val="1200"/>
              </a:spcAft>
            </a:pPr>
            <a:r>
              <a:rPr lang="hu-HU" sz="1800" dirty="0" smtClean="0"/>
              <a:t>Előfordulás: </a:t>
            </a:r>
          </a:p>
          <a:p>
            <a:pPr lvl="1">
              <a:spcAft>
                <a:spcPts val="1200"/>
              </a:spcAft>
            </a:pPr>
            <a:r>
              <a:rPr lang="hu-HU" sz="1800" dirty="0" smtClean="0"/>
              <a:t>Élesztők, </a:t>
            </a:r>
            <a:r>
              <a:rPr lang="hu-HU" sz="1800" dirty="0" err="1" smtClean="0"/>
              <a:t>prokarióták</a:t>
            </a:r>
            <a:r>
              <a:rPr lang="hu-HU" sz="1600" dirty="0" smtClean="0"/>
              <a:t>: </a:t>
            </a:r>
            <a:r>
              <a:rPr lang="hu-HU" sz="1600" dirty="0" err="1"/>
              <a:t>Pseudomonas</a:t>
            </a:r>
            <a:r>
              <a:rPr lang="hu-HU" sz="1600" dirty="0"/>
              <a:t>, </a:t>
            </a:r>
            <a:r>
              <a:rPr lang="hu-HU" sz="1600" dirty="0" err="1" smtClean="0"/>
              <a:t>Streptomyces</a:t>
            </a:r>
            <a:r>
              <a:rPr lang="hu-HU" sz="1600" dirty="0" smtClean="0"/>
              <a:t>, Bacillus fajok</a:t>
            </a:r>
          </a:p>
          <a:p>
            <a:pPr>
              <a:spcAft>
                <a:spcPts val="1200"/>
              </a:spcAft>
            </a:pPr>
            <a:r>
              <a:rPr lang="hu-HU" sz="1900" dirty="0" err="1" smtClean="0"/>
              <a:t>Pullularia</a:t>
            </a:r>
            <a:r>
              <a:rPr lang="hu-HU" sz="1900" dirty="0" smtClean="0"/>
              <a:t> </a:t>
            </a:r>
            <a:r>
              <a:rPr lang="hu-HU" sz="1900" dirty="0" err="1" smtClean="0"/>
              <a:t>pullulans</a:t>
            </a:r>
            <a:r>
              <a:rPr lang="hu-HU" sz="1900" dirty="0" smtClean="0"/>
              <a:t> </a:t>
            </a:r>
            <a:r>
              <a:rPr lang="hu-HU" sz="1900" dirty="0" smtClean="0">
                <a:sym typeface="Wingdings" panose="05000000000000000000" pitchFamily="2" charset="2"/>
              </a:rPr>
              <a:t> </a:t>
            </a:r>
            <a:r>
              <a:rPr lang="hu-HU" sz="1800" dirty="0" err="1" smtClean="0">
                <a:sym typeface="Wingdings" panose="05000000000000000000" pitchFamily="2" charset="2"/>
              </a:rPr>
              <a:t>pullulán</a:t>
            </a:r>
            <a:r>
              <a:rPr lang="hu-HU" sz="1800" dirty="0" smtClean="0">
                <a:sym typeface="Wingdings" panose="05000000000000000000" pitchFamily="2" charset="2"/>
              </a:rPr>
              <a:t>: </a:t>
            </a:r>
            <a:r>
              <a:rPr lang="el-GR" sz="1800" dirty="0" smtClean="0"/>
              <a:t>α</a:t>
            </a:r>
            <a:r>
              <a:rPr lang="hu-HU" sz="1800" dirty="0" smtClean="0"/>
              <a:t>-</a:t>
            </a:r>
            <a:r>
              <a:rPr lang="el-GR" sz="1800" dirty="0" smtClean="0"/>
              <a:t>(1-6) </a:t>
            </a:r>
            <a:r>
              <a:rPr lang="hu-HU" sz="1800" dirty="0" smtClean="0"/>
              <a:t>kötésekkel polimerizált glükóz</a:t>
            </a:r>
          </a:p>
          <a:p>
            <a:pPr>
              <a:spcAft>
                <a:spcPts val="1200"/>
              </a:spcAft>
            </a:pPr>
            <a:r>
              <a:rPr lang="hu-HU" sz="1900" dirty="0" err="1" smtClean="0"/>
              <a:t>debranching</a:t>
            </a:r>
            <a:r>
              <a:rPr lang="hu-HU" sz="1900" dirty="0" smtClean="0"/>
              <a:t> </a:t>
            </a:r>
            <a:r>
              <a:rPr lang="hu-HU" sz="1900" dirty="0" err="1"/>
              <a:t>enzyme</a:t>
            </a:r>
            <a:r>
              <a:rPr lang="hu-HU" sz="1900" dirty="0"/>
              <a:t> = </a:t>
            </a:r>
            <a:r>
              <a:rPr lang="hu-HU" sz="1900" dirty="0" smtClean="0"/>
              <a:t>elágazást megszüntető enzim</a:t>
            </a:r>
            <a:endParaRPr lang="hu-HU" sz="1900" dirty="0"/>
          </a:p>
          <a:p>
            <a:pPr>
              <a:spcAft>
                <a:spcPts val="1200"/>
              </a:spcAft>
            </a:pPr>
            <a:r>
              <a:rPr lang="el-GR" sz="1800" dirty="0" smtClean="0"/>
              <a:t>α-</a:t>
            </a:r>
            <a:r>
              <a:rPr lang="hu-HU" sz="1800" dirty="0" smtClean="0"/>
              <a:t> (1,6)-D-</a:t>
            </a:r>
            <a:r>
              <a:rPr lang="hu-HU" sz="1800" dirty="0" err="1" smtClean="0"/>
              <a:t>glükozid</a:t>
            </a:r>
            <a:r>
              <a:rPr lang="hu-HU" sz="1800" dirty="0" smtClean="0"/>
              <a:t>  </a:t>
            </a:r>
            <a:r>
              <a:rPr lang="hu-HU" sz="1800" dirty="0"/>
              <a:t>kötések  hidrolízisét  </a:t>
            </a:r>
            <a:r>
              <a:rPr lang="hu-HU" sz="1800" dirty="0" smtClean="0"/>
              <a:t>katalizálja</a:t>
            </a:r>
          </a:p>
          <a:p>
            <a:pPr>
              <a:spcAft>
                <a:spcPts val="1200"/>
              </a:spcAft>
            </a:pPr>
            <a:r>
              <a:rPr lang="hu-HU" sz="1800" dirty="0" smtClean="0"/>
              <a:t>Hatékony: 50-60 °C , pH 4,5-5,0</a:t>
            </a:r>
          </a:p>
          <a:p>
            <a:pPr>
              <a:spcAft>
                <a:spcPts val="1200"/>
              </a:spcAft>
            </a:pPr>
            <a:r>
              <a:rPr lang="hu-HU" sz="1800" dirty="0" smtClean="0"/>
              <a:t>Felhasználás: glükóz-</a:t>
            </a:r>
            <a:r>
              <a:rPr lang="hu-HU" sz="1800" dirty="0" err="1" smtClean="0"/>
              <a:t>izocukor</a:t>
            </a:r>
            <a:r>
              <a:rPr lang="hu-HU" sz="1800" dirty="0" smtClean="0"/>
              <a:t> előállítás</a:t>
            </a:r>
            <a:endParaRPr lang="hu-HU" sz="1800" dirty="0"/>
          </a:p>
          <a:p>
            <a:endParaRPr lang="hu-HU" sz="1800" dirty="0" smtClean="0"/>
          </a:p>
          <a:p>
            <a:endParaRPr lang="hu-HU" sz="2100" dirty="0"/>
          </a:p>
          <a:p>
            <a:endParaRPr lang="hu-HU" sz="19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456218" y="1022061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dirty="0" err="1"/>
              <a:t>Endoenzimek</a:t>
            </a:r>
            <a:endParaRPr lang="hu-HU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dirty="0"/>
              <a:t>α -(1-6)- </a:t>
            </a:r>
            <a:r>
              <a:rPr lang="hu-HU" dirty="0" err="1"/>
              <a:t>glikozidkötést</a:t>
            </a:r>
            <a:r>
              <a:rPr lang="hu-HU" dirty="0"/>
              <a:t> bontanak </a:t>
            </a:r>
            <a:r>
              <a:rPr lang="hu-HU" dirty="0">
                <a:sym typeface="Wingdings" panose="05000000000000000000" pitchFamily="2" charset="2"/>
              </a:rPr>
              <a:t>”</a:t>
            </a:r>
            <a:r>
              <a:rPr lang="hu-HU" dirty="0" err="1">
                <a:sym typeface="Wingdings" panose="05000000000000000000" pitchFamily="2" charset="2"/>
              </a:rPr>
              <a:t>oldalágtalanító</a:t>
            </a:r>
            <a:r>
              <a:rPr lang="hu-HU" dirty="0">
                <a:sym typeface="Wingdings" panose="05000000000000000000" pitchFamily="2" charset="2"/>
              </a:rPr>
              <a:t>”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dirty="0">
                <a:sym typeface="Wingdings" panose="05000000000000000000" pitchFamily="2" charset="2"/>
              </a:rPr>
              <a:t>Termékeik: lineáris szerkezetű maltóz dextrinek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18" y="3477434"/>
            <a:ext cx="4470504" cy="24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28" y="226580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err="1" smtClean="0"/>
              <a:t>Proteázok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891" y="1690688"/>
            <a:ext cx="8347364" cy="516731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hu-HU" sz="2200" dirty="0" smtClean="0"/>
              <a:t>Fehérjék lebontása </a:t>
            </a:r>
            <a:r>
              <a:rPr lang="hu-HU" sz="1800" dirty="0" smtClean="0">
                <a:sym typeface="Wingdings" panose="05000000000000000000" pitchFamily="2" charset="2"/>
              </a:rPr>
              <a:t> </a:t>
            </a:r>
            <a:r>
              <a:rPr lang="hu-HU" sz="1800" dirty="0" err="1" smtClean="0">
                <a:sym typeface="Wingdings" panose="05000000000000000000" pitchFamily="2" charset="2"/>
              </a:rPr>
              <a:t>peptidkötések</a:t>
            </a:r>
            <a:r>
              <a:rPr lang="hu-HU" sz="1800" dirty="0" smtClean="0">
                <a:sym typeface="Wingdings" panose="05000000000000000000" pitchFamily="2" charset="2"/>
              </a:rPr>
              <a:t> hidrolízise</a:t>
            </a:r>
          </a:p>
          <a:p>
            <a:pPr>
              <a:spcAft>
                <a:spcPts val="600"/>
              </a:spcAft>
            </a:pPr>
            <a:r>
              <a:rPr lang="hu-HU" sz="2200" dirty="0" smtClean="0">
                <a:sym typeface="Wingdings" panose="05000000000000000000" pitchFamily="2" charset="2"/>
              </a:rPr>
              <a:t>Csoportosításuk:</a:t>
            </a:r>
          </a:p>
          <a:p>
            <a:pPr lvl="1">
              <a:spcAft>
                <a:spcPts val="1800"/>
              </a:spcAft>
            </a:pPr>
            <a:r>
              <a:rPr lang="hu-HU" sz="1800" dirty="0" smtClean="0">
                <a:sym typeface="Wingdings" panose="05000000000000000000" pitchFamily="2" charset="2"/>
              </a:rPr>
              <a:t>hasítás helye szerint: </a:t>
            </a:r>
            <a:r>
              <a:rPr lang="hu-HU" sz="1800" dirty="0" err="1" smtClean="0">
                <a:sym typeface="Wingdings" panose="05000000000000000000" pitchFamily="2" charset="2"/>
              </a:rPr>
              <a:t>exopeptidázok</a:t>
            </a:r>
            <a:r>
              <a:rPr lang="hu-HU" sz="1800" dirty="0" smtClean="0">
                <a:sym typeface="Wingdings" panose="05000000000000000000" pitchFamily="2" charset="2"/>
              </a:rPr>
              <a:t>, </a:t>
            </a:r>
            <a:r>
              <a:rPr lang="hu-HU" sz="1800" dirty="0" err="1" smtClean="0">
                <a:sym typeface="Wingdings" panose="05000000000000000000" pitchFamily="2" charset="2"/>
              </a:rPr>
              <a:t>endopeptidázok</a:t>
            </a:r>
            <a:endParaRPr lang="hu-HU" sz="1800" dirty="0" smtClean="0">
              <a:sym typeface="Wingdings" panose="05000000000000000000" pitchFamily="2" charset="2"/>
            </a:endParaRPr>
          </a:p>
          <a:p>
            <a:pPr lvl="1"/>
            <a:r>
              <a:rPr lang="hu-HU" sz="1800" dirty="0" smtClean="0">
                <a:sym typeface="Wingdings" panose="05000000000000000000" pitchFamily="2" charset="2"/>
              </a:rPr>
              <a:t>aktív helyen lévő aminosav szerint:</a:t>
            </a:r>
          </a:p>
          <a:p>
            <a:pPr lvl="3">
              <a:buFont typeface="Calibri" panose="020F0502020204030204" pitchFamily="34" charset="0"/>
              <a:buChar char="‐"/>
            </a:pPr>
            <a:r>
              <a:rPr lang="hu-HU" altLang="hu-HU" dirty="0" smtClean="0"/>
              <a:t>szerin </a:t>
            </a:r>
            <a:r>
              <a:rPr lang="hu-HU" altLang="hu-HU" dirty="0" err="1"/>
              <a:t>proteázok</a:t>
            </a:r>
            <a:r>
              <a:rPr lang="hu-HU" altLang="hu-HU" dirty="0"/>
              <a:t> </a:t>
            </a:r>
            <a:endParaRPr lang="hu-HU" altLang="hu-HU" dirty="0" smtClean="0"/>
          </a:p>
          <a:p>
            <a:pPr lvl="3">
              <a:buFont typeface="Calibri" panose="020F0502020204030204" pitchFamily="34" charset="0"/>
              <a:buChar char="‐"/>
            </a:pPr>
            <a:r>
              <a:rPr lang="hu-HU" altLang="hu-HU" dirty="0" smtClean="0"/>
              <a:t>aszpartát </a:t>
            </a:r>
            <a:r>
              <a:rPr lang="hu-HU" altLang="hu-HU" dirty="0" err="1" smtClean="0"/>
              <a:t>proteázok</a:t>
            </a:r>
            <a:endParaRPr lang="en-GB" altLang="hu-HU" dirty="0">
              <a:ea typeface="Arial Unicode MS" pitchFamily="34" charset="-128"/>
            </a:endParaRPr>
          </a:p>
          <a:p>
            <a:pPr lvl="3">
              <a:buFont typeface="Calibri" panose="020F0502020204030204" pitchFamily="34" charset="0"/>
              <a:buChar char="‐"/>
            </a:pPr>
            <a:r>
              <a:rPr lang="hu-HU" altLang="hu-HU" dirty="0" smtClean="0"/>
              <a:t>cisztein </a:t>
            </a:r>
            <a:r>
              <a:rPr lang="hu-HU" altLang="hu-HU" dirty="0" err="1" smtClean="0"/>
              <a:t>proteázok</a:t>
            </a:r>
            <a:endParaRPr lang="en-GB" altLang="hu-HU" dirty="0">
              <a:ea typeface="Arial Unicode MS" pitchFamily="34" charset="-128"/>
            </a:endParaRPr>
          </a:p>
          <a:p>
            <a:pPr lvl="3">
              <a:buFont typeface="Calibri" panose="020F0502020204030204" pitchFamily="34" charset="0"/>
              <a:buChar char="‐"/>
            </a:pPr>
            <a:r>
              <a:rPr lang="hu-HU" altLang="hu-HU" dirty="0" err="1" smtClean="0"/>
              <a:t>metalloproteázok</a:t>
            </a:r>
            <a:r>
              <a:rPr lang="hu-HU" altLang="hu-HU" dirty="0" smtClean="0"/>
              <a:t> </a:t>
            </a:r>
          </a:p>
          <a:p>
            <a:pPr lvl="3">
              <a:buFont typeface="Calibri" panose="020F0502020204030204" pitchFamily="34" charset="0"/>
              <a:buChar char="‐"/>
            </a:pPr>
            <a:r>
              <a:rPr lang="hu-HU" altLang="hu-HU" dirty="0" err="1" smtClean="0"/>
              <a:t>treonin</a:t>
            </a:r>
            <a:r>
              <a:rPr lang="hu-HU" altLang="hu-HU" dirty="0" smtClean="0"/>
              <a:t> </a:t>
            </a:r>
            <a:r>
              <a:rPr lang="hu-HU" altLang="hu-HU" dirty="0" err="1"/>
              <a:t>proteázok</a:t>
            </a:r>
            <a:r>
              <a:rPr lang="hu-HU" altLang="hu-HU" dirty="0"/>
              <a:t> </a:t>
            </a:r>
            <a:endParaRPr lang="hu-HU" altLang="hu-HU" dirty="0" smtClean="0"/>
          </a:p>
          <a:p>
            <a:pPr lvl="3">
              <a:spcAft>
                <a:spcPts val="1800"/>
              </a:spcAft>
              <a:buFont typeface="Calibri" panose="020F0502020204030204" pitchFamily="34" charset="0"/>
              <a:buChar char="‐"/>
            </a:pPr>
            <a:r>
              <a:rPr lang="hu-HU" altLang="hu-HU" dirty="0" smtClean="0"/>
              <a:t>glutaminsav </a:t>
            </a:r>
            <a:r>
              <a:rPr lang="hu-HU" altLang="hu-HU" dirty="0" err="1" smtClean="0"/>
              <a:t>proteázok</a:t>
            </a:r>
            <a:endParaRPr lang="hu-HU" altLang="hu-HU" dirty="0" smtClean="0"/>
          </a:p>
          <a:p>
            <a:pPr lvl="1">
              <a:spcAft>
                <a:spcPts val="1800"/>
              </a:spcAft>
            </a:pPr>
            <a:r>
              <a:rPr lang="hu-HU" sz="1800" dirty="0" smtClean="0"/>
              <a:t>termelő szervezet szerint: gomba, bakteriális eredetű</a:t>
            </a:r>
          </a:p>
          <a:p>
            <a:pPr lvl="1">
              <a:spcAft>
                <a:spcPts val="1800"/>
              </a:spcAft>
            </a:pPr>
            <a:r>
              <a:rPr lang="hu-HU" sz="1800" dirty="0" smtClean="0"/>
              <a:t>optimális pH tartomány szerint</a:t>
            </a:r>
            <a:endParaRPr lang="hu-HU" sz="1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7719291" y="1690688"/>
            <a:ext cx="37338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200" dirty="0" smtClean="0"/>
              <a:t>Felhasználás: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mosószeripar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sajtgyártás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bőrgyártás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gyógyászat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reagens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állati takarmányok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91" y="4229845"/>
            <a:ext cx="2540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err="1" smtClean="0"/>
              <a:t>Proteázok</a:t>
            </a:r>
            <a:endParaRPr lang="hu-HU" sz="36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7" y="1269207"/>
            <a:ext cx="5157787" cy="823912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i="1" u="sng" dirty="0" err="1" smtClean="0"/>
              <a:t>Bromelain</a:t>
            </a:r>
            <a:r>
              <a:rPr lang="hu-HU" i="1" u="sng" dirty="0" smtClean="0"/>
              <a:t> </a:t>
            </a:r>
            <a:r>
              <a:rPr lang="hu-HU" sz="1800" b="0" i="1" dirty="0" smtClean="0"/>
              <a:t>(EC 3.4.22. 32-33.)</a:t>
            </a:r>
            <a:endParaRPr lang="hu-HU" sz="1800" b="0" i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7" y="2324966"/>
            <a:ext cx="5157787" cy="403427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altLang="hu-HU" sz="1800" dirty="0" smtClean="0"/>
              <a:t>Előfordulás: </a:t>
            </a:r>
            <a:r>
              <a:rPr lang="en-GB" altLang="hu-HU" sz="1800" dirty="0" err="1" smtClean="0">
                <a:cs typeface="Times New Roman" panose="02020603050405020304" pitchFamily="18" charset="0"/>
              </a:rPr>
              <a:t>ananász</a:t>
            </a:r>
            <a:r>
              <a:rPr lang="en-GB" altLang="hu-HU" sz="1800" dirty="0" smtClean="0">
                <a:cs typeface="Times New Roman" panose="02020603050405020304" pitchFamily="18" charset="0"/>
              </a:rPr>
              <a:t> 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(</a:t>
            </a:r>
            <a:r>
              <a:rPr lang="hu-HU" altLang="hu-HU" sz="1600" dirty="0" err="1" smtClean="0">
                <a:cs typeface="Times New Roman" panose="02020603050405020304" pitchFamily="18" charset="0"/>
              </a:rPr>
              <a:t>Ananas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 </a:t>
            </a:r>
            <a:r>
              <a:rPr lang="hu-HU" altLang="hu-HU" sz="1600" dirty="0" err="1" smtClean="0">
                <a:cs typeface="Times New Roman" panose="02020603050405020304" pitchFamily="18" charset="0"/>
              </a:rPr>
              <a:t>comosus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)</a:t>
            </a:r>
            <a:endParaRPr lang="hu-HU" altLang="hu-HU" sz="1600" dirty="0"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hu-HU" altLang="hu-HU" sz="1800" dirty="0" smtClean="0">
                <a:cs typeface="Times New Roman" panose="02020603050405020304" pitchFamily="18" charset="0"/>
              </a:rPr>
              <a:t>Cisztein </a:t>
            </a:r>
            <a:r>
              <a:rPr lang="hu-HU" altLang="hu-HU" sz="1800" dirty="0" err="1" smtClean="0">
                <a:cs typeface="Times New Roman" panose="02020603050405020304" pitchFamily="18" charset="0"/>
              </a:rPr>
              <a:t>proteáz</a:t>
            </a:r>
            <a:r>
              <a:rPr lang="hu-HU" altLang="hu-HU" sz="1800" dirty="0" smtClean="0">
                <a:cs typeface="Times New Roman" panose="02020603050405020304" pitchFamily="18" charset="0"/>
              </a:rPr>
              <a:t> </a:t>
            </a:r>
            <a:r>
              <a:rPr lang="hu-HU" altLang="hu-HU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18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tiol</a:t>
            </a:r>
            <a:r>
              <a:rPr lang="hu-HU" altLang="hu-HU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-csoport</a:t>
            </a:r>
          </a:p>
          <a:p>
            <a:pPr>
              <a:spcAft>
                <a:spcPts val="1200"/>
              </a:spcAft>
            </a:pPr>
            <a:r>
              <a:rPr lang="hu-HU" altLang="hu-HU" sz="18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~50-60°C</a:t>
            </a:r>
            <a:endParaRPr lang="hu-HU" altLang="hu-HU" sz="1800" dirty="0" smtClean="0"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hu-HU" altLang="hu-HU" sz="1800" dirty="0" smtClean="0"/>
              <a:t>Felhasználás: </a:t>
            </a:r>
          </a:p>
          <a:p>
            <a:pPr lvl="1"/>
            <a:r>
              <a:rPr lang="hu-HU" altLang="hu-HU" sz="1800" dirty="0" smtClean="0">
                <a:cs typeface="Times New Roman" panose="02020603050405020304" pitchFamily="18" charset="0"/>
              </a:rPr>
              <a:t>Terápiás célokra</a:t>
            </a:r>
          </a:p>
          <a:p>
            <a:pPr lvl="2">
              <a:spcAft>
                <a:spcPts val="600"/>
              </a:spcAft>
              <a:buFont typeface="Calibri" panose="020F0502020204030204" pitchFamily="34" charset="0"/>
              <a:buChar char="‐"/>
            </a:pPr>
            <a:r>
              <a:rPr lang="en-GB" altLang="hu-HU" sz="1800" dirty="0" err="1" smtClean="0">
                <a:cs typeface="Times New Roman" panose="02020603050405020304" pitchFamily="18" charset="0"/>
              </a:rPr>
              <a:t>segíti</a:t>
            </a:r>
            <a:r>
              <a:rPr lang="en-GB" altLang="hu-HU" sz="1800" dirty="0" smtClean="0">
                <a:cs typeface="Times New Roman" panose="02020603050405020304" pitchFamily="18" charset="0"/>
              </a:rPr>
              <a:t> </a:t>
            </a:r>
            <a:r>
              <a:rPr lang="en-GB" altLang="hu-HU" sz="1800" dirty="0">
                <a:cs typeface="Times New Roman" panose="02020603050405020304" pitchFamily="18" charset="0"/>
              </a:rPr>
              <a:t>a </a:t>
            </a:r>
            <a:r>
              <a:rPr lang="en-GB" altLang="hu-HU" sz="1800" dirty="0" err="1">
                <a:cs typeface="Times New Roman" panose="02020603050405020304" pitchFamily="18" charset="0"/>
              </a:rPr>
              <a:t>fehérjeemésztést</a:t>
            </a:r>
            <a:endParaRPr lang="hu-HU" altLang="hu-HU" sz="1800" dirty="0"/>
          </a:p>
          <a:p>
            <a:pPr lvl="2">
              <a:spcAft>
                <a:spcPts val="600"/>
              </a:spcAft>
              <a:buFont typeface="Calibri" panose="020F0502020204030204" pitchFamily="34" charset="0"/>
              <a:buChar char="‐"/>
            </a:pPr>
            <a:r>
              <a:rPr lang="en-GB" altLang="hu-HU" sz="1800" dirty="0" err="1" smtClean="0">
                <a:cs typeface="Times New Roman" panose="02020603050405020304" pitchFamily="18" charset="0"/>
              </a:rPr>
              <a:t>gyorsítja</a:t>
            </a:r>
            <a:r>
              <a:rPr lang="en-GB" altLang="hu-HU" sz="1800" dirty="0" smtClean="0">
                <a:cs typeface="Times New Roman" panose="02020603050405020304" pitchFamily="18" charset="0"/>
              </a:rPr>
              <a:t> </a:t>
            </a:r>
            <a:r>
              <a:rPr lang="en-GB" altLang="hu-HU" sz="1800" dirty="0" err="1">
                <a:cs typeface="Times New Roman" panose="02020603050405020304" pitchFamily="18" charset="0"/>
              </a:rPr>
              <a:t>az</a:t>
            </a:r>
            <a:r>
              <a:rPr lang="en-GB" altLang="hu-HU" sz="1800" dirty="0">
                <a:cs typeface="Times New Roman" panose="02020603050405020304" pitchFamily="18" charset="0"/>
              </a:rPr>
              <a:t> </a:t>
            </a:r>
            <a:r>
              <a:rPr lang="en-GB" altLang="hu-HU" sz="1800" dirty="0" err="1">
                <a:cs typeface="Times New Roman" panose="02020603050405020304" pitchFamily="18" charset="0"/>
              </a:rPr>
              <a:t>izmok</a:t>
            </a:r>
            <a:r>
              <a:rPr lang="en-GB" altLang="hu-HU" sz="1800" dirty="0">
                <a:cs typeface="Times New Roman" panose="02020603050405020304" pitchFamily="18" charset="0"/>
              </a:rPr>
              <a:t> </a:t>
            </a:r>
            <a:r>
              <a:rPr lang="en-GB" altLang="hu-HU" sz="1800" dirty="0" err="1">
                <a:cs typeface="Times New Roman" panose="02020603050405020304" pitchFamily="18" charset="0"/>
              </a:rPr>
              <a:t>regenerációját</a:t>
            </a:r>
            <a:endParaRPr lang="hu-HU" altLang="hu-HU" sz="1800" dirty="0"/>
          </a:p>
          <a:p>
            <a:pPr lvl="2">
              <a:spcAft>
                <a:spcPts val="600"/>
              </a:spcAft>
              <a:buFont typeface="Calibri" panose="020F0502020204030204" pitchFamily="34" charset="0"/>
              <a:buChar char="‐"/>
            </a:pPr>
            <a:r>
              <a:rPr lang="hu-HU" altLang="hu-HU" sz="1800" dirty="0" smtClean="0"/>
              <a:t>gyulladáscsökkentő</a:t>
            </a:r>
            <a:endParaRPr lang="hu-HU" altLang="hu-HU" sz="1800" dirty="0"/>
          </a:p>
          <a:p>
            <a:pPr>
              <a:buNone/>
            </a:pPr>
            <a:r>
              <a:rPr lang="hu-HU" altLang="hu-HU" sz="2100" dirty="0"/>
              <a:t>	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008018" y="2324966"/>
            <a:ext cx="5183188" cy="823912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hu-HU" i="1" u="sng" dirty="0" smtClean="0"/>
              <a:t>Papain</a:t>
            </a:r>
            <a:r>
              <a:rPr lang="hu-HU" b="0" dirty="0" smtClean="0"/>
              <a:t> </a:t>
            </a:r>
            <a:r>
              <a:rPr lang="hu-HU" sz="1800" b="0" i="1" dirty="0" smtClean="0"/>
              <a:t>(EC 3.4.22.2)</a:t>
            </a:r>
            <a:endParaRPr lang="hu-HU" sz="1800" b="0" i="1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7008812" y="3389891"/>
            <a:ext cx="5183188" cy="41192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altLang="hu-HU" sz="1800" dirty="0" smtClean="0"/>
              <a:t>Előfordulás: </a:t>
            </a:r>
            <a:r>
              <a:rPr lang="hu-HU" altLang="hu-HU" sz="1800" dirty="0" err="1" smtClean="0"/>
              <a:t>papaja</a:t>
            </a:r>
            <a:r>
              <a:rPr lang="hu-HU" altLang="hu-HU" sz="1800" dirty="0" smtClean="0"/>
              <a:t> </a:t>
            </a:r>
            <a:r>
              <a:rPr lang="hu-HU" altLang="hu-HU" sz="1600" dirty="0" smtClean="0"/>
              <a:t>(</a:t>
            </a:r>
            <a:r>
              <a:rPr lang="hu-HU" altLang="hu-HU" sz="1600" dirty="0" err="1" smtClean="0"/>
              <a:t>Carica</a:t>
            </a:r>
            <a:r>
              <a:rPr lang="hu-HU" altLang="hu-HU" sz="1600" dirty="0" smtClean="0"/>
              <a:t> papaya)</a:t>
            </a:r>
            <a:endParaRPr lang="hu-HU" altLang="hu-HU" sz="1600" dirty="0"/>
          </a:p>
          <a:p>
            <a:pPr>
              <a:spcAft>
                <a:spcPts val="1200"/>
              </a:spcAft>
            </a:pPr>
            <a:r>
              <a:rPr lang="hu-HU" altLang="hu-HU" sz="1800" dirty="0" smtClean="0"/>
              <a:t>Cisztein-</a:t>
            </a:r>
            <a:r>
              <a:rPr lang="hu-HU" altLang="hu-HU" sz="1800" dirty="0" err="1" smtClean="0"/>
              <a:t>proteáz</a:t>
            </a:r>
            <a:endParaRPr lang="hu-HU" altLang="hu-HU" sz="1800" dirty="0"/>
          </a:p>
          <a:p>
            <a:r>
              <a:rPr lang="hu-HU" altLang="hu-HU" sz="1800" dirty="0" smtClean="0"/>
              <a:t>Felhasználás: </a:t>
            </a:r>
          </a:p>
          <a:p>
            <a:pPr lvl="2">
              <a:spcAft>
                <a:spcPts val="600"/>
              </a:spcAft>
              <a:buFont typeface="Calibri" panose="020F0502020204030204" pitchFamily="34" charset="0"/>
              <a:buChar char="‐"/>
            </a:pPr>
            <a:r>
              <a:rPr lang="hu-HU" altLang="hu-HU" sz="1800" dirty="0" smtClean="0"/>
              <a:t>fogkrémekben</a:t>
            </a:r>
            <a:r>
              <a:rPr lang="hu-HU" altLang="hu-HU" sz="1800" dirty="0"/>
              <a:t>, fogfehérítőkben</a:t>
            </a:r>
          </a:p>
          <a:p>
            <a:pPr lvl="2">
              <a:spcAft>
                <a:spcPts val="600"/>
              </a:spcAft>
              <a:buFont typeface="Calibri" panose="020F0502020204030204" pitchFamily="34" charset="0"/>
              <a:buChar char="‐"/>
            </a:pPr>
            <a:r>
              <a:rPr lang="en-GB" altLang="hu-HU" sz="1800" dirty="0" err="1" smtClean="0">
                <a:cs typeface="Times New Roman" panose="02020603050405020304" pitchFamily="18" charset="0"/>
              </a:rPr>
              <a:t>rák</a:t>
            </a:r>
            <a:r>
              <a:rPr lang="en-GB" altLang="hu-HU" sz="1800" dirty="0" smtClean="0">
                <a:cs typeface="Times New Roman" panose="02020603050405020304" pitchFamily="18" charset="0"/>
              </a:rPr>
              <a:t> </a:t>
            </a:r>
            <a:r>
              <a:rPr lang="en-GB" altLang="hu-HU" sz="1800" dirty="0" err="1">
                <a:cs typeface="Times New Roman" panose="02020603050405020304" pitchFamily="18" charset="0"/>
              </a:rPr>
              <a:t>elleni</a:t>
            </a:r>
            <a:r>
              <a:rPr lang="en-GB" altLang="hu-HU" sz="1800" dirty="0">
                <a:cs typeface="Times New Roman" panose="02020603050405020304" pitchFamily="18" charset="0"/>
              </a:rPr>
              <a:t> </a:t>
            </a:r>
            <a:r>
              <a:rPr lang="en-GB" altLang="hu-HU" sz="1800" dirty="0" err="1">
                <a:cs typeface="Times New Roman" panose="02020603050405020304" pitchFamily="18" charset="0"/>
              </a:rPr>
              <a:t>kezelések</a:t>
            </a:r>
            <a:r>
              <a:rPr lang="en-GB" altLang="hu-HU" sz="1800" dirty="0">
                <a:cs typeface="Times New Roman" panose="02020603050405020304" pitchFamily="18" charset="0"/>
              </a:rPr>
              <a:t> </a:t>
            </a:r>
            <a:r>
              <a:rPr lang="en-GB" altLang="hu-HU" sz="1800" dirty="0" err="1" smtClean="0">
                <a:cs typeface="Times New Roman" panose="02020603050405020304" pitchFamily="18" charset="0"/>
              </a:rPr>
              <a:t>kiegészítésé</a:t>
            </a:r>
            <a:r>
              <a:rPr lang="hu-HU" altLang="hu-HU" sz="1800" dirty="0" err="1" smtClean="0">
                <a:cs typeface="Times New Roman" panose="02020603050405020304" pitchFamily="18" charset="0"/>
              </a:rPr>
              <a:t>ben</a:t>
            </a:r>
            <a:endParaRPr lang="hu-HU" altLang="hu-HU" sz="1800" dirty="0"/>
          </a:p>
          <a:p>
            <a:pPr lvl="2">
              <a:spcAft>
                <a:spcPts val="600"/>
              </a:spcAft>
              <a:buFont typeface="Calibri" panose="020F0502020204030204" pitchFamily="34" charset="0"/>
              <a:buChar char="‐"/>
            </a:pPr>
            <a:r>
              <a:rPr lang="en-GB" altLang="hu-HU" sz="1800" dirty="0" err="1" smtClean="0">
                <a:cs typeface="Times New Roman" panose="02020603050405020304" pitchFamily="18" charset="0"/>
              </a:rPr>
              <a:t>cukorbetegség</a:t>
            </a:r>
            <a:r>
              <a:rPr lang="en-GB" altLang="hu-HU" sz="1800" dirty="0" smtClean="0">
                <a:cs typeface="Times New Roman" panose="02020603050405020304" pitchFamily="18" charset="0"/>
              </a:rPr>
              <a:t> </a:t>
            </a:r>
            <a:r>
              <a:rPr lang="en-GB" altLang="hu-HU" sz="1800" dirty="0" err="1">
                <a:cs typeface="Times New Roman" panose="02020603050405020304" pitchFamily="18" charset="0"/>
              </a:rPr>
              <a:t>szöv</a:t>
            </a:r>
            <a:r>
              <a:rPr lang="hu-HU" altLang="hu-HU" sz="1800" dirty="0"/>
              <a:t>ő</a:t>
            </a:r>
            <a:r>
              <a:rPr lang="en-GB" altLang="hu-HU" sz="1800" dirty="0" err="1">
                <a:cs typeface="Times New Roman" panose="02020603050405020304" pitchFamily="18" charset="0"/>
              </a:rPr>
              <a:t>dményei</a:t>
            </a:r>
            <a:r>
              <a:rPr lang="en-GB" altLang="hu-HU" sz="1800" dirty="0">
                <a:cs typeface="Times New Roman" panose="02020603050405020304" pitchFamily="18" charset="0"/>
              </a:rPr>
              <a:t> </a:t>
            </a:r>
            <a:r>
              <a:rPr lang="en-GB" altLang="hu-HU" sz="1800" dirty="0" err="1">
                <a:cs typeface="Times New Roman" panose="02020603050405020304" pitchFamily="18" charset="0"/>
              </a:rPr>
              <a:t>ellen</a:t>
            </a:r>
            <a:endParaRPr lang="hu-HU" altLang="hu-HU" sz="1800" dirty="0"/>
          </a:p>
          <a:p>
            <a:pPr lvl="2">
              <a:spcAft>
                <a:spcPts val="600"/>
              </a:spcAft>
              <a:buFont typeface="Calibri" panose="020F0502020204030204" pitchFamily="34" charset="0"/>
              <a:buChar char="‐"/>
            </a:pPr>
            <a:r>
              <a:rPr lang="en-GB" altLang="hu-HU" sz="1800" dirty="0" err="1" smtClean="0">
                <a:cs typeface="Times New Roman" panose="02020603050405020304" pitchFamily="18" charset="0"/>
              </a:rPr>
              <a:t>csökkenti</a:t>
            </a:r>
            <a:r>
              <a:rPr lang="en-GB" altLang="hu-HU" sz="1800" dirty="0" smtClean="0">
                <a:cs typeface="Times New Roman" panose="02020603050405020304" pitchFamily="18" charset="0"/>
              </a:rPr>
              <a:t> </a:t>
            </a:r>
            <a:r>
              <a:rPr lang="en-GB" altLang="hu-HU" sz="1800" dirty="0">
                <a:cs typeface="Times New Roman" panose="02020603050405020304" pitchFamily="18" charset="0"/>
              </a:rPr>
              <a:t>a </a:t>
            </a:r>
            <a:r>
              <a:rPr lang="en-GB" altLang="hu-HU" sz="1800" dirty="0" err="1">
                <a:cs typeface="Times New Roman" panose="02020603050405020304" pitchFamily="18" charset="0"/>
              </a:rPr>
              <a:t>reumás</a:t>
            </a:r>
            <a:r>
              <a:rPr lang="en-GB" altLang="hu-HU" sz="1800" dirty="0">
                <a:cs typeface="Times New Roman" panose="02020603050405020304" pitchFamily="18" charset="0"/>
              </a:rPr>
              <a:t> </a:t>
            </a:r>
            <a:r>
              <a:rPr lang="en-GB" altLang="hu-HU" sz="1800" dirty="0" err="1">
                <a:cs typeface="Times New Roman" panose="02020603050405020304" pitchFamily="18" charset="0"/>
              </a:rPr>
              <a:t>artritisz</a:t>
            </a:r>
            <a:r>
              <a:rPr lang="en-GB" altLang="hu-HU" sz="1800" dirty="0">
                <a:cs typeface="Times New Roman" panose="02020603050405020304" pitchFamily="18" charset="0"/>
              </a:rPr>
              <a:t> </a:t>
            </a:r>
            <a:r>
              <a:rPr lang="en-GB" altLang="hu-HU" sz="1800" dirty="0" err="1">
                <a:cs typeface="Times New Roman" panose="02020603050405020304" pitchFamily="18" charset="0"/>
              </a:rPr>
              <a:t>okozta</a:t>
            </a:r>
            <a:r>
              <a:rPr lang="en-GB" altLang="hu-HU" sz="1800" dirty="0">
                <a:cs typeface="Times New Roman" panose="02020603050405020304" pitchFamily="18" charset="0"/>
              </a:rPr>
              <a:t> </a:t>
            </a:r>
            <a:r>
              <a:rPr lang="en-GB" altLang="hu-HU" sz="1800" dirty="0" err="1">
                <a:cs typeface="Times New Roman" panose="02020603050405020304" pitchFamily="18" charset="0"/>
              </a:rPr>
              <a:t>gyulladásokat</a:t>
            </a:r>
            <a:r>
              <a:rPr lang="en-GB" altLang="hu-HU" sz="1800" dirty="0">
                <a:cs typeface="Times New Roman" panose="02020603050405020304" pitchFamily="18" charset="0"/>
              </a:rPr>
              <a:t> </a:t>
            </a:r>
            <a:r>
              <a:rPr lang="en-GB" altLang="hu-HU" sz="1800" dirty="0" err="1">
                <a:cs typeface="Times New Roman" panose="02020603050405020304" pitchFamily="18" charset="0"/>
              </a:rPr>
              <a:t>és</a:t>
            </a:r>
            <a:r>
              <a:rPr lang="en-GB" altLang="hu-HU" sz="1800" dirty="0">
                <a:cs typeface="Times New Roman" panose="02020603050405020304" pitchFamily="18" charset="0"/>
              </a:rPr>
              <a:t> </a:t>
            </a:r>
            <a:r>
              <a:rPr lang="en-GB" altLang="hu-HU" sz="1800" dirty="0" err="1">
                <a:cs typeface="Times New Roman" panose="02020603050405020304" pitchFamily="18" charset="0"/>
              </a:rPr>
              <a:t>fájdalmakat</a:t>
            </a:r>
            <a:endParaRPr lang="hu-HU" altLang="hu-HU" sz="1800" dirty="0"/>
          </a:p>
          <a:p>
            <a:pPr>
              <a:buNone/>
            </a:pPr>
            <a:r>
              <a:rPr lang="hu-HU" altLang="hu-HU" sz="2300" dirty="0"/>
              <a:t>		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5" y="327618"/>
            <a:ext cx="4301835" cy="21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0946" y="331561"/>
            <a:ext cx="504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Enzimek a sörgyártásban:</a:t>
            </a:r>
            <a:endParaRPr lang="hu-HU" sz="36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59911"/>
              </p:ext>
            </p:extLst>
          </p:nvPr>
        </p:nvGraphicFramePr>
        <p:xfrm>
          <a:off x="290946" y="1231625"/>
          <a:ext cx="11486080" cy="533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216">
                  <a:extLst>
                    <a:ext uri="{9D8B030D-6E8A-4147-A177-3AD203B41FA5}">
                      <a16:colId xmlns:a16="http://schemas.microsoft.com/office/drawing/2014/main" val="2582890480"/>
                    </a:ext>
                  </a:extLst>
                </a:gridCol>
                <a:gridCol w="2297216">
                  <a:extLst>
                    <a:ext uri="{9D8B030D-6E8A-4147-A177-3AD203B41FA5}">
                      <a16:colId xmlns:a16="http://schemas.microsoft.com/office/drawing/2014/main" val="3357703193"/>
                    </a:ext>
                  </a:extLst>
                </a:gridCol>
                <a:gridCol w="1718528">
                  <a:extLst>
                    <a:ext uri="{9D8B030D-6E8A-4147-A177-3AD203B41FA5}">
                      <a16:colId xmlns:a16="http://schemas.microsoft.com/office/drawing/2014/main" val="1489613520"/>
                    </a:ext>
                  </a:extLst>
                </a:gridCol>
                <a:gridCol w="1530920">
                  <a:extLst>
                    <a:ext uri="{9D8B030D-6E8A-4147-A177-3AD203B41FA5}">
                      <a16:colId xmlns:a16="http://schemas.microsoft.com/office/drawing/2014/main" val="1480535104"/>
                    </a:ext>
                  </a:extLst>
                </a:gridCol>
                <a:gridCol w="3642200">
                  <a:extLst>
                    <a:ext uri="{9D8B030D-6E8A-4147-A177-3AD203B41FA5}">
                      <a16:colId xmlns:a16="http://schemas.microsoft.com/office/drawing/2014/main" val="3674733544"/>
                    </a:ext>
                  </a:extLst>
                </a:gridCol>
              </a:tblGrid>
              <a:tr h="1076229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Enzim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Enzimes reakció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Körülmények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Folyamat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Funkció</a:t>
                      </a:r>
                      <a:endParaRPr lang="hu-H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9769850"/>
                  </a:ext>
                </a:extLst>
              </a:tr>
              <a:tr h="1076229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rgbClr val="C00000"/>
                          </a:solidFill>
                        </a:rPr>
                        <a:t>α</a:t>
                      </a:r>
                      <a:r>
                        <a:rPr lang="hu-HU" sz="1800" b="1" dirty="0" smtClean="0">
                          <a:solidFill>
                            <a:srgbClr val="C00000"/>
                          </a:solidFill>
                        </a:rPr>
                        <a:t>-amiláz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keményítő hidrolízise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pH 5</a:t>
                      </a:r>
                    </a:p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70-75°C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malátázás, cefrézés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dirty="0" err="1" smtClean="0"/>
                        <a:t>Poliszacharidok</a:t>
                      </a:r>
                      <a:r>
                        <a:rPr lang="hu-HU" dirty="0" smtClean="0"/>
                        <a:t> bontása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dirty="0" smtClean="0"/>
                        <a:t>Maláta tisztaságának javítása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/>
                        <a:t>Viszkozitás csökkentése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6929012"/>
                  </a:ext>
                </a:extLst>
              </a:tr>
              <a:tr h="1076229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rgbClr val="C00000"/>
                          </a:solidFill>
                        </a:rPr>
                        <a:t>β</a:t>
                      </a:r>
                      <a:r>
                        <a:rPr lang="hu-HU" b="1" dirty="0" smtClean="0">
                          <a:solidFill>
                            <a:srgbClr val="C00000"/>
                          </a:solidFill>
                        </a:rPr>
                        <a:t>-amiláz</a:t>
                      </a:r>
                      <a:endParaRPr lang="hu-H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keményítő hidrolízise</a:t>
                      </a:r>
                    </a:p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pH</a:t>
                      </a:r>
                      <a:r>
                        <a:rPr lang="hu-HU" baseline="0" dirty="0" smtClean="0">
                          <a:solidFill>
                            <a:srgbClr val="C00000"/>
                          </a:solidFill>
                        </a:rPr>
                        <a:t> 5,5-6</a:t>
                      </a:r>
                      <a:endParaRPr lang="hu-HU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60-65°C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malátázás, cefrézés</a:t>
                      </a:r>
                    </a:p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 err="1" smtClean="0"/>
                        <a:t>Poliszacharidok</a:t>
                      </a:r>
                      <a:r>
                        <a:rPr lang="hu-HU" dirty="0" smtClean="0"/>
                        <a:t> bontása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/>
                        <a:t>Szűrés elősegítése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/>
                        <a:t>Malátázás javítása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/>
                        <a:t>Cukrosodási folyamat segítése</a:t>
                      </a:r>
                    </a:p>
                    <a:p>
                      <a:pPr algn="just"/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560077"/>
                  </a:ext>
                </a:extLst>
              </a:tr>
              <a:tr h="1722775"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 smtClean="0">
                          <a:solidFill>
                            <a:schemeClr val="tx1"/>
                          </a:solidFill>
                        </a:rPr>
                        <a:t>Amiloglükozidáz</a:t>
                      </a:r>
                      <a:endParaRPr lang="hu-HU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glükóz koncentráció növelése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pH</a:t>
                      </a:r>
                      <a:r>
                        <a:rPr lang="hu-HU" baseline="0" dirty="0" smtClean="0"/>
                        <a:t> 4-5</a:t>
                      </a:r>
                    </a:p>
                    <a:p>
                      <a:pPr algn="ctr"/>
                      <a:r>
                        <a:rPr lang="hu-HU" baseline="0" dirty="0" smtClean="0"/>
                        <a:t>60-75°C</a:t>
                      </a:r>
                      <a:r>
                        <a:rPr lang="hu-HU" dirty="0" smtClean="0"/>
                        <a:t> 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cefrézés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 err="1" smtClean="0"/>
                        <a:t>Erjeszthetőség</a:t>
                      </a:r>
                      <a:r>
                        <a:rPr lang="hu-HU" dirty="0" smtClean="0"/>
                        <a:t> beállítása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/>
                        <a:t>Kalóriaszegény</a:t>
                      </a:r>
                      <a:r>
                        <a:rPr lang="hu-HU" baseline="0" dirty="0" smtClean="0"/>
                        <a:t> sör előállítása  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hu-HU" baseline="0" dirty="0" smtClean="0"/>
                        <a:t>    (fermentálható cukrok       koncentrációjának növelése)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2289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5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19315" y="290284"/>
            <a:ext cx="647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3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Enzimek a sörgyártásban:</a:t>
            </a:r>
            <a:endParaRPr lang="hu-HU" sz="3600" dirty="0">
              <a:solidFill>
                <a:prstClr val="black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/>
          </p:nvPr>
        </p:nvGraphicFramePr>
        <p:xfrm>
          <a:off x="319315" y="1085394"/>
          <a:ext cx="11683998" cy="5770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453509011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41698159"/>
                    </a:ext>
                  </a:extLst>
                </a:gridCol>
                <a:gridCol w="1730797">
                  <a:extLst>
                    <a:ext uri="{9D8B030D-6E8A-4147-A177-3AD203B41FA5}">
                      <a16:colId xmlns:a16="http://schemas.microsoft.com/office/drawing/2014/main" val="3540521668"/>
                    </a:ext>
                  </a:extLst>
                </a:gridCol>
                <a:gridCol w="1461035">
                  <a:extLst>
                    <a:ext uri="{9D8B030D-6E8A-4147-A177-3AD203B41FA5}">
                      <a16:colId xmlns:a16="http://schemas.microsoft.com/office/drawing/2014/main" val="3656443421"/>
                    </a:ext>
                  </a:extLst>
                </a:gridCol>
                <a:gridCol w="3818566">
                  <a:extLst>
                    <a:ext uri="{9D8B030D-6E8A-4147-A177-3AD203B41FA5}">
                      <a16:colId xmlns:a16="http://schemas.microsoft.com/office/drawing/2014/main" val="3623297480"/>
                    </a:ext>
                  </a:extLst>
                </a:gridCol>
              </a:tblGrid>
              <a:tr h="1029077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Enzim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Enzimes reakció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Körülmények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Folyamat</a:t>
                      </a:r>
                      <a:endParaRPr lang="hu-H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Funkció</a:t>
                      </a:r>
                      <a:endParaRPr lang="hu-H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2469654"/>
                  </a:ext>
                </a:extLst>
              </a:tr>
              <a:tr h="1029077"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 smtClean="0"/>
                        <a:t>Pullulanáz</a:t>
                      </a:r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keményítő α -(1-6)- kötések hidrolízise, oldalláncok bontása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pH 4,5-5</a:t>
                      </a:r>
                    </a:p>
                    <a:p>
                      <a:pPr algn="ctr"/>
                      <a:r>
                        <a:rPr lang="hu-HU" dirty="0" smtClean="0"/>
                        <a:t>50-60°C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cefrézés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/>
                        <a:t>Maláta tisztaságának javítása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/>
                        <a:t>Maximális hatásfok biztosítása fermentáció során </a:t>
                      </a:r>
                      <a:r>
                        <a:rPr lang="hu-HU" dirty="0" smtClean="0">
                          <a:sym typeface="Wingdings" panose="05000000000000000000" pitchFamily="2" charset="2"/>
                        </a:rPr>
                        <a:t> több erjeszthető cukor</a:t>
                      </a:r>
                      <a:endParaRPr lang="hu-HU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018212"/>
                  </a:ext>
                </a:extLst>
              </a:tr>
              <a:tr h="2207816"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 smtClean="0"/>
                        <a:t>Proteázok</a:t>
                      </a:r>
                      <a:endParaRPr lang="hu-HU" b="1" dirty="0" smtClean="0"/>
                    </a:p>
                    <a:p>
                      <a:pPr algn="ctr"/>
                      <a:r>
                        <a:rPr lang="hu-HU" b="0" i="1" dirty="0" smtClean="0"/>
                        <a:t>(</a:t>
                      </a:r>
                      <a:r>
                        <a:rPr lang="hu-HU" b="0" i="1" dirty="0" err="1" smtClean="0"/>
                        <a:t>bromelain,papain</a:t>
                      </a:r>
                      <a:r>
                        <a:rPr lang="hu-HU" b="0" i="1" dirty="0" smtClean="0"/>
                        <a:t>)</a:t>
                      </a:r>
                      <a:endParaRPr lang="hu-HU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peptidkötések</a:t>
                      </a:r>
                      <a:r>
                        <a:rPr lang="hu-HU" dirty="0" smtClean="0"/>
                        <a:t> hidrolízise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pH 3-10</a:t>
                      </a:r>
                    </a:p>
                    <a:p>
                      <a:pPr algn="ctr"/>
                      <a:r>
                        <a:rPr lang="hu-HU" dirty="0" smtClean="0"/>
                        <a:t>~50°C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malátázás, cefrézés</a:t>
                      </a:r>
                    </a:p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dirty="0" smtClean="0"/>
                        <a:t>Fehérjék bontása, oldatba vitele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/>
                        <a:t>Malátázás javítása,</a:t>
                      </a:r>
                      <a:r>
                        <a:rPr lang="hu-HU" baseline="0" dirty="0" smtClean="0"/>
                        <a:t> elősegítése</a:t>
                      </a:r>
                      <a:endParaRPr lang="hu-HU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/>
                        <a:t>Tisztaság javítása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/>
                        <a:t>Kedvező</a:t>
                      </a:r>
                      <a:r>
                        <a:rPr lang="hu-HU" baseline="0" dirty="0" smtClean="0"/>
                        <a:t> körülmények teremtése a fermentációhoz</a:t>
                      </a:r>
                      <a:endParaRPr lang="hu-HU" dirty="0" smtClean="0"/>
                    </a:p>
                    <a:p>
                      <a:pPr marL="0" indent="0" algn="just">
                        <a:buFontTx/>
                        <a:buNone/>
                      </a:pPr>
                      <a:endParaRPr lang="hu-HU" dirty="0" smtClean="0"/>
                    </a:p>
                    <a:p>
                      <a:pPr algn="just"/>
                      <a:r>
                        <a:rPr lang="hu-HU" dirty="0" smtClean="0"/>
                        <a:t>+ tárolás közbeni</a:t>
                      </a:r>
                      <a:r>
                        <a:rPr lang="hu-HU" baseline="0" dirty="0" smtClean="0"/>
                        <a:t> zavarodás megakadályozása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2831632"/>
                  </a:ext>
                </a:extLst>
              </a:tr>
              <a:tr h="1267151">
                <a:tc>
                  <a:txBody>
                    <a:bodyPr/>
                    <a:lstStyle/>
                    <a:p>
                      <a:pPr algn="ctr"/>
                      <a:r>
                        <a:rPr lang="hu-HU" b="1" i="0" dirty="0" smtClean="0"/>
                        <a:t>+</a:t>
                      </a:r>
                      <a:r>
                        <a:rPr lang="hu-HU" b="1" i="0" dirty="0" err="1" smtClean="0"/>
                        <a:t>Pentozanáz</a:t>
                      </a:r>
                      <a:endParaRPr lang="hu-HU" b="1" i="0" dirty="0" smtClean="0"/>
                    </a:p>
                    <a:p>
                      <a:pPr algn="ctr"/>
                      <a:r>
                        <a:rPr lang="hu-HU" b="1" i="0" dirty="0" smtClean="0"/>
                        <a:t>(</a:t>
                      </a:r>
                      <a:r>
                        <a:rPr lang="hu-HU" b="1" i="0" dirty="0" err="1" smtClean="0"/>
                        <a:t>arabino-xilanáz</a:t>
                      </a:r>
                      <a:r>
                        <a:rPr lang="hu-HU" b="1" i="0" dirty="0" smtClean="0"/>
                        <a:t>),</a:t>
                      </a:r>
                      <a:r>
                        <a:rPr lang="hu-HU" b="1" i="0" baseline="0" dirty="0" smtClean="0"/>
                        <a:t> </a:t>
                      </a:r>
                      <a:r>
                        <a:rPr lang="hu-HU" b="1" i="0" baseline="0" dirty="0" err="1" smtClean="0"/>
                        <a:t>xilanáz</a:t>
                      </a:r>
                      <a:r>
                        <a:rPr lang="hu-HU" b="1" i="0" baseline="0" dirty="0" smtClean="0"/>
                        <a:t> keverék</a:t>
                      </a:r>
                      <a:endParaRPr lang="hu-HU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pentozánok</a:t>
                      </a:r>
                      <a:r>
                        <a:rPr lang="hu-HU" dirty="0" smtClean="0"/>
                        <a:t> hidrolízise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cefrézés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hu-HU" dirty="0" smtClean="0"/>
                        <a:t>Szétválasztás és szűrés</a:t>
                      </a:r>
                      <a:r>
                        <a:rPr lang="hu-HU" baseline="0" dirty="0" smtClean="0"/>
                        <a:t> elősegítése</a:t>
                      </a:r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00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3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62902"/>
            <a:ext cx="10515600" cy="434975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latin typeface="+mn-lt"/>
                <a:cs typeface="Times New Roman" panose="02020603050405020304" pitchFamily="18" charset="0"/>
              </a:rPr>
              <a:t>Alapanyagok</a:t>
            </a:r>
            <a:r>
              <a:rPr lang="en-US" sz="2800" dirty="0" smtClean="0">
                <a:latin typeface="+mn-lt"/>
                <a:cs typeface="Times New Roman" panose="02020603050405020304" pitchFamily="18" charset="0"/>
              </a:rPr>
              <a:t>:</a:t>
            </a:r>
            <a:endParaRPr lang="hu-HU" sz="28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18392" y="597877"/>
            <a:ext cx="109552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Elsődleges</a:t>
            </a:r>
            <a:r>
              <a:rPr lang="en-US" sz="2800" dirty="0" smtClean="0"/>
              <a:t> </a:t>
            </a:r>
            <a:r>
              <a:rPr lang="en-US" sz="2800" dirty="0" err="1" smtClean="0"/>
              <a:t>összetevők</a:t>
            </a:r>
            <a:r>
              <a:rPr lang="en-US" sz="2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</a:t>
            </a:r>
            <a:r>
              <a:rPr lang="en-US" dirty="0" err="1" smtClean="0"/>
              <a:t>aláta</a:t>
            </a:r>
            <a:r>
              <a:rPr lang="en-US" dirty="0" smtClean="0"/>
              <a:t>: </a:t>
            </a:r>
            <a:r>
              <a:rPr lang="en-US" dirty="0" err="1" smtClean="0"/>
              <a:t>árpa</a:t>
            </a:r>
            <a:r>
              <a:rPr lang="en-US" dirty="0" smtClean="0"/>
              <a:t>, </a:t>
            </a:r>
            <a:r>
              <a:rPr lang="en-US" dirty="0" err="1" smtClean="0"/>
              <a:t>búza</a:t>
            </a:r>
            <a:r>
              <a:rPr lang="en-US" dirty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egyéb</a:t>
            </a:r>
            <a:r>
              <a:rPr lang="en-US" dirty="0" smtClean="0"/>
              <a:t> </a:t>
            </a:r>
            <a:r>
              <a:rPr lang="en-US" dirty="0" err="1" smtClean="0"/>
              <a:t>gabona</a:t>
            </a:r>
            <a:r>
              <a:rPr lang="en-US" dirty="0" smtClean="0"/>
              <a:t> </a:t>
            </a:r>
            <a:r>
              <a:rPr lang="en-US" dirty="0" err="1" smtClean="0"/>
              <a:t>csíráztatásával</a:t>
            </a:r>
            <a:r>
              <a:rPr lang="en-US" dirty="0" smtClean="0"/>
              <a:t> </a:t>
            </a:r>
            <a:r>
              <a:rPr lang="en-US" dirty="0" err="1" smtClean="0"/>
              <a:t>előállított</a:t>
            </a:r>
            <a:r>
              <a:rPr lang="en-US" dirty="0" smtClean="0"/>
              <a:t> </a:t>
            </a:r>
            <a:r>
              <a:rPr lang="en-US" dirty="0" err="1" smtClean="0"/>
              <a:t>termék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Víz</a:t>
            </a:r>
            <a:endParaRPr lang="en-US" dirty="0" smtClean="0"/>
          </a:p>
          <a:p>
            <a:endParaRPr lang="en-US" sz="2400" dirty="0" smtClean="0"/>
          </a:p>
          <a:p>
            <a:r>
              <a:rPr lang="en-US" sz="2800" dirty="0" err="1" smtClean="0"/>
              <a:t>Másodlagos</a:t>
            </a:r>
            <a:r>
              <a:rPr lang="en-US" sz="2800" dirty="0" smtClean="0"/>
              <a:t> </a:t>
            </a:r>
            <a:r>
              <a:rPr lang="en-US" sz="2800" dirty="0" err="1" smtClean="0"/>
              <a:t>összetevők</a:t>
            </a:r>
            <a:r>
              <a:rPr lang="en-US" sz="2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Komló (</a:t>
            </a:r>
            <a:r>
              <a:rPr lang="hu-HU" i="1" dirty="0" err="1"/>
              <a:t>Humulus</a:t>
            </a:r>
            <a:r>
              <a:rPr lang="hu-HU" i="1" dirty="0"/>
              <a:t> </a:t>
            </a:r>
            <a:r>
              <a:rPr lang="hu-HU" i="1" dirty="0" err="1"/>
              <a:t>lupus</a:t>
            </a:r>
            <a:r>
              <a:rPr lang="hu-HU" dirty="0"/>
              <a:t>), </a:t>
            </a:r>
            <a:r>
              <a:rPr lang="hu-HU" dirty="0" smtClean="0"/>
              <a:t>komlókészítmények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Adalékanyagok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Alkoholmentes </a:t>
            </a:r>
            <a:r>
              <a:rPr lang="hu-HU" dirty="0"/>
              <a:t>sörök sörjellegének kialakításához </a:t>
            </a:r>
            <a:r>
              <a:rPr lang="hu-HU" dirty="0" smtClean="0"/>
              <a:t>szükséges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hu-HU" dirty="0" smtClean="0"/>
              <a:t>romák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Ízesítő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színezőanyagok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Karamellmaláta</a:t>
            </a:r>
            <a:r>
              <a:rPr lang="en-US" dirty="0" smtClean="0"/>
              <a:t>,</a:t>
            </a:r>
            <a:r>
              <a:rPr lang="hu-HU" dirty="0" smtClean="0"/>
              <a:t> színez</a:t>
            </a:r>
            <a:r>
              <a:rPr lang="en-US" dirty="0" smtClean="0"/>
              <a:t>ő</a:t>
            </a:r>
            <a:r>
              <a:rPr lang="hu-HU" dirty="0" smtClean="0"/>
              <a:t>maláta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Pótanyagok</a:t>
            </a:r>
            <a:r>
              <a:rPr lang="en-US" dirty="0" smtClean="0"/>
              <a:t>: </a:t>
            </a:r>
            <a:r>
              <a:rPr lang="en-US" dirty="0"/>
              <a:t>a</a:t>
            </a:r>
            <a:r>
              <a:rPr lang="hu-HU" dirty="0" smtClean="0"/>
              <a:t> </a:t>
            </a:r>
            <a:r>
              <a:rPr lang="hu-HU" dirty="0" err="1"/>
              <a:t>sörlé</a:t>
            </a:r>
            <a:r>
              <a:rPr lang="hu-HU" dirty="0"/>
              <a:t> szárazanyag-tartalmának legfeljebb 30%-a származhat</a:t>
            </a:r>
          </a:p>
          <a:p>
            <a:r>
              <a:rPr lang="hu-HU" dirty="0"/>
              <a:t>pótanyagból, amelyek </a:t>
            </a:r>
            <a:r>
              <a:rPr lang="hu-HU" dirty="0" smtClean="0"/>
              <a:t>:</a:t>
            </a:r>
            <a:r>
              <a:rPr lang="en-US" dirty="0" smtClean="0"/>
              <a:t> </a:t>
            </a:r>
            <a:r>
              <a:rPr lang="hu-HU" dirty="0" smtClean="0"/>
              <a:t>Sörárpa</a:t>
            </a:r>
            <a:r>
              <a:rPr lang="hu-HU" dirty="0"/>
              <a:t>, csírátlanított </a:t>
            </a:r>
            <a:r>
              <a:rPr lang="hu-HU" dirty="0" smtClean="0"/>
              <a:t>kukorica</a:t>
            </a:r>
            <a:r>
              <a:rPr lang="en-US" dirty="0" smtClean="0"/>
              <a:t>ő</a:t>
            </a:r>
            <a:r>
              <a:rPr lang="hu-HU" dirty="0" err="1" smtClean="0"/>
              <a:t>rlemény</a:t>
            </a:r>
            <a:r>
              <a:rPr lang="hu-HU" dirty="0"/>
              <a:t>, rizs, </a:t>
            </a:r>
            <a:r>
              <a:rPr lang="hu-HU" dirty="0" smtClean="0"/>
              <a:t>egyéb</a:t>
            </a:r>
            <a:r>
              <a:rPr lang="en-US" dirty="0" smtClean="0"/>
              <a:t> </a:t>
            </a:r>
            <a:r>
              <a:rPr lang="hu-HU" dirty="0" smtClean="0"/>
              <a:t>szénhidrát tartalmú </a:t>
            </a:r>
            <a:r>
              <a:rPr lang="hu-HU" dirty="0"/>
              <a:t>termékek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800" dirty="0" err="1" smtClean="0"/>
              <a:t>Technológiai</a:t>
            </a:r>
            <a:r>
              <a:rPr lang="en-US" sz="2800" dirty="0" smtClean="0"/>
              <a:t> </a:t>
            </a:r>
            <a:r>
              <a:rPr lang="en-US" sz="2800" dirty="0" err="1" smtClean="0"/>
              <a:t>segédanyagok</a:t>
            </a:r>
            <a:r>
              <a:rPr lang="en-US" sz="2800" dirty="0" smtClean="0"/>
              <a:t>: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Szén-dioxid, nitrogén, </a:t>
            </a:r>
            <a:r>
              <a:rPr lang="hu-HU" dirty="0" smtClean="0"/>
              <a:t>söréleszt</a:t>
            </a:r>
            <a:r>
              <a:rPr lang="en-US" dirty="0" smtClean="0"/>
              <a:t>ő</a:t>
            </a:r>
            <a:r>
              <a:rPr lang="hu-HU" dirty="0" smtClean="0"/>
              <a:t>, </a:t>
            </a:r>
            <a:r>
              <a:rPr lang="hu-HU" dirty="0" err="1" smtClean="0"/>
              <a:t>sz</a:t>
            </a:r>
            <a:r>
              <a:rPr lang="en-US" dirty="0" err="1" smtClean="0"/>
              <a:t>űrő</a:t>
            </a:r>
            <a:r>
              <a:rPr lang="hu-HU" dirty="0" smtClean="0"/>
              <a:t>- </a:t>
            </a:r>
            <a:r>
              <a:rPr lang="hu-HU" dirty="0"/>
              <a:t>és </a:t>
            </a:r>
            <a:r>
              <a:rPr lang="hu-HU" dirty="0" smtClean="0"/>
              <a:t>derít</a:t>
            </a:r>
            <a:r>
              <a:rPr lang="en-US" dirty="0" smtClean="0"/>
              <a:t>ő</a:t>
            </a:r>
            <a:r>
              <a:rPr lang="hu-HU" dirty="0" smtClean="0"/>
              <a:t>anyagok</a:t>
            </a:r>
            <a:r>
              <a:rPr lang="hu-HU" dirty="0"/>
              <a:t>, enzimek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36" y="819989"/>
            <a:ext cx="2541354" cy="28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981200" cy="460375"/>
          </a:xfrm>
        </p:spPr>
        <p:txBody>
          <a:bodyPr>
            <a:normAutofit fontScale="90000"/>
          </a:bodyPr>
          <a:lstStyle/>
          <a:p>
            <a:r>
              <a:rPr lang="hu-HU" sz="2800" b="1" dirty="0" err="1" smtClean="0"/>
              <a:t>Főerjesztés</a:t>
            </a:r>
            <a:endParaRPr lang="en-US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25500"/>
            <a:ext cx="10515600" cy="5351463"/>
          </a:xfrm>
        </p:spPr>
        <p:txBody>
          <a:bodyPr>
            <a:normAutofit/>
          </a:bodyPr>
          <a:lstStyle/>
          <a:p>
            <a:r>
              <a:rPr lang="hu-HU" sz="1800" dirty="0" smtClean="0"/>
              <a:t>Sörélesztő ”megoldja” helyettünk</a:t>
            </a:r>
          </a:p>
          <a:p>
            <a:r>
              <a:rPr lang="hu-HU" sz="1800" dirty="0" err="1" smtClean="0"/>
              <a:t>Glikolízis</a:t>
            </a:r>
            <a:r>
              <a:rPr lang="hu-HU" sz="1800" dirty="0" smtClean="0"/>
              <a:t>: jól szabályozott metabolikus útvonal, kis túlzással minden élőlényben azonos módon zajlik </a:t>
            </a:r>
            <a:r>
              <a:rPr lang="hu-HU" sz="1800" dirty="0"/>
              <a:t>le (</a:t>
            </a:r>
            <a:r>
              <a:rPr lang="hu-HU" sz="1800" dirty="0" err="1" smtClean="0"/>
              <a:t>Rickettsia</a:t>
            </a:r>
            <a:r>
              <a:rPr lang="hu-HU" sz="1800" dirty="0" smtClean="0"/>
              <a:t> nemzetség, ED útvonal).</a:t>
            </a:r>
            <a:br>
              <a:rPr lang="hu-HU" sz="1800" dirty="0" smtClean="0"/>
            </a:br>
            <a:r>
              <a:rPr lang="hu-HU" sz="1800" dirty="0" smtClean="0"/>
              <a:t>-</a:t>
            </a:r>
            <a:r>
              <a:rPr lang="hu-HU" sz="1800" dirty="0" err="1" smtClean="0"/>
              <a:t>piruvát</a:t>
            </a:r>
            <a:endParaRPr lang="hu-HU" sz="1800" dirty="0" smtClean="0"/>
          </a:p>
          <a:p>
            <a:r>
              <a:rPr lang="hu-HU" sz="1800" dirty="0" smtClean="0"/>
              <a:t>Fermentáció: </a:t>
            </a:r>
            <a:r>
              <a:rPr lang="hu-HU" sz="1800" dirty="0" err="1" smtClean="0"/>
              <a:t>piruvát→Etanol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endParaRPr lang="hu-HU" sz="1800" dirty="0" smtClean="0"/>
          </a:p>
          <a:p>
            <a:r>
              <a:rPr lang="hu-HU" sz="1800" dirty="0" smtClean="0"/>
              <a:t>Élesztők közti különbség: </a:t>
            </a:r>
            <a:r>
              <a:rPr lang="hu-HU" sz="1800" dirty="0" err="1" smtClean="0"/>
              <a:t>melibiáz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S. </a:t>
            </a:r>
            <a:r>
              <a:rPr lang="hu-HU" sz="1800" dirty="0" err="1" smtClean="0"/>
              <a:t>cerevisiae</a:t>
            </a:r>
            <a:r>
              <a:rPr lang="hu-HU" sz="1800" dirty="0" smtClean="0"/>
              <a:t>: -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S. </a:t>
            </a:r>
            <a:r>
              <a:rPr lang="hu-HU" sz="1800" dirty="0" err="1" smtClean="0"/>
              <a:t>pastorianus</a:t>
            </a:r>
            <a:r>
              <a:rPr lang="hu-HU" sz="1800" dirty="0" smtClean="0"/>
              <a:t>: +</a:t>
            </a:r>
          </a:p>
          <a:p>
            <a:endParaRPr lang="hu-HU" sz="1800" dirty="0" smtClean="0"/>
          </a:p>
          <a:p>
            <a:endParaRPr lang="en-US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1514475"/>
            <a:ext cx="6451600" cy="40645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" y="2815431"/>
            <a:ext cx="36671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800" cy="523875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Sör minőségét javító enzimek</a:t>
            </a:r>
            <a:endParaRPr lang="en-US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38225"/>
            <a:ext cx="10515600" cy="4351338"/>
          </a:xfrm>
        </p:spPr>
        <p:txBody>
          <a:bodyPr>
            <a:normAutofit/>
          </a:bodyPr>
          <a:lstStyle/>
          <a:p>
            <a:r>
              <a:rPr lang="el-GR" sz="1800" b="1" dirty="0" smtClean="0"/>
              <a:t>α</a:t>
            </a:r>
            <a:r>
              <a:rPr lang="hu-HU" sz="1800" b="1" dirty="0" smtClean="0"/>
              <a:t>-</a:t>
            </a:r>
            <a:r>
              <a:rPr lang="hu-HU" sz="1800" b="1" dirty="0" err="1" smtClean="0"/>
              <a:t>Acetolaktát-dekarboxiláz</a:t>
            </a:r>
            <a:r>
              <a:rPr lang="hu-HU" sz="1800" dirty="0" smtClean="0"/>
              <a:t>: Fermentációs idő csökkentése, kívánt íz beállítása</a:t>
            </a:r>
            <a:br>
              <a:rPr lang="hu-HU" sz="1800" dirty="0" smtClean="0"/>
            </a:br>
            <a:endParaRPr lang="hu-HU" sz="1800" dirty="0" smtClean="0"/>
          </a:p>
          <a:p>
            <a:r>
              <a:rPr lang="el-GR" sz="1800" b="1" dirty="0"/>
              <a:t>β-</a:t>
            </a:r>
            <a:r>
              <a:rPr lang="en-US" sz="1800" b="1" dirty="0" err="1" smtClean="0"/>
              <a:t>glu</a:t>
            </a:r>
            <a:r>
              <a:rPr lang="hu-HU" sz="1800" b="1" dirty="0" smtClean="0"/>
              <a:t>k</a:t>
            </a:r>
            <a:r>
              <a:rPr lang="en-US" sz="1800" b="1" dirty="0" smtClean="0"/>
              <a:t>an</a:t>
            </a:r>
            <a:r>
              <a:rPr lang="hu-HU" sz="1800" b="1" dirty="0" err="1" smtClean="0"/>
              <a:t>áz</a:t>
            </a:r>
            <a:r>
              <a:rPr lang="hu-HU" sz="1800" dirty="0" smtClean="0"/>
              <a:t>: Szűrési folyamatok gyorsítása</a:t>
            </a:r>
            <a:br>
              <a:rPr lang="hu-HU" sz="1800" dirty="0" smtClean="0"/>
            </a:br>
            <a:endParaRPr lang="hu-HU" sz="1800" dirty="0" smtClean="0"/>
          </a:p>
          <a:p>
            <a:r>
              <a:rPr lang="hu-HU" sz="1800" b="1" dirty="0" err="1" smtClean="0"/>
              <a:t>Lakkáz</a:t>
            </a:r>
            <a:r>
              <a:rPr lang="hu-HU" sz="1800" dirty="0" smtClean="0"/>
              <a:t>: Végtermék minőségi javítása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80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Autofit/>
          </a:bodyPr>
          <a:lstStyle/>
          <a:p>
            <a:r>
              <a:rPr lang="el-GR" sz="3200" b="1" dirty="0"/>
              <a:t>α-</a:t>
            </a:r>
            <a:r>
              <a:rPr lang="hu-HU" sz="3200" b="1" dirty="0" err="1"/>
              <a:t>Acetolaktát-dekarboxiláz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5376863"/>
          </a:xfrm>
        </p:spPr>
        <p:txBody>
          <a:bodyPr>
            <a:normAutofit/>
          </a:bodyPr>
          <a:lstStyle/>
          <a:p>
            <a:r>
              <a:rPr lang="hu-HU" sz="1800" dirty="0" smtClean="0"/>
              <a:t>B. </a:t>
            </a:r>
            <a:r>
              <a:rPr lang="hu-HU" sz="1800" dirty="0" err="1" smtClean="0"/>
              <a:t>subtilis</a:t>
            </a:r>
            <a:r>
              <a:rPr lang="hu-HU" sz="1800" dirty="0" smtClean="0"/>
              <a:t> termeli</a:t>
            </a:r>
          </a:p>
          <a:p>
            <a:r>
              <a:rPr lang="hu-HU" sz="1800" dirty="0" smtClean="0"/>
              <a:t>Fermentáció elején a cefréhez adagolják: Gyorsítja a fermentációt </a:t>
            </a:r>
            <a:br>
              <a:rPr lang="hu-HU" sz="1800" dirty="0" smtClean="0"/>
            </a:br>
            <a:r>
              <a:rPr lang="hu-HU" sz="1800" dirty="0" smtClean="0"/>
              <a:t>(1-5 g/hl)</a:t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endParaRPr lang="hu-HU" sz="1800" dirty="0" smtClean="0"/>
          </a:p>
          <a:p>
            <a:r>
              <a:rPr lang="hu-HU" sz="1800" dirty="0" smtClean="0"/>
              <a:t>Fermentáció után: Csökkenti a </a:t>
            </a:r>
            <a:r>
              <a:rPr lang="hu-HU" sz="1800" dirty="0" err="1" smtClean="0"/>
              <a:t>diacetil</a:t>
            </a:r>
            <a:r>
              <a:rPr lang="hu-HU" sz="1800" dirty="0" smtClean="0"/>
              <a:t> koncentrációját</a:t>
            </a:r>
            <a:br>
              <a:rPr lang="hu-HU" sz="1800" dirty="0" smtClean="0"/>
            </a:br>
            <a:r>
              <a:rPr lang="hu-HU" sz="1800" dirty="0" smtClean="0"/>
              <a:t>(</a:t>
            </a:r>
            <a:r>
              <a:rPr lang="hu-HU" sz="1800" dirty="0" err="1" smtClean="0"/>
              <a:t>diacetil</a:t>
            </a:r>
            <a:r>
              <a:rPr lang="hu-HU" sz="1800" dirty="0" smtClean="0"/>
              <a:t>: erős, kellemetlen vajszerű íz/szag)</a:t>
            </a:r>
            <a:br>
              <a:rPr lang="hu-HU" sz="1800" dirty="0" smtClean="0"/>
            </a:br>
            <a:r>
              <a:rPr lang="hu-HU" sz="1800" dirty="0" smtClean="0"/>
              <a:t>(</a:t>
            </a:r>
            <a:r>
              <a:rPr lang="hu-HU" sz="1800" dirty="0" err="1" smtClean="0"/>
              <a:t>Acetoin</a:t>
            </a:r>
            <a:r>
              <a:rPr lang="hu-HU" sz="1800" dirty="0" smtClean="0"/>
              <a:t>: íztelen, szagtalan) 0,4-1 g/hl</a:t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endParaRPr lang="hu-HU" sz="1800" dirty="0" smtClean="0"/>
          </a:p>
          <a:p>
            <a:r>
              <a:rPr lang="hu-HU" sz="1800" dirty="0" smtClean="0"/>
              <a:t>Mikor adjuk hozzá? 	-Elején: Több pozitív tulajdonság, 2-5x több enzim (1kg – 60.000Ft)</a:t>
            </a:r>
            <a:br>
              <a:rPr lang="hu-HU" sz="1800" dirty="0" smtClean="0"/>
            </a:br>
            <a:r>
              <a:rPr lang="hu-HU" sz="1800" dirty="0" smtClean="0"/>
              <a:t>			-Végén: Kevesebb enzim, több idő (optimum)</a:t>
            </a:r>
          </a:p>
          <a:p>
            <a:endParaRPr lang="hu-HU" sz="18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546225"/>
            <a:ext cx="4762500" cy="31051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3336131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775"/>
          </a:xfrm>
        </p:spPr>
        <p:txBody>
          <a:bodyPr>
            <a:noAutofit/>
          </a:bodyPr>
          <a:lstStyle/>
          <a:p>
            <a:r>
              <a:rPr lang="el-GR" sz="3200" b="1" dirty="0"/>
              <a:t>β-</a:t>
            </a:r>
            <a:r>
              <a:rPr lang="hu-HU" sz="3200" b="1" dirty="0" err="1"/>
              <a:t>glukanáz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77900"/>
            <a:ext cx="10515600" cy="5199063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β</a:t>
            </a:r>
            <a:r>
              <a:rPr lang="hu-HU" sz="1800" dirty="0" smtClean="0"/>
              <a:t>-</a:t>
            </a:r>
            <a:r>
              <a:rPr lang="hu-HU" sz="1800" dirty="0" err="1" smtClean="0"/>
              <a:t>glükán</a:t>
            </a:r>
            <a:r>
              <a:rPr lang="hu-HU" sz="1800" dirty="0" smtClean="0"/>
              <a:t>: 	</a:t>
            </a:r>
            <a:br>
              <a:rPr lang="hu-HU" sz="1800" dirty="0" smtClean="0"/>
            </a:br>
            <a:r>
              <a:rPr lang="hu-HU" sz="1800" dirty="0" smtClean="0"/>
              <a:t>	-</a:t>
            </a:r>
            <a:r>
              <a:rPr lang="hu-HU" sz="1800" dirty="0" err="1" smtClean="0"/>
              <a:t>poliszacharid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	-glükóz monomer</a:t>
            </a:r>
            <a:br>
              <a:rPr lang="hu-HU" sz="1800" dirty="0" smtClean="0"/>
            </a:br>
            <a:r>
              <a:rPr lang="hu-HU" sz="1800" dirty="0" smtClean="0"/>
              <a:t>	-1,3 kötés</a:t>
            </a:r>
          </a:p>
          <a:p>
            <a:r>
              <a:rPr lang="hu-HU" sz="1800" dirty="0" smtClean="0"/>
              <a:t>Előfordul: gombák, baktériumok és gabonafélék sejtfalában</a:t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Emberi szervezetben: gombás megfertőződés esetén</a:t>
            </a:r>
            <a:br>
              <a:rPr lang="hu-HU" sz="1800" dirty="0" smtClean="0"/>
            </a:br>
            <a:r>
              <a:rPr lang="hu-HU" sz="1800" dirty="0" smtClean="0"/>
              <a:t>	 (</a:t>
            </a:r>
            <a:r>
              <a:rPr lang="hu-HU" sz="1800" dirty="0" err="1" smtClean="0"/>
              <a:t>Pl</a:t>
            </a:r>
            <a:r>
              <a:rPr lang="hu-HU" sz="1800" dirty="0"/>
              <a:t>.:</a:t>
            </a:r>
            <a:r>
              <a:rPr lang="hu-HU" sz="1800" dirty="0" err="1"/>
              <a:t>Aspergillus</a:t>
            </a:r>
            <a:r>
              <a:rPr lang="hu-HU" sz="1800" dirty="0"/>
              <a:t>, </a:t>
            </a:r>
            <a:r>
              <a:rPr lang="hu-HU" sz="1800" dirty="0" smtClean="0"/>
              <a:t>Candida)</a:t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Vérmintában: 1,3 </a:t>
            </a:r>
            <a:r>
              <a:rPr lang="el-GR" sz="1800" dirty="0"/>
              <a:t>β</a:t>
            </a:r>
            <a:r>
              <a:rPr lang="hu-HU" sz="1800" dirty="0" smtClean="0"/>
              <a:t>-</a:t>
            </a:r>
            <a:r>
              <a:rPr lang="hu-HU" sz="1800" dirty="0" err="1" smtClean="0"/>
              <a:t>glükán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			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20" y="1713253"/>
            <a:ext cx="2799000" cy="18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775"/>
          </a:xfrm>
        </p:spPr>
        <p:txBody>
          <a:bodyPr>
            <a:noAutofit/>
          </a:bodyPr>
          <a:lstStyle/>
          <a:p>
            <a:r>
              <a:rPr lang="el-GR" sz="3200" b="1" dirty="0"/>
              <a:t>β-</a:t>
            </a:r>
            <a:r>
              <a:rPr lang="hu-HU" sz="3200" b="1" dirty="0" err="1"/>
              <a:t>glukanáz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77900"/>
            <a:ext cx="10515600" cy="5199063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β</a:t>
            </a:r>
            <a:r>
              <a:rPr lang="hu-HU" sz="1800" dirty="0" smtClean="0"/>
              <a:t>-</a:t>
            </a:r>
            <a:r>
              <a:rPr lang="hu-HU" sz="1800" dirty="0" err="1" smtClean="0"/>
              <a:t>glükanáz</a:t>
            </a:r>
            <a:r>
              <a:rPr lang="hu-HU" sz="1800" dirty="0" smtClean="0"/>
              <a:t>: </a:t>
            </a:r>
            <a:r>
              <a:rPr lang="hu-HU" sz="1800" dirty="0" err="1" smtClean="0"/>
              <a:t>poliszacharidot</a:t>
            </a:r>
            <a:r>
              <a:rPr lang="hu-HU" sz="1800" dirty="0" smtClean="0"/>
              <a:t> bontja </a:t>
            </a:r>
            <a:r>
              <a:rPr lang="hu-HU" sz="1800" dirty="0" err="1" smtClean="0"/>
              <a:t>oligoszacharidokra</a:t>
            </a:r>
            <a:r>
              <a:rPr lang="hu-HU" sz="1800" dirty="0" smtClean="0"/>
              <a:t> / monomerjeire → viszkozitás csökken</a:t>
            </a:r>
          </a:p>
          <a:p>
            <a:endParaRPr lang="hu-HU" sz="1800" dirty="0"/>
          </a:p>
          <a:p>
            <a:endParaRPr lang="hu-HU" sz="1800" dirty="0" smtClean="0"/>
          </a:p>
          <a:p>
            <a:endParaRPr lang="hu-HU" sz="1800" dirty="0"/>
          </a:p>
          <a:p>
            <a:endParaRPr lang="hu-HU" sz="1800" dirty="0" smtClean="0"/>
          </a:p>
          <a:p>
            <a:endParaRPr lang="hu-HU" sz="1800" dirty="0" smtClean="0"/>
          </a:p>
          <a:p>
            <a:endParaRPr lang="hu-HU" sz="1800" dirty="0"/>
          </a:p>
          <a:p>
            <a:r>
              <a:rPr lang="hu-HU" sz="1800" dirty="0" smtClean="0"/>
              <a:t>Szűrésidő csökkenthető:</a:t>
            </a:r>
            <a:br>
              <a:rPr lang="hu-HU" sz="1800" dirty="0" smtClean="0"/>
            </a:br>
            <a:r>
              <a:rPr lang="hu-HU" sz="1800" dirty="0" smtClean="0"/>
              <a:t>	</a:t>
            </a:r>
            <a:r>
              <a:rPr lang="hu-HU" sz="1800" dirty="0" err="1" smtClean="0"/>
              <a:t>Darcy</a:t>
            </a:r>
            <a:r>
              <a:rPr lang="hu-HU" sz="1800" dirty="0" smtClean="0"/>
              <a:t> egyenlet:</a:t>
            </a:r>
          </a:p>
          <a:p>
            <a:pPr marL="0" indent="0">
              <a:buNone/>
            </a:pPr>
            <a:endParaRPr lang="hu-HU" sz="1800" dirty="0"/>
          </a:p>
          <a:p>
            <a:endParaRPr lang="hu-HU" sz="1800" dirty="0" smtClean="0"/>
          </a:p>
          <a:p>
            <a:r>
              <a:rPr lang="hu-HU" sz="1800" dirty="0" smtClean="0"/>
              <a:t>Borászatban is alkalmazzák, az élesztő </a:t>
            </a:r>
            <a:r>
              <a:rPr lang="hu-HU" sz="1800" dirty="0" err="1" smtClean="0"/>
              <a:t>autolízisére</a:t>
            </a:r>
            <a:r>
              <a:rPr lang="hu-HU" sz="1800" dirty="0" smtClean="0"/>
              <a:t> → </a:t>
            </a:r>
            <a:r>
              <a:rPr lang="hu-HU" sz="1800" dirty="0" err="1" smtClean="0"/>
              <a:t>mannoproteinek</a:t>
            </a:r>
            <a:r>
              <a:rPr lang="hu-HU" sz="1800" dirty="0" smtClean="0"/>
              <a:t> → testes, karakteres íz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20" y="1704522"/>
            <a:ext cx="2799000" cy="186417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025" y="3568700"/>
            <a:ext cx="2466975" cy="838200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5473700" y="3987800"/>
            <a:ext cx="292100" cy="4064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5359400" y="4032250"/>
            <a:ext cx="0" cy="31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V="1">
            <a:off x="5956300" y="3577431"/>
            <a:ext cx="0" cy="62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V="1">
            <a:off x="3629025" y="3619500"/>
            <a:ext cx="0" cy="73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0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/>
          </a:bodyPr>
          <a:lstStyle/>
          <a:p>
            <a:r>
              <a:rPr lang="hu-HU" sz="3200" b="1" dirty="0" err="1" smtClean="0"/>
              <a:t>Lakkáz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/>
          </a:bodyPr>
          <a:lstStyle/>
          <a:p>
            <a:r>
              <a:rPr lang="hu-HU" sz="1800" dirty="0"/>
              <a:t>A </a:t>
            </a:r>
            <a:r>
              <a:rPr lang="hu-HU" sz="1800" dirty="0" err="1"/>
              <a:t>lakkáz</a:t>
            </a:r>
            <a:r>
              <a:rPr lang="hu-HU" sz="1800" dirty="0"/>
              <a:t> enzim a </a:t>
            </a:r>
            <a:r>
              <a:rPr lang="hu-HU" sz="1800" dirty="0" err="1"/>
              <a:t>réztartalmú</a:t>
            </a:r>
            <a:r>
              <a:rPr lang="hu-HU" sz="1800" dirty="0"/>
              <a:t> </a:t>
            </a:r>
            <a:r>
              <a:rPr lang="hu-HU" sz="1800" dirty="0" err="1"/>
              <a:t>polifenol-oxidázok</a:t>
            </a:r>
            <a:r>
              <a:rPr lang="hu-HU" sz="1800" dirty="0"/>
              <a:t>, az ún. </a:t>
            </a:r>
            <a:r>
              <a:rPr lang="hu-HU" sz="1800" dirty="0" smtClean="0"/>
              <a:t>’</a:t>
            </a:r>
            <a:r>
              <a:rPr lang="hu-HU" sz="1800" dirty="0" err="1" smtClean="0"/>
              <a:t>multicopper</a:t>
            </a:r>
            <a:r>
              <a:rPr lang="hu-HU" sz="1800" dirty="0" smtClean="0"/>
              <a:t>’ </a:t>
            </a:r>
            <a:r>
              <a:rPr lang="hu-HU" sz="1800" dirty="0" err="1" smtClean="0"/>
              <a:t>oxidázok</a:t>
            </a:r>
            <a:r>
              <a:rPr lang="hu-HU" sz="1800" dirty="0" smtClean="0"/>
              <a:t> </a:t>
            </a:r>
            <a:r>
              <a:rPr lang="hu-HU" sz="1800" dirty="0"/>
              <a:t>közé </a:t>
            </a:r>
            <a:r>
              <a:rPr lang="hu-HU" sz="1800" dirty="0" smtClean="0"/>
              <a:t>tartozik</a:t>
            </a:r>
          </a:p>
          <a:p>
            <a:endParaRPr lang="hu-HU" sz="1800" dirty="0"/>
          </a:p>
          <a:p>
            <a:r>
              <a:rPr lang="hu-HU" sz="1800" dirty="0"/>
              <a:t>négy réziont tartalmaz</a:t>
            </a:r>
          </a:p>
          <a:p>
            <a:endParaRPr lang="hu-HU" sz="1800" dirty="0" smtClean="0"/>
          </a:p>
          <a:p>
            <a:r>
              <a:rPr lang="hu-HU" sz="1800" dirty="0" smtClean="0"/>
              <a:t>Biotechnológiában széleskörűen alkalmazott enzim:</a:t>
            </a:r>
            <a:br>
              <a:rPr lang="hu-HU" sz="1800" dirty="0" smtClean="0"/>
            </a:br>
            <a:r>
              <a:rPr lang="hu-HU" sz="1800" dirty="0" smtClean="0"/>
              <a:t>	-Textilipar</a:t>
            </a:r>
            <a:br>
              <a:rPr lang="hu-HU" sz="1800" dirty="0" smtClean="0"/>
            </a:br>
            <a:r>
              <a:rPr lang="hu-HU" sz="1800" dirty="0" smtClean="0"/>
              <a:t>	-Papíripar (fehérítés)</a:t>
            </a:r>
            <a:br>
              <a:rPr lang="hu-HU" sz="1800" dirty="0" smtClean="0"/>
            </a:br>
            <a:r>
              <a:rPr lang="hu-HU" sz="1800" dirty="0" smtClean="0"/>
              <a:t>	-Gyógyszeripar</a:t>
            </a:r>
            <a:br>
              <a:rPr lang="hu-HU" sz="1800" dirty="0" smtClean="0"/>
            </a:br>
            <a:r>
              <a:rPr lang="hu-HU" sz="1800" dirty="0" smtClean="0"/>
              <a:t>	-</a:t>
            </a:r>
            <a:r>
              <a:rPr lang="hu-HU" sz="1800" dirty="0" err="1" smtClean="0"/>
              <a:t>Bioremediáció</a:t>
            </a:r>
            <a:r>
              <a:rPr lang="hu-HU" sz="1800" dirty="0" smtClean="0"/>
              <a:t> (</a:t>
            </a:r>
            <a:r>
              <a:rPr lang="hu-HU" sz="1800" dirty="0" err="1" smtClean="0"/>
              <a:t>triklórfrnol</a:t>
            </a:r>
            <a:r>
              <a:rPr lang="hu-HU" sz="1800" dirty="0" smtClean="0"/>
              <a:t>, </a:t>
            </a:r>
            <a:r>
              <a:rPr lang="hu-HU" sz="1800" dirty="0" err="1" smtClean="0"/>
              <a:t>alkének</a:t>
            </a:r>
            <a:r>
              <a:rPr lang="hu-HU" sz="1800" dirty="0" smtClean="0"/>
              <a:t>, herbicidek)</a:t>
            </a:r>
            <a:endParaRPr lang="hu-HU" sz="600" dirty="0"/>
          </a:p>
          <a:p>
            <a:endParaRPr lang="hu-HU" sz="1800" dirty="0"/>
          </a:p>
        </p:txBody>
      </p:sp>
      <p:pic>
        <p:nvPicPr>
          <p:cNvPr id="6" name="Kép 5" descr="KÃ©ptalÃ¡lat a kÃ¶vetkezÅre: âlaccaseâ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7" y="1565275"/>
            <a:ext cx="2981325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3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/>
          </a:bodyPr>
          <a:lstStyle/>
          <a:p>
            <a:r>
              <a:rPr lang="hu-HU" sz="3200" b="1" dirty="0" err="1" smtClean="0"/>
              <a:t>Lakkáz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/>
          </a:bodyPr>
          <a:lstStyle/>
          <a:p>
            <a:r>
              <a:rPr lang="hu-HU" sz="1800" dirty="0" smtClean="0"/>
              <a:t>A sörgyártás során a végtermékben jelen vannak </a:t>
            </a:r>
            <a:r>
              <a:rPr lang="hu-HU" sz="1800" dirty="0" err="1" smtClean="0"/>
              <a:t>polifenolok</a:t>
            </a:r>
            <a:r>
              <a:rPr lang="hu-HU" sz="1800" dirty="0" smtClean="0"/>
              <a:t>, amelyek a sörben</a:t>
            </a:r>
            <a:br>
              <a:rPr lang="hu-HU" sz="1800" dirty="0" smtClean="0"/>
            </a:br>
            <a:r>
              <a:rPr lang="hu-HU" sz="1800" dirty="0" smtClean="0"/>
              <a:t>található fehérjék </a:t>
            </a:r>
            <a:r>
              <a:rPr lang="hu-HU" sz="1800" dirty="0" err="1" smtClean="0"/>
              <a:t>prolindús</a:t>
            </a:r>
            <a:r>
              <a:rPr lang="hu-HU" sz="1800" dirty="0" smtClean="0"/>
              <a:t> részeihez kapcsolódva, alternáló </a:t>
            </a:r>
            <a:r>
              <a:rPr lang="hu-HU" sz="1800" dirty="0" err="1" smtClean="0"/>
              <a:t>kopolimereket</a:t>
            </a:r>
            <a:r>
              <a:rPr lang="hu-HU" sz="1800" dirty="0" smtClean="0"/>
              <a:t> alkotnak.</a:t>
            </a:r>
            <a:br>
              <a:rPr lang="hu-HU" sz="1800" dirty="0" smtClean="0"/>
            </a:b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Ezeknek mérete a kolloid mérettartományba esik, összemérhető lesz a </a:t>
            </a:r>
            <a:r>
              <a:rPr lang="hu-HU" sz="1800" dirty="0"/>
              <a:t>fény </a:t>
            </a:r>
            <a:r>
              <a:rPr lang="hu-HU" sz="1800" dirty="0" smtClean="0"/>
              <a:t>hullámhosszával.</a:t>
            </a:r>
            <a:br>
              <a:rPr lang="hu-HU" sz="1800" dirty="0" smtClean="0"/>
            </a:br>
            <a:r>
              <a:rPr lang="hu-HU" sz="1800" dirty="0" smtClean="0"/>
              <a:t>Optikai inhomogenitás miatt a </a:t>
            </a:r>
            <a:r>
              <a:rPr lang="hu-HU" sz="1800" dirty="0" err="1" smtClean="0"/>
              <a:t>törtésmutató</a:t>
            </a:r>
            <a:r>
              <a:rPr lang="hu-HU" sz="1800" dirty="0" smtClean="0"/>
              <a:t>-különbség fényszórást eredményez. (</a:t>
            </a:r>
            <a:r>
              <a:rPr lang="hu-HU" sz="1800" dirty="0" err="1" smtClean="0"/>
              <a:t>Tyndall</a:t>
            </a:r>
            <a:r>
              <a:rPr lang="hu-HU" sz="1800" dirty="0" smtClean="0"/>
              <a:t> jelenség) </a:t>
            </a:r>
          </a:p>
          <a:p>
            <a:endParaRPr lang="hu-HU" sz="1800" dirty="0"/>
          </a:p>
          <a:p>
            <a:endParaRPr lang="hu-HU" sz="1800" dirty="0" smtClean="0"/>
          </a:p>
          <a:p>
            <a:endParaRPr lang="hu-HU" sz="1800" dirty="0"/>
          </a:p>
          <a:p>
            <a:endParaRPr lang="hu-HU" sz="1800" dirty="0" smtClean="0"/>
          </a:p>
          <a:p>
            <a:endParaRPr lang="hu-HU" sz="1800" dirty="0"/>
          </a:p>
          <a:p>
            <a:endParaRPr lang="hu-HU" sz="1800" dirty="0" smtClean="0"/>
          </a:p>
          <a:p>
            <a:endParaRPr lang="hu-HU" sz="1800" dirty="0"/>
          </a:p>
          <a:p>
            <a:r>
              <a:rPr lang="hu-HU" sz="1800" dirty="0" smtClean="0"/>
              <a:t>Régen (</a:t>
            </a:r>
            <a:r>
              <a:rPr lang="hu-HU" sz="1800" dirty="0"/>
              <a:t>A</a:t>
            </a:r>
            <a:r>
              <a:rPr lang="hu-HU" sz="1800" dirty="0" smtClean="0"/>
              <a:t>ngliában ma is) szárított halúszókból készített szűrőágyon szűrték a sört,</a:t>
            </a:r>
            <a:br>
              <a:rPr lang="hu-HU" sz="1800" dirty="0" smtClean="0"/>
            </a:br>
            <a:r>
              <a:rPr lang="hu-HU" sz="1800" dirty="0" smtClean="0"/>
              <a:t>így tüntetve el a sör </a:t>
            </a:r>
            <a:r>
              <a:rPr lang="hu-HU" sz="1800" smtClean="0"/>
              <a:t>(permanens)zavarosságát. </a:t>
            </a:r>
            <a:r>
              <a:rPr lang="hu-HU" sz="1800" dirty="0" smtClean="0"/>
              <a:t>→ (Angol sörök nem </a:t>
            </a:r>
            <a:r>
              <a:rPr lang="hu-HU" sz="1800" dirty="0" err="1" smtClean="0"/>
              <a:t>vegánok</a:t>
            </a:r>
            <a:r>
              <a:rPr lang="hu-HU" sz="1800" dirty="0" smtClean="0"/>
              <a:t>)</a:t>
            </a:r>
            <a:br>
              <a:rPr lang="hu-HU" sz="1800" dirty="0" smtClean="0"/>
            </a:br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3290888"/>
            <a:ext cx="2095500" cy="28860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661" y="2338629"/>
            <a:ext cx="5345959" cy="24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/>
          </a:bodyPr>
          <a:lstStyle/>
          <a:p>
            <a:r>
              <a:rPr lang="hu-HU" sz="3200" b="1" dirty="0" err="1" smtClean="0"/>
              <a:t>Lakkáz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/>
          </a:bodyPr>
          <a:lstStyle/>
          <a:p>
            <a:r>
              <a:rPr lang="hu-HU" sz="1800" dirty="0" smtClean="0"/>
              <a:t>Cefréhez és a végtermékhez is adható.</a:t>
            </a:r>
          </a:p>
          <a:p>
            <a:endParaRPr lang="hu-HU" sz="1800" dirty="0" smtClean="0"/>
          </a:p>
          <a:p>
            <a:r>
              <a:rPr lang="hu-HU" sz="1800" dirty="0" smtClean="0"/>
              <a:t>Szűréssel eltávolítható komplexet alkot a </a:t>
            </a:r>
            <a:r>
              <a:rPr lang="hu-HU" sz="1800" dirty="0" err="1" smtClean="0"/>
              <a:t>polifenolokkal</a:t>
            </a:r>
            <a:r>
              <a:rPr lang="hu-HU" sz="1800" dirty="0" smtClean="0"/>
              <a:t>.</a:t>
            </a:r>
          </a:p>
          <a:p>
            <a:endParaRPr lang="hu-HU" sz="1800" dirty="0"/>
          </a:p>
          <a:p>
            <a:endParaRPr lang="hu-HU" sz="1800" dirty="0" smtClean="0"/>
          </a:p>
          <a:p>
            <a:endParaRPr lang="hu-HU" sz="1800" dirty="0"/>
          </a:p>
          <a:p>
            <a:endParaRPr lang="hu-HU" sz="1800" dirty="0" smtClean="0"/>
          </a:p>
          <a:p>
            <a:endParaRPr lang="hu-HU" sz="1800" dirty="0"/>
          </a:p>
          <a:p>
            <a:endParaRPr lang="hu-HU" sz="1800" dirty="0" smtClean="0"/>
          </a:p>
          <a:p>
            <a:r>
              <a:rPr lang="hu-HU" sz="1800" dirty="0" smtClean="0"/>
              <a:t>A reakció oxigén jelenlétét igényli → Oldott oxigén jelentősen lecsökken → </a:t>
            </a:r>
            <a:r>
              <a:rPr lang="hu-HU" sz="1800" dirty="0"/>
              <a:t>E</a:t>
            </a:r>
            <a:r>
              <a:rPr lang="hu-HU" sz="1800" dirty="0" smtClean="0"/>
              <a:t>ltarthatóság javul.</a:t>
            </a:r>
            <a:br>
              <a:rPr lang="hu-HU" sz="1800" dirty="0" smtClean="0"/>
            </a:br>
            <a:r>
              <a:rPr lang="hu-HU" sz="1800" dirty="0" smtClean="0"/>
              <a:t>(almalé, szőlőlé)</a:t>
            </a:r>
            <a:endParaRPr lang="hu-HU" sz="1800" dirty="0"/>
          </a:p>
        </p:txBody>
      </p:sp>
      <p:pic>
        <p:nvPicPr>
          <p:cNvPr id="6" name="Kép 5" descr="KÃ©ptalÃ¡lat a kÃ¶vetkezÅre: âlaccaseâ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7" y="1565275"/>
            <a:ext cx="298132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2413000"/>
            <a:ext cx="37338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56830"/>
              </p:ext>
            </p:extLst>
          </p:nvPr>
        </p:nvGraphicFramePr>
        <p:xfrm>
          <a:off x="1747664" y="375602"/>
          <a:ext cx="8807115" cy="6208292"/>
        </p:xfrm>
        <a:graphic>
          <a:graphicData uri="http://schemas.openxmlformats.org/drawingml/2006/table">
            <a:tbl>
              <a:tblPr firstRow="1" bandRow="1">
                <a:effectLst>
                  <a:outerShdw dir="48000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4427620">
                  <a:extLst>
                    <a:ext uri="{9D8B030D-6E8A-4147-A177-3AD203B41FA5}">
                      <a16:colId xmlns:a16="http://schemas.microsoft.com/office/drawing/2014/main" val="473019421"/>
                    </a:ext>
                  </a:extLst>
                </a:gridCol>
                <a:gridCol w="4379495">
                  <a:extLst>
                    <a:ext uri="{9D8B030D-6E8A-4147-A177-3AD203B41FA5}">
                      <a16:colId xmlns:a16="http://schemas.microsoft.com/office/drawing/2014/main" val="2092040885"/>
                    </a:ext>
                  </a:extLst>
                </a:gridCol>
              </a:tblGrid>
              <a:tr h="695268">
                <a:tc>
                  <a:txBody>
                    <a:bodyPr/>
                    <a:lstStyle/>
                    <a:p>
                      <a:pPr algn="l"/>
                      <a:r>
                        <a:rPr lang="hu-HU" sz="2400" noProof="0" dirty="0" smtClean="0"/>
                        <a:t>Komponensek</a:t>
                      </a:r>
                      <a:endParaRPr lang="hu-HU" sz="2400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Szárazanyagban</a:t>
                      </a:r>
                      <a:r>
                        <a:rPr lang="en-US" sz="2400" baseline="0" dirty="0" smtClean="0"/>
                        <a:t> [%]</a:t>
                      </a:r>
                      <a:endParaRPr lang="hu-HU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748755"/>
                  </a:ext>
                </a:extLst>
              </a:tr>
              <a:tr h="64614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Keményítő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63-65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82426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Cukrok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1-2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41543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Cellulóz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4-5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59180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Hemicellulóz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8-10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916519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Nyersfehérje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10-12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299739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Lipidek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2-3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900184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Ásványi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anyagok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2-2,5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74560"/>
                  </a:ext>
                </a:extLst>
              </a:tr>
              <a:tr h="69526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Vitaminok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0,1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185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2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508130" y="0"/>
            <a:ext cx="4818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Technológiai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lépések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11" y="584775"/>
            <a:ext cx="8027837" cy="607979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98938" y="747346"/>
            <a:ext cx="32971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Malátázás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Malátaőrlés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Cefrézés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Cefreszűrés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Komlóforralás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Sörlé</a:t>
            </a:r>
            <a:r>
              <a:rPr lang="en-US" sz="2800" dirty="0" smtClean="0"/>
              <a:t> </a:t>
            </a:r>
            <a:r>
              <a:rPr lang="en-US" sz="2800" dirty="0" err="1" smtClean="0"/>
              <a:t>erjesztése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Szűrés</a:t>
            </a:r>
            <a:r>
              <a:rPr lang="en-US" sz="2800" dirty="0" smtClean="0"/>
              <a:t>, </a:t>
            </a:r>
            <a:r>
              <a:rPr lang="en-US" sz="2800" dirty="0" err="1" smtClean="0"/>
              <a:t>stabilizálás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Pasztőrözés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Fejtés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1406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13238" y="57127"/>
            <a:ext cx="11324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Malátázás</a:t>
            </a:r>
            <a:r>
              <a:rPr lang="en-US" sz="2800" dirty="0" smtClean="0"/>
              <a:t>:</a:t>
            </a:r>
          </a:p>
          <a:p>
            <a:endParaRPr lang="hu-HU" sz="28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55" y="4218156"/>
            <a:ext cx="9742853" cy="247251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80292" y="534180"/>
            <a:ext cx="112453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Áztatás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15°C-os </a:t>
            </a:r>
            <a:r>
              <a:rPr lang="en-US" dirty="0" err="1" smtClean="0"/>
              <a:t>vízben</a:t>
            </a:r>
            <a:r>
              <a:rPr lang="en-US" dirty="0" smtClean="0"/>
              <a:t> </a:t>
            </a:r>
            <a:r>
              <a:rPr lang="en-US" dirty="0" err="1" smtClean="0"/>
              <a:t>áztatás</a:t>
            </a:r>
            <a:r>
              <a:rPr lang="en-US" dirty="0" smtClean="0"/>
              <a:t> , 40%-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nedvesség</a:t>
            </a:r>
            <a:r>
              <a:rPr lang="en-US" dirty="0" smtClean="0"/>
              <a:t> </a:t>
            </a:r>
            <a:r>
              <a:rPr lang="en-US" dirty="0" err="1" smtClean="0"/>
              <a:t>tartalom</a:t>
            </a:r>
            <a:r>
              <a:rPr lang="en-US" dirty="0" smtClean="0"/>
              <a:t> </a:t>
            </a:r>
            <a:r>
              <a:rPr lang="en-US" dirty="0" err="1" smtClean="0"/>
              <a:t>elérése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csírázás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enzimképzés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beindul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</a:t>
            </a:r>
            <a:r>
              <a:rPr lang="en-US" dirty="0" smtClean="0">
                <a:sym typeface="Wingdings" panose="05000000000000000000" pitchFamily="2" charset="2"/>
              </a:rPr>
              <a:t>ndosperm </a:t>
            </a:r>
            <a:r>
              <a:rPr lang="en-US" dirty="0" err="1" smtClean="0">
                <a:sym typeface="Wingdings" panose="05000000000000000000" pitchFamily="2" charset="2"/>
              </a:rPr>
              <a:t>sejtfal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bontás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keményítő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szabadul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fel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Aszalás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biokémiai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folyamatok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leállítása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íz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és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szín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meghatározó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Maillard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reakciók</a:t>
            </a: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Fehérje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koaguláció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/>
              <a:t>Szárítás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Kíméletes</a:t>
            </a:r>
            <a:r>
              <a:rPr lang="en-US" dirty="0" smtClean="0"/>
              <a:t>  </a:t>
            </a:r>
            <a:r>
              <a:rPr lang="en-US" dirty="0" err="1" smtClean="0"/>
              <a:t>vízelvonás</a:t>
            </a:r>
            <a:r>
              <a:rPr lang="en-US" dirty="0" smtClean="0"/>
              <a:t> ~10%-</a:t>
            </a:r>
            <a:r>
              <a:rPr lang="en-US" dirty="0" err="1" smtClean="0"/>
              <a:t>ig</a:t>
            </a:r>
            <a:r>
              <a:rPr lang="en-US" dirty="0" smtClean="0"/>
              <a:t>, 40-50°C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Szárítás</a:t>
            </a:r>
            <a:r>
              <a:rPr lang="en-US" dirty="0" smtClean="0"/>
              <a:t> 5%-</a:t>
            </a:r>
            <a:r>
              <a:rPr lang="en-US" dirty="0" err="1" smtClean="0"/>
              <a:t>ig</a:t>
            </a:r>
            <a:r>
              <a:rPr lang="en-US" dirty="0" smtClean="0"/>
              <a:t> 70°C-on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Végszárítás</a:t>
            </a:r>
            <a:r>
              <a:rPr lang="en-US" dirty="0" smtClean="0"/>
              <a:t> 2,5-4%-</a:t>
            </a:r>
            <a:r>
              <a:rPr lang="en-US" dirty="0" err="1" smtClean="0"/>
              <a:t>ig</a:t>
            </a:r>
            <a:r>
              <a:rPr lang="en-US" dirty="0" smtClean="0"/>
              <a:t> 90°C-on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93" y="1153674"/>
            <a:ext cx="4347215" cy="29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45123" y="254977"/>
            <a:ext cx="165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Őrlés</a:t>
            </a:r>
            <a:r>
              <a:rPr lang="en-US" sz="2800" dirty="0" smtClean="0"/>
              <a:t>: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15" y="254977"/>
            <a:ext cx="2697285" cy="251917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59423" y="914400"/>
            <a:ext cx="5301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Szárított</a:t>
            </a:r>
            <a:r>
              <a:rPr lang="en-US" dirty="0" smtClean="0"/>
              <a:t> </a:t>
            </a:r>
            <a:r>
              <a:rPr lang="en-US" dirty="0" err="1" smtClean="0"/>
              <a:t>maláta</a:t>
            </a:r>
            <a:r>
              <a:rPr lang="en-US" dirty="0" smtClean="0"/>
              <a:t> </a:t>
            </a:r>
            <a:r>
              <a:rPr lang="en-US" dirty="0" err="1" smtClean="0"/>
              <a:t>aprítása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Könnyebb</a:t>
            </a:r>
            <a:r>
              <a:rPr lang="en-US" dirty="0" smtClean="0"/>
              <a:t> </a:t>
            </a:r>
            <a:r>
              <a:rPr lang="en-US" dirty="0" err="1" smtClean="0"/>
              <a:t>komponens</a:t>
            </a:r>
            <a:r>
              <a:rPr lang="en-US" dirty="0" smtClean="0"/>
              <a:t> </a:t>
            </a:r>
            <a:r>
              <a:rPr lang="en-US" dirty="0" err="1" smtClean="0"/>
              <a:t>kinyerés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Száraz</a:t>
            </a:r>
            <a:r>
              <a:rPr lang="en-US" dirty="0" smtClean="0"/>
              <a:t> </a:t>
            </a:r>
            <a:r>
              <a:rPr lang="en-US" dirty="0" err="1" smtClean="0"/>
              <a:t>őrlés</a:t>
            </a:r>
            <a:r>
              <a:rPr lang="en-US" dirty="0" smtClean="0"/>
              <a:t>: 2-4-5-6 </a:t>
            </a:r>
            <a:r>
              <a:rPr lang="en-US" dirty="0" err="1" smtClean="0"/>
              <a:t>hengeres</a:t>
            </a:r>
            <a:r>
              <a:rPr lang="en-US" dirty="0" smtClean="0"/>
              <a:t> </a:t>
            </a:r>
            <a:r>
              <a:rPr lang="en-US" dirty="0" err="1" smtClean="0"/>
              <a:t>örlőmalmok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Nedves</a:t>
            </a:r>
            <a:r>
              <a:rPr lang="en-US" dirty="0" smtClean="0"/>
              <a:t> </a:t>
            </a:r>
            <a:r>
              <a:rPr lang="en-US" dirty="0" err="1" smtClean="0"/>
              <a:t>őrlés</a:t>
            </a:r>
            <a:r>
              <a:rPr lang="en-US" dirty="0" smtClean="0"/>
              <a:t>: </a:t>
            </a:r>
            <a:r>
              <a:rPr lang="en-US" dirty="0" err="1" smtClean="0"/>
              <a:t>kondícionálás</a:t>
            </a:r>
            <a:r>
              <a:rPr lang="en-US" dirty="0" smtClean="0"/>
              <a:t> </a:t>
            </a:r>
            <a:r>
              <a:rPr lang="en-US" dirty="0" err="1" smtClean="0"/>
              <a:t>vízzel</a:t>
            </a:r>
            <a:r>
              <a:rPr lang="en-US" dirty="0" smtClean="0"/>
              <a:t> 1 </a:t>
            </a:r>
            <a:r>
              <a:rPr lang="en-US" dirty="0" err="1" smtClean="0"/>
              <a:t>hengerpár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45123" y="2250932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Cefrézés</a:t>
            </a:r>
            <a:r>
              <a:rPr lang="en-US" dirty="0" smtClean="0"/>
              <a:t>: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59423" y="2774152"/>
            <a:ext cx="663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Oldható</a:t>
            </a:r>
            <a:r>
              <a:rPr lang="en-US" dirty="0" smtClean="0"/>
              <a:t> </a:t>
            </a:r>
            <a:r>
              <a:rPr lang="en-US" dirty="0" err="1" smtClean="0"/>
              <a:t>komponensek</a:t>
            </a:r>
            <a:r>
              <a:rPr lang="en-US" dirty="0" smtClean="0"/>
              <a:t> </a:t>
            </a:r>
            <a:r>
              <a:rPr lang="en-US" dirty="0" err="1" smtClean="0"/>
              <a:t>oldatba</a:t>
            </a:r>
            <a:r>
              <a:rPr lang="en-US" dirty="0" smtClean="0"/>
              <a:t> </a:t>
            </a:r>
            <a:r>
              <a:rPr lang="en-US" dirty="0" err="1" smtClean="0"/>
              <a:t>vitele</a:t>
            </a:r>
            <a:r>
              <a:rPr lang="hu-HU" dirty="0" smtClean="0"/>
              <a:t>, </a:t>
            </a:r>
            <a:r>
              <a:rPr lang="hu-HU" dirty="0"/>
              <a:t>nem oldható komponensek enzimes bontása és </a:t>
            </a:r>
            <a:r>
              <a:rPr lang="hu-HU" dirty="0" smtClean="0"/>
              <a:t>oldása.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Fokozatos </a:t>
            </a:r>
            <a:r>
              <a:rPr lang="hu-HU" dirty="0"/>
              <a:t>hőmérséklet emelés, hogy az adott hőmérséklet optimumokon tudjanak az enzimek </a:t>
            </a:r>
            <a:r>
              <a:rPr lang="hu-HU" dirty="0" smtClean="0"/>
              <a:t>reagálni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Fehérjebontás</a:t>
            </a:r>
            <a:r>
              <a:rPr lang="hu-HU" dirty="0"/>
              <a:t>: </a:t>
            </a:r>
            <a:r>
              <a:rPr lang="hu-HU" dirty="0" smtClean="0"/>
              <a:t>50°C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Keményít</a:t>
            </a:r>
            <a:r>
              <a:rPr lang="en-US" dirty="0" smtClean="0"/>
              <a:t>ő</a:t>
            </a:r>
            <a:r>
              <a:rPr lang="hu-HU" dirty="0" smtClean="0"/>
              <a:t>bontás</a:t>
            </a:r>
            <a:r>
              <a:rPr lang="hu-HU" dirty="0"/>
              <a:t>: 60-65°C, </a:t>
            </a:r>
            <a:r>
              <a:rPr lang="hu-HU" dirty="0" smtClean="0"/>
              <a:t>erjeszthet</a:t>
            </a:r>
            <a:r>
              <a:rPr lang="en-US" dirty="0" smtClean="0"/>
              <a:t>ő</a:t>
            </a:r>
            <a:r>
              <a:rPr lang="hu-HU" dirty="0" smtClean="0"/>
              <a:t> szénhidrátok</a:t>
            </a:r>
            <a:r>
              <a:rPr lang="en-US" dirty="0"/>
              <a:t/>
            </a:r>
            <a:br>
              <a:rPr lang="en-US" dirty="0"/>
            </a:br>
            <a:r>
              <a:rPr lang="hu-HU" dirty="0" smtClean="0"/>
              <a:t>képzése </a:t>
            </a:r>
            <a:r>
              <a:rPr lang="en-US" dirty="0"/>
              <a:t>β</a:t>
            </a:r>
            <a:r>
              <a:rPr lang="hu-HU" dirty="0"/>
              <a:t>-amiláz enzim </a:t>
            </a:r>
            <a:r>
              <a:rPr lang="hu-HU" dirty="0" smtClean="0"/>
              <a:t>által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Keményít</a:t>
            </a:r>
            <a:r>
              <a:rPr lang="en-US" dirty="0" smtClean="0"/>
              <a:t>ő</a:t>
            </a:r>
            <a:r>
              <a:rPr lang="hu-HU" dirty="0" smtClean="0"/>
              <a:t>bontás</a:t>
            </a:r>
            <a:r>
              <a:rPr lang="hu-HU" dirty="0"/>
              <a:t>: 70-75°C, nem </a:t>
            </a:r>
            <a:r>
              <a:rPr lang="hu-HU" dirty="0" smtClean="0"/>
              <a:t>erjeszthető</a:t>
            </a:r>
            <a:r>
              <a:rPr lang="en-US" dirty="0"/>
              <a:t/>
            </a:r>
            <a:br>
              <a:rPr lang="en-US" dirty="0"/>
            </a:br>
            <a:r>
              <a:rPr lang="hu-HU" dirty="0" smtClean="0"/>
              <a:t>szénhidrátok </a:t>
            </a:r>
            <a:r>
              <a:rPr lang="hu-HU" dirty="0"/>
              <a:t>képzése </a:t>
            </a:r>
            <a:r>
              <a:rPr lang="en-US" dirty="0"/>
              <a:t>α</a:t>
            </a:r>
            <a:r>
              <a:rPr lang="hu-HU" dirty="0"/>
              <a:t>-amiláz enzim által</a:t>
            </a:r>
            <a:br>
              <a:rPr lang="hu-HU" dirty="0"/>
            </a:b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8" y="3092997"/>
            <a:ext cx="5203092" cy="2367608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64" y="254977"/>
            <a:ext cx="2610831" cy="25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89085" y="334108"/>
            <a:ext cx="340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Komló</a:t>
            </a:r>
            <a:r>
              <a:rPr lang="en-US" sz="2800" dirty="0" smtClean="0"/>
              <a:t> </a:t>
            </a:r>
            <a:r>
              <a:rPr lang="en-US" sz="2800" dirty="0" err="1" smtClean="0"/>
              <a:t>forralás</a:t>
            </a:r>
            <a:r>
              <a:rPr lang="en-US" sz="2800" dirty="0" smtClean="0"/>
              <a:t>: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89085" y="857328"/>
            <a:ext cx="733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 komló értékes komponenseinek kioldása</a:t>
            </a:r>
            <a:r>
              <a:rPr lang="nb-NO" dirty="0" smtClean="0"/>
              <a:t>: α-savak </a:t>
            </a:r>
            <a:r>
              <a:rPr lang="hu-HU" dirty="0" err="1" smtClean="0"/>
              <a:t>Izomerizálódnak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 err="1"/>
              <a:t>sörlé</a:t>
            </a:r>
            <a:r>
              <a:rPr lang="hu-HU" dirty="0"/>
              <a:t> összetételének rögzítése: </a:t>
            </a:r>
            <a:r>
              <a:rPr lang="hu-HU" dirty="0" smtClean="0"/>
              <a:t>enzimek</a:t>
            </a:r>
            <a:r>
              <a:rPr lang="en-US" dirty="0" smtClean="0"/>
              <a:t> </a:t>
            </a:r>
            <a:r>
              <a:rPr lang="hu-HU" dirty="0" err="1" smtClean="0"/>
              <a:t>inaktiválódnak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 err="1"/>
              <a:t>sörlé</a:t>
            </a:r>
            <a:r>
              <a:rPr lang="hu-HU" dirty="0"/>
              <a:t> sterilizálása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 err="1"/>
              <a:t>koagulálható</a:t>
            </a:r>
            <a:r>
              <a:rPr lang="hu-HU" dirty="0"/>
              <a:t> fehérjék kicsapása: </a:t>
            </a:r>
            <a:r>
              <a:rPr lang="hu-HU" dirty="0" smtClean="0"/>
              <a:t>fehérje-</a:t>
            </a:r>
            <a:r>
              <a:rPr lang="hu-HU" dirty="0" err="1" smtClean="0"/>
              <a:t>polifenol</a:t>
            </a:r>
            <a:r>
              <a:rPr lang="en-US" dirty="0" smtClean="0"/>
              <a:t> </a:t>
            </a:r>
            <a:r>
              <a:rPr lang="hu-HU" dirty="0" smtClean="0"/>
              <a:t>komplexek </a:t>
            </a:r>
            <a:r>
              <a:rPr lang="hu-HU" dirty="0" err="1" smtClean="0"/>
              <a:t>képz</a:t>
            </a:r>
            <a:r>
              <a:rPr lang="en-US" dirty="0" smtClean="0"/>
              <a:t>ő</a:t>
            </a:r>
            <a:r>
              <a:rPr lang="hu-HU" dirty="0" err="1" smtClean="0"/>
              <a:t>dése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 A koncentráció beállítása: a </a:t>
            </a:r>
            <a:r>
              <a:rPr lang="hu-HU" dirty="0" err="1"/>
              <a:t>sörlé</a:t>
            </a:r>
            <a:r>
              <a:rPr lang="hu-HU" dirty="0"/>
              <a:t> 10</a:t>
            </a:r>
            <a:r>
              <a:rPr lang="hu-HU" dirty="0" smtClean="0"/>
              <a:t>%</a:t>
            </a:r>
            <a:r>
              <a:rPr lang="en-US" dirty="0" smtClean="0"/>
              <a:t>-a</a:t>
            </a:r>
            <a:r>
              <a:rPr lang="hu-HU" dirty="0" smtClean="0"/>
              <a:t> </a:t>
            </a:r>
            <a:r>
              <a:rPr lang="hu-HU" dirty="0"/>
              <a:t>párolog el </a:t>
            </a:r>
            <a:r>
              <a:rPr lang="hu-HU" dirty="0" smtClean="0"/>
              <a:t>a</a:t>
            </a:r>
            <a:r>
              <a:rPr lang="en-US" dirty="0" smtClean="0"/>
              <a:t> </a:t>
            </a:r>
            <a:r>
              <a:rPr lang="hu-HU" dirty="0" smtClean="0"/>
              <a:t>komlóforralás </a:t>
            </a:r>
            <a:r>
              <a:rPr lang="hu-HU" dirty="0"/>
              <a:t>során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31" y="571500"/>
            <a:ext cx="4132383" cy="213140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589085" y="2441296"/>
            <a:ext cx="687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Komló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komponensei</a:t>
            </a:r>
            <a:r>
              <a:rPr lang="en-US" sz="2800" dirty="0" smtClean="0"/>
              <a:t>: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89085" y="3071156"/>
            <a:ext cx="690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Keserű</a:t>
            </a:r>
            <a:r>
              <a:rPr lang="en-US" dirty="0" smtClean="0"/>
              <a:t> </a:t>
            </a:r>
            <a:r>
              <a:rPr lang="en-US" dirty="0" err="1" smtClean="0"/>
              <a:t>anyagok</a:t>
            </a:r>
            <a:r>
              <a:rPr lang="en-US" dirty="0" smtClean="0"/>
              <a:t>: </a:t>
            </a:r>
            <a:r>
              <a:rPr lang="el-GR" dirty="0" smtClean="0"/>
              <a:t>α </a:t>
            </a:r>
            <a:r>
              <a:rPr lang="el-GR" dirty="0"/>
              <a:t>–</a:t>
            </a:r>
            <a:r>
              <a:rPr lang="hu-HU" dirty="0"/>
              <a:t>savak (vízoldhatatlanok, </a:t>
            </a:r>
            <a:r>
              <a:rPr lang="hu-HU" dirty="0" smtClean="0"/>
              <a:t>h</a:t>
            </a:r>
            <a:r>
              <a:rPr lang="en-US" dirty="0" smtClean="0"/>
              <a:t>ő </a:t>
            </a:r>
            <a:r>
              <a:rPr lang="hu-HU" dirty="0" smtClean="0"/>
              <a:t>hatására</a:t>
            </a:r>
            <a:r>
              <a:rPr lang="en-US" dirty="0" smtClean="0"/>
              <a:t> </a:t>
            </a:r>
            <a:r>
              <a:rPr lang="hu-HU" dirty="0" err="1" smtClean="0"/>
              <a:t>izomerizálódnak</a:t>
            </a:r>
            <a:r>
              <a:rPr lang="hu-H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Aromaanyagok </a:t>
            </a:r>
            <a:r>
              <a:rPr lang="hu-HU" dirty="0"/>
              <a:t>(illékonyak)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Cseranyagok</a:t>
            </a:r>
            <a:r>
              <a:rPr lang="hu-HU" dirty="0"/>
              <a:t>: </a:t>
            </a:r>
            <a:r>
              <a:rPr lang="hu-HU" dirty="0" err="1"/>
              <a:t>polifenolok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91" y="3701016"/>
            <a:ext cx="2798885" cy="279888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92" y="3701016"/>
            <a:ext cx="4945500" cy="28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06669" y="316523"/>
            <a:ext cx="468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Cefreszűrés</a:t>
            </a:r>
            <a:r>
              <a:rPr lang="en-US" sz="2800" dirty="0" smtClean="0"/>
              <a:t>: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06669" y="734235"/>
            <a:ext cx="715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</a:t>
            </a:r>
            <a:r>
              <a:rPr lang="hu-HU" dirty="0" smtClean="0"/>
              <a:t>z </a:t>
            </a:r>
            <a:r>
              <a:rPr lang="hu-HU" dirty="0"/>
              <a:t>oldott komponenseket tartalmazó </a:t>
            </a:r>
            <a:r>
              <a:rPr lang="hu-HU" b="1" dirty="0" err="1"/>
              <a:t>sörlé</a:t>
            </a:r>
            <a:r>
              <a:rPr lang="hu-HU" b="1" dirty="0"/>
              <a:t> </a:t>
            </a:r>
            <a:r>
              <a:rPr lang="hu-HU" dirty="0"/>
              <a:t>és </a:t>
            </a:r>
            <a:r>
              <a:rPr lang="hu-HU" dirty="0" smtClean="0"/>
              <a:t>az</a:t>
            </a:r>
            <a:r>
              <a:rPr lang="en-US" dirty="0" smtClean="0"/>
              <a:t> </a:t>
            </a:r>
            <a:r>
              <a:rPr lang="hu-HU" dirty="0" smtClean="0"/>
              <a:t>oldhatatlan </a:t>
            </a:r>
            <a:r>
              <a:rPr lang="hu-HU" dirty="0"/>
              <a:t>komponenseket tartalmazó </a:t>
            </a:r>
            <a:r>
              <a:rPr lang="hu-HU" b="1" dirty="0" smtClean="0"/>
              <a:t>törköly</a:t>
            </a:r>
            <a:r>
              <a:rPr lang="en-US" b="1" dirty="0" smtClean="0"/>
              <a:t> </a:t>
            </a:r>
            <a:r>
              <a:rPr lang="hu-HU" dirty="0" smtClean="0"/>
              <a:t>szétválasztása</a:t>
            </a:r>
            <a:r>
              <a:rPr lang="en-US" dirty="0" smtClean="0"/>
              <a:t>.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611432" y="2612993"/>
            <a:ext cx="4770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Hűtés</a:t>
            </a:r>
            <a:r>
              <a:rPr lang="en-US" sz="2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 smtClean="0"/>
              <a:t>fermentáció</a:t>
            </a:r>
            <a:r>
              <a:rPr lang="en-US" dirty="0" smtClean="0"/>
              <a:t> </a:t>
            </a:r>
            <a:r>
              <a:rPr lang="en-US" dirty="0" err="1" smtClean="0"/>
              <a:t>hőmérsékletére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Lemezes</a:t>
            </a:r>
            <a:r>
              <a:rPr lang="en-US" dirty="0" smtClean="0"/>
              <a:t> </a:t>
            </a:r>
            <a:r>
              <a:rPr lang="en-US" dirty="0" err="1" smtClean="0"/>
              <a:t>hőcserélő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316523"/>
            <a:ext cx="4184650" cy="317421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0" y="3793614"/>
            <a:ext cx="4408609" cy="270704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77" y="3793615"/>
            <a:ext cx="4252546" cy="27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42950" y="16192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Erjesztés</a:t>
            </a:r>
            <a:r>
              <a:rPr lang="en-US" sz="2800" dirty="0" smtClean="0"/>
              <a:t>: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42950" y="685145"/>
            <a:ext cx="671512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Beélesztőzés</a:t>
            </a:r>
            <a:r>
              <a:rPr lang="hu-HU" dirty="0"/>
              <a:t> </a:t>
            </a:r>
            <a:r>
              <a:rPr lang="en-US" dirty="0" smtClean="0"/>
              <a:t>~</a:t>
            </a:r>
            <a:r>
              <a:rPr lang="hu-HU" dirty="0" smtClean="0"/>
              <a:t>20 milli</a:t>
            </a:r>
            <a:r>
              <a:rPr lang="en-US" dirty="0" smtClean="0"/>
              <a:t>ó</a:t>
            </a:r>
            <a:r>
              <a:rPr lang="hu-HU" dirty="0" smtClean="0"/>
              <a:t> </a:t>
            </a:r>
            <a:r>
              <a:rPr lang="hu-HU" dirty="0"/>
              <a:t>sejt/ml </a:t>
            </a:r>
            <a:r>
              <a:rPr lang="hu-HU" dirty="0" smtClean="0"/>
              <a:t>konc</a:t>
            </a:r>
            <a:r>
              <a:rPr lang="en-US" dirty="0" err="1" smtClean="0"/>
              <a:t>entráció</a:t>
            </a:r>
            <a:r>
              <a:rPr lang="hu-HU" dirty="0" err="1" smtClean="0"/>
              <a:t>val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 err="1" smtClean="0"/>
              <a:t>Saccharomyces</a:t>
            </a:r>
            <a:r>
              <a:rPr lang="hu-HU" i="1" dirty="0" smtClean="0"/>
              <a:t> </a:t>
            </a:r>
            <a:r>
              <a:rPr lang="hu-HU" i="1" dirty="0" err="1"/>
              <a:t>cerevisiae</a:t>
            </a:r>
            <a:r>
              <a:rPr lang="hu-HU" i="1" dirty="0"/>
              <a:t>, </a:t>
            </a:r>
            <a:r>
              <a:rPr lang="hu-HU" i="1" dirty="0" err="1" smtClean="0"/>
              <a:t>Saccharomyces</a:t>
            </a:r>
            <a:r>
              <a:rPr lang="en-US" i="1" dirty="0"/>
              <a:t> </a:t>
            </a:r>
            <a:r>
              <a:rPr lang="hu-HU" i="1" dirty="0" err="1" smtClean="0"/>
              <a:t>pastorianus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err="1"/>
              <a:t>Főerjesztés</a:t>
            </a:r>
            <a:r>
              <a:rPr lang="hu-HU" b="1" dirty="0" smtClean="0"/>
              <a:t>: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erjeszthető </a:t>
            </a:r>
            <a:r>
              <a:rPr lang="hu-HU" dirty="0"/>
              <a:t>szénhidrátok alkoholokká alakulása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Nyitott vagy zárt </a:t>
            </a:r>
            <a:r>
              <a:rPr lang="hu-HU" dirty="0" smtClean="0"/>
              <a:t>berendezés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Hab</a:t>
            </a:r>
            <a:r>
              <a:rPr lang="en-US" dirty="0" smtClean="0"/>
              <a:t> </a:t>
            </a:r>
            <a:r>
              <a:rPr lang="en-US" dirty="0" err="1" smtClean="0"/>
              <a:t>összeesése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barnulása</a:t>
            </a:r>
            <a:r>
              <a:rPr lang="en-US" dirty="0" smtClean="0"/>
              <a:t> </a:t>
            </a:r>
            <a:r>
              <a:rPr lang="en-US" dirty="0" err="1" smtClean="0"/>
              <a:t>jelzi</a:t>
            </a:r>
            <a:r>
              <a:rPr lang="en-US" dirty="0" smtClean="0"/>
              <a:t> a </a:t>
            </a:r>
            <a:r>
              <a:rPr lang="en-US" dirty="0" err="1" smtClean="0"/>
              <a:t>végét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”</a:t>
            </a:r>
            <a:r>
              <a:rPr lang="en-US" dirty="0" err="1" smtClean="0">
                <a:sym typeface="Wingdings" panose="05000000000000000000" pitchFamily="2" charset="2"/>
              </a:rPr>
              <a:t>fickósör</a:t>
            </a:r>
            <a:r>
              <a:rPr lang="en-US" dirty="0" smtClean="0">
                <a:sym typeface="Wingdings" panose="05000000000000000000" pitchFamily="2" charset="2"/>
              </a:rPr>
              <a:t>”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Utóerjedés</a:t>
            </a:r>
            <a:r>
              <a:rPr lang="en-US" b="1" dirty="0" smtClean="0"/>
              <a:t>/</a:t>
            </a:r>
            <a:r>
              <a:rPr lang="hu-HU" b="1" dirty="0" smtClean="0"/>
              <a:t>ászokolás: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Sör érés, íz </a:t>
            </a:r>
            <a:r>
              <a:rPr lang="hu-HU" dirty="0" smtClean="0"/>
              <a:t>finomodás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Co2 </a:t>
            </a:r>
            <a:r>
              <a:rPr lang="hu-HU" dirty="0" err="1"/>
              <a:t>elnyeletés</a:t>
            </a:r>
            <a:r>
              <a:rPr lang="hu-HU" dirty="0" smtClean="0"/>
              <a:t>,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hu-HU" dirty="0" err="1" smtClean="0"/>
              <a:t>isztulás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Alacsony</a:t>
            </a:r>
            <a:r>
              <a:rPr lang="en-US" dirty="0" smtClean="0"/>
              <a:t> </a:t>
            </a:r>
            <a:r>
              <a:rPr lang="en-US" dirty="0" err="1" smtClean="0"/>
              <a:t>hőmérsékleten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</a:t>
            </a:r>
            <a:r>
              <a:rPr lang="en-US" dirty="0" err="1" smtClean="0"/>
              <a:t>assú</a:t>
            </a:r>
            <a:r>
              <a:rPr lang="en-US" dirty="0" smtClean="0"/>
              <a:t> </a:t>
            </a:r>
            <a:r>
              <a:rPr lang="en-US" dirty="0" err="1" smtClean="0"/>
              <a:t>enzimatikus</a:t>
            </a:r>
            <a:r>
              <a:rPr lang="en-US" dirty="0" smtClean="0"/>
              <a:t> </a:t>
            </a:r>
            <a:r>
              <a:rPr lang="en-US" dirty="0" err="1" smtClean="0"/>
              <a:t>folyamatok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Felsőerjesztésű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erjesztés végén </a:t>
            </a:r>
            <a:r>
              <a:rPr lang="hu-HU" dirty="0"/>
              <a:t>sejtek felül gyűlnek </a:t>
            </a:r>
            <a:r>
              <a:rPr lang="hu-HU" dirty="0" smtClean="0"/>
              <a:t>össze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15-25 </a:t>
            </a:r>
            <a:r>
              <a:rPr lang="en-US" dirty="0" smtClean="0"/>
              <a:t>°C</a:t>
            </a:r>
            <a:r>
              <a:rPr lang="hu-HU" dirty="0" smtClean="0"/>
              <a:t> erjesztenek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Mel</a:t>
            </a:r>
            <a:r>
              <a:rPr lang="en-US" dirty="0" err="1" smtClean="0"/>
              <a:t>i</a:t>
            </a:r>
            <a:r>
              <a:rPr lang="hu-HU" dirty="0" err="1" smtClean="0"/>
              <a:t>biózt</a:t>
            </a:r>
            <a:r>
              <a:rPr lang="en-US" dirty="0" smtClean="0"/>
              <a:t> </a:t>
            </a:r>
            <a:r>
              <a:rPr lang="hu-HU" dirty="0" smtClean="0"/>
              <a:t>nem bontják</a:t>
            </a:r>
            <a:endParaRPr lang="en-US" dirty="0" smtClean="0"/>
          </a:p>
          <a:p>
            <a:r>
              <a:rPr lang="en-US" dirty="0" err="1" smtClean="0"/>
              <a:t>Alsóerjesztésű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Tank aljára ülepszik az erjesztő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5-10 </a:t>
            </a:r>
            <a:r>
              <a:rPr lang="en-US" dirty="0" smtClean="0"/>
              <a:t>°C-on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/>
              <a:t>Mel</a:t>
            </a:r>
            <a:r>
              <a:rPr lang="en-US" dirty="0" err="1" smtClean="0"/>
              <a:t>i</a:t>
            </a:r>
            <a:r>
              <a:rPr lang="hu-HU" dirty="0" err="1" smtClean="0"/>
              <a:t>biózt</a:t>
            </a:r>
            <a:r>
              <a:rPr lang="hu-HU" dirty="0" smtClean="0"/>
              <a:t> </a:t>
            </a:r>
            <a:r>
              <a:rPr lang="hu-HU" dirty="0"/>
              <a:t>bontanak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236" y="423535"/>
            <a:ext cx="4749311" cy="272182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637" y="3338146"/>
            <a:ext cx="3305909" cy="312517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05" y="3338146"/>
            <a:ext cx="3068841" cy="31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1247</Words>
  <Application>Microsoft Office PowerPoint</Application>
  <PresentationFormat>Szélesvásznú</PresentationFormat>
  <Paragraphs>363</Paragraphs>
  <Slides>27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5" baseType="lpstr">
      <vt:lpstr>Arial</vt:lpstr>
      <vt:lpstr>Arial Unicode MS</vt:lpstr>
      <vt:lpstr>Calibri</vt:lpstr>
      <vt:lpstr>Calibri Light</vt:lpstr>
      <vt:lpstr>Courier New</vt:lpstr>
      <vt:lpstr>Times New Roman</vt:lpstr>
      <vt:lpstr>Wingdings</vt:lpstr>
      <vt:lpstr>Office-téma</vt:lpstr>
      <vt:lpstr>PowerPoint-bemutató</vt:lpstr>
      <vt:lpstr>Alapanyagok: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Enzimek a sörgyártásban:</vt:lpstr>
      <vt:lpstr>Amiláz enzimek</vt:lpstr>
      <vt:lpstr>α-amiláz (EC 3.2.1.1) </vt:lpstr>
      <vt:lpstr>β-amiláz (EC 3.2.1.2)</vt:lpstr>
      <vt:lpstr>Izoamilázok (EC 3.2.1.68)</vt:lpstr>
      <vt:lpstr>Proteázok</vt:lpstr>
      <vt:lpstr>Proteázok</vt:lpstr>
      <vt:lpstr>PowerPoint-bemutató</vt:lpstr>
      <vt:lpstr>PowerPoint-bemutató</vt:lpstr>
      <vt:lpstr>Főerjesztés</vt:lpstr>
      <vt:lpstr>Sör minőségét javító enzimek</vt:lpstr>
      <vt:lpstr>α-Acetolaktát-dekarboxiláz</vt:lpstr>
      <vt:lpstr>β-glukanáz</vt:lpstr>
      <vt:lpstr>β-glukanáz</vt:lpstr>
      <vt:lpstr>Lakkáz</vt:lpstr>
      <vt:lpstr>Lakkáz</vt:lpstr>
      <vt:lpstr>Lakkáz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Ádám Köveskuti</dc:creator>
  <cp:lastModifiedBy>Kosztka Lilla</cp:lastModifiedBy>
  <cp:revision>41</cp:revision>
  <dcterms:created xsi:type="dcterms:W3CDTF">2018-11-07T17:10:34Z</dcterms:created>
  <dcterms:modified xsi:type="dcterms:W3CDTF">2018-11-14T19:36:09Z</dcterms:modified>
</cp:coreProperties>
</file>