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-485" y="-58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11/09/2019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ENZIMOLÓGIA </a:t>
            </a:r>
            <a:r>
              <a:rPr lang="hu-HU" sz="2000" b="1" dirty="0" smtClean="0">
                <a:solidFill>
                  <a:srgbClr val="FFFF00"/>
                </a:solidFill>
              </a:rPr>
              <a:t>2019. </a:t>
            </a:r>
            <a:r>
              <a:rPr lang="en-GB" sz="2000" b="1" dirty="0">
                <a:solidFill>
                  <a:srgbClr val="FFFF00"/>
                </a:solidFill>
              </a:rPr>
              <a:t>ő</a:t>
            </a:r>
            <a:r>
              <a:rPr lang="hu-HU" sz="2000" b="1" dirty="0" err="1" smtClean="0">
                <a:solidFill>
                  <a:srgbClr val="FFFF00"/>
                </a:solidFill>
              </a:rPr>
              <a:t>sz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11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Á</a:t>
            </a:r>
            <a:r>
              <a:rPr lang="hu-HU" sz="2000" dirty="0" err="1" smtClean="0">
                <a:solidFill>
                  <a:srgbClr val="FFFF00"/>
                </a:solidFill>
              </a:rPr>
              <a:t>ltalános</a:t>
            </a:r>
            <a:r>
              <a:rPr lang="hu-HU" sz="2000" dirty="0" smtClean="0">
                <a:solidFill>
                  <a:srgbClr val="FFFF00"/>
                </a:solidFill>
              </a:rPr>
              <a:t> alkalmazott </a:t>
            </a:r>
            <a:r>
              <a:rPr lang="hu-HU" sz="2000" dirty="0" err="1" smtClean="0">
                <a:solidFill>
                  <a:srgbClr val="FFFF00"/>
                </a:solidFill>
              </a:rPr>
              <a:t>enzimológiai</a:t>
            </a:r>
            <a:r>
              <a:rPr lang="hu-HU" sz="2000" dirty="0" smtClean="0">
                <a:solidFill>
                  <a:srgbClr val="FFFF00"/>
                </a:solidFill>
              </a:rPr>
              <a:t> ismeretek – F.CS.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18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 smtClean="0">
                <a:solidFill>
                  <a:srgbClr val="FFFF00"/>
                </a:solidFill>
              </a:rPr>
              <a:t>Cellulázok</a:t>
            </a:r>
            <a:r>
              <a:rPr lang="hu-HU" sz="2000" dirty="0" smtClean="0">
                <a:solidFill>
                  <a:srgbClr val="FFFF00"/>
                </a:solidFill>
              </a:rPr>
              <a:t> – F.CS.</a:t>
            </a:r>
            <a:endParaRPr lang="hu-HU" sz="2000" i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Szeptember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 25.	</a:t>
            </a:r>
            <a:r>
              <a:rPr lang="hu-HU" sz="2000" dirty="0" err="1" smtClean="0">
                <a:solidFill>
                  <a:srgbClr val="FFFF00"/>
                </a:solidFill>
              </a:rPr>
              <a:t>Hemicellulázok</a:t>
            </a:r>
            <a:r>
              <a:rPr lang="hu-HU" sz="2000" dirty="0" smtClean="0">
                <a:solidFill>
                  <a:srgbClr val="FFFF00"/>
                </a:solidFill>
              </a:rPr>
              <a:t> – F.CS.</a:t>
            </a:r>
            <a:endParaRPr lang="en-GB" sz="2000" b="1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r>
              <a:rPr lang="hu-HU" sz="2000" dirty="0" smtClean="0">
                <a:solidFill>
                  <a:srgbClr val="FFFF00"/>
                </a:solidFill>
              </a:rPr>
              <a:t>.		</a:t>
            </a:r>
            <a:r>
              <a:rPr lang="hu-HU" sz="2000" dirty="0" err="1" smtClean="0">
                <a:solidFill>
                  <a:srgbClr val="FFFF00"/>
                </a:solidFill>
              </a:rPr>
              <a:t>Amilázok</a:t>
            </a:r>
            <a:r>
              <a:rPr lang="hu-HU" sz="2000" dirty="0" smtClean="0">
                <a:solidFill>
                  <a:srgbClr val="FFFF00"/>
                </a:solidFill>
              </a:rPr>
              <a:t> – R.G.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9.		</a:t>
            </a:r>
            <a:r>
              <a:rPr lang="hu-HU" sz="2000" dirty="0" err="1" smtClean="0">
                <a:solidFill>
                  <a:srgbClr val="FFFF00"/>
                </a:solidFill>
              </a:rPr>
              <a:t>Pektinázok</a:t>
            </a:r>
            <a:r>
              <a:rPr lang="hu-HU" sz="2000" dirty="0" smtClean="0">
                <a:solidFill>
                  <a:srgbClr val="FFFF00"/>
                </a:solidFill>
              </a:rPr>
              <a:t> – R.G.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16.		1.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err="1" smtClean="0">
                <a:solidFill>
                  <a:srgbClr val="FFFF00"/>
                </a:solidFill>
              </a:rPr>
              <a:t>Október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3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Munkaszüneti nap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Október 30.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	</a:t>
            </a:r>
            <a:r>
              <a:rPr lang="hu-HU" sz="2000" dirty="0" err="1" smtClean="0">
                <a:solidFill>
                  <a:srgbClr val="FFFF00"/>
                </a:solidFill>
              </a:rPr>
              <a:t>Proteázok</a:t>
            </a:r>
            <a:r>
              <a:rPr lang="hu-HU" sz="2000" dirty="0" smtClean="0">
                <a:solidFill>
                  <a:srgbClr val="FFFF00"/>
                </a:solidFill>
              </a:rPr>
              <a:t> – F.A.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>
                <a:solidFill>
                  <a:srgbClr val="FFFF00"/>
                </a:solidFill>
              </a:rPr>
              <a:t>6</a:t>
            </a:r>
            <a:r>
              <a:rPr lang="hu-HU" sz="2000" dirty="0" smtClean="0">
                <a:solidFill>
                  <a:srgbClr val="FFFF00"/>
                </a:solidFill>
              </a:rPr>
              <a:t>.		</a:t>
            </a:r>
            <a:r>
              <a:rPr lang="hu-HU" sz="2000" dirty="0" err="1" smtClean="0">
                <a:solidFill>
                  <a:srgbClr val="FFFF00"/>
                </a:solidFill>
              </a:rPr>
              <a:t>Lipázok</a:t>
            </a:r>
            <a:r>
              <a:rPr lang="hu-HU" sz="2000" dirty="0" smtClean="0">
                <a:solidFill>
                  <a:srgbClr val="FFFF00"/>
                </a:solidFill>
              </a:rPr>
              <a:t> – F.A.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1</a:t>
            </a:r>
            <a:r>
              <a:rPr lang="hu-HU" sz="2000" dirty="0">
                <a:solidFill>
                  <a:srgbClr val="FFFF00"/>
                </a:solidFill>
              </a:rPr>
              <a:t>3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</a:t>
            </a:r>
            <a:r>
              <a:rPr lang="hu-HU" sz="2000" dirty="0">
                <a:solidFill>
                  <a:srgbClr val="FFFF00"/>
                </a:solidFill>
              </a:rPr>
              <a:t>kiselőadások 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2</a:t>
            </a:r>
            <a:r>
              <a:rPr lang="hu-HU" sz="2000" dirty="0">
                <a:solidFill>
                  <a:srgbClr val="FFFF00"/>
                </a:solidFill>
              </a:rPr>
              <a:t>0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>
                <a:solidFill>
                  <a:srgbClr val="FFFF00"/>
                </a:solidFill>
              </a:rPr>
              <a:t>	</a:t>
            </a:r>
            <a:r>
              <a:rPr lang="hu-HU" sz="2000" dirty="0" smtClean="0">
                <a:solidFill>
                  <a:srgbClr val="FFFF00"/>
                </a:solidFill>
              </a:rPr>
              <a:t>Hallgatói kiselőadások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en-GB" sz="2000" dirty="0" smtClean="0">
                <a:solidFill>
                  <a:srgbClr val="FFFF00"/>
                </a:solidFill>
              </a:rPr>
              <a:t>November </a:t>
            </a:r>
            <a:r>
              <a:rPr lang="hu-HU" sz="2000" dirty="0" smtClean="0">
                <a:solidFill>
                  <a:srgbClr val="FFFF00"/>
                </a:solidFill>
              </a:rPr>
              <a:t>27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hu-HU" sz="2000" dirty="0" smtClean="0">
                <a:solidFill>
                  <a:srgbClr val="FFFF00"/>
                </a:solidFill>
              </a:rPr>
              <a:t>	Hallgatói kiselőadások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4.		2. </a:t>
            </a:r>
            <a:r>
              <a:rPr lang="en-GB" sz="2000" dirty="0" smtClean="0">
                <a:solidFill>
                  <a:srgbClr val="FFFF00"/>
                </a:solidFill>
              </a:rPr>
              <a:t>ZH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2000" dirty="0" smtClean="0">
                <a:solidFill>
                  <a:srgbClr val="FFFF00"/>
                </a:solidFill>
              </a:rPr>
              <a:t>December 11.	Pót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 err="1" smtClean="0">
                <a:solidFill>
                  <a:srgbClr val="FFFF00"/>
                </a:solidFill>
              </a:rPr>
              <a:t>ZH-kat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Ch</a:t>
            </a:r>
            <a:r>
              <a:rPr lang="hu-HU" sz="2000" dirty="0" smtClean="0">
                <a:solidFill>
                  <a:srgbClr val="FFFF00"/>
                </a:solidFill>
              </a:rPr>
              <a:t> 302-es teremben írjuk 8:15-től.</a:t>
            </a:r>
            <a:endParaRPr lang="hu-HU" sz="20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95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384"/>
            <a:ext cx="8435280" cy="6858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GB" sz="2000" u="sng" dirty="0" err="1" smtClean="0">
                <a:solidFill>
                  <a:srgbClr val="FFFF00"/>
                </a:solidFill>
              </a:rPr>
              <a:t>Kiselőadást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mindenkinek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kötelező</a:t>
            </a:r>
            <a:r>
              <a:rPr lang="en-GB" sz="2000" u="sng" dirty="0" smtClean="0">
                <a:solidFill>
                  <a:srgbClr val="FFFF00"/>
                </a:solidFill>
              </a:rPr>
              <a:t> </a:t>
            </a:r>
            <a:r>
              <a:rPr lang="en-GB" sz="2000" u="sng" dirty="0" err="1" smtClean="0">
                <a:solidFill>
                  <a:srgbClr val="FFFF00"/>
                </a:solidFill>
              </a:rPr>
              <a:t>tartani</a:t>
            </a:r>
            <a:r>
              <a:rPr lang="hu-HU" sz="2000" dirty="0" smtClean="0">
                <a:solidFill>
                  <a:srgbClr val="FFFF00"/>
                </a:solidFill>
              </a:rPr>
              <a:t>, jelentkezési határidő</a:t>
            </a:r>
            <a:r>
              <a:rPr lang="hu-HU" sz="2000" smtClean="0">
                <a:solidFill>
                  <a:srgbClr val="FFFF00"/>
                </a:solidFill>
              </a:rPr>
              <a:t>: </a:t>
            </a:r>
            <a:r>
              <a:rPr lang="hu-HU" sz="2000" smtClean="0">
                <a:solidFill>
                  <a:srgbClr val="FFFF00"/>
                </a:solidFill>
              </a:rPr>
              <a:t>2019.09.25.</a:t>
            </a: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>5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perc/fő, utána 10 perc diszkusszió.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Jelentkezés Grétivel és Anikóval egyeztetve, témák: </a:t>
            </a:r>
            <a:r>
              <a:rPr lang="hu-HU" sz="2000" dirty="0" err="1" smtClean="0">
                <a:solidFill>
                  <a:srgbClr val="FFFF00"/>
                </a:solidFill>
              </a:rPr>
              <a:t>Industrial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Enzymology</a:t>
            </a:r>
            <a:r>
              <a:rPr lang="hu-HU" sz="2000" dirty="0" smtClean="0">
                <a:solidFill>
                  <a:srgbClr val="FFFF00"/>
                </a:solidFill>
              </a:rPr>
              <a:t> Könyv </a:t>
            </a:r>
            <a:r>
              <a:rPr lang="hu-HU" sz="2000" dirty="0" err="1" smtClean="0">
                <a:solidFill>
                  <a:srgbClr val="FFFF00"/>
                </a:solidFill>
              </a:rPr>
              <a:t>ből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kiselőadásokat az előadás megtartása előtt min. 2 héttel küldjék el e-mailben. </a:t>
            </a:r>
            <a:r>
              <a:rPr lang="hu-HU" sz="2000" dirty="0" err="1" smtClean="0">
                <a:solidFill>
                  <a:srgbClr val="FFFF00"/>
                </a:solidFill>
              </a:rPr>
              <a:t>Ppt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előadás és 3-5 oldalas szöveges dokumentum. Erről konzultáljanak még az előadás megtartása előtt.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5-5 kérdés biztosítása a 2. Zh megírásához.</a:t>
            </a: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</a:t>
            </a:r>
            <a:r>
              <a:rPr lang="en-GB" sz="2000" dirty="0" smtClean="0">
                <a:solidFill>
                  <a:srgbClr val="FFFF00"/>
                </a:solidFill>
              </a:rPr>
              <a:t>z </a:t>
            </a:r>
            <a:r>
              <a:rPr lang="hu-HU" sz="2000" dirty="0" smtClean="0">
                <a:solidFill>
                  <a:srgbClr val="FFFF00"/>
                </a:solidFill>
              </a:rPr>
              <a:t>előadások ábraanyag</a:t>
            </a:r>
            <a:r>
              <a:rPr lang="en-GB" sz="2000" dirty="0" smtClean="0">
                <a:solidFill>
                  <a:srgbClr val="FFFF00"/>
                </a:solidFill>
              </a:rPr>
              <a:t>a</a:t>
            </a:r>
            <a:r>
              <a:rPr lang="hu-HU" sz="2000" dirty="0" smtClean="0">
                <a:solidFill>
                  <a:srgbClr val="FFFF00"/>
                </a:solidFill>
              </a:rPr>
              <a:t>, a tárgyismertető </a:t>
            </a:r>
            <a:r>
              <a:rPr lang="en-GB" sz="2000" dirty="0" err="1" smtClean="0">
                <a:solidFill>
                  <a:srgbClr val="FFFF00"/>
                </a:solidFill>
              </a:rPr>
              <a:t>innen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tölthető</a:t>
            </a:r>
            <a:r>
              <a:rPr lang="hu-HU" sz="2000" dirty="0" err="1" smtClean="0">
                <a:solidFill>
                  <a:srgbClr val="FFFF00"/>
                </a:solidFill>
              </a:rPr>
              <a:t>ek</a:t>
            </a:r>
            <a:r>
              <a:rPr lang="en-GB" sz="2000" dirty="0" smtClean="0">
                <a:solidFill>
                  <a:srgbClr val="FFFF00"/>
                </a:solidFill>
              </a:rPr>
              <a:t> le:</a:t>
            </a:r>
            <a:r>
              <a:rPr lang="hu-HU" sz="2000" dirty="0" smtClean="0">
                <a:solidFill>
                  <a:srgbClr val="FFFF00"/>
                </a:solidFill>
              </a:rPr>
              <a:t> http://oktatas.ch.bme.hu/oktatas/konyvek/mezgaz/Enzimologia/</a:t>
            </a:r>
            <a:r>
              <a:rPr lang="hu-HU" sz="2000" dirty="0" smtClean="0">
                <a:solidFill>
                  <a:srgbClr val="FF0000"/>
                </a:solidFill>
              </a:rPr>
              <a:t/>
            </a:r>
            <a:br>
              <a:rPr lang="hu-HU" sz="2000" dirty="0" smtClean="0">
                <a:solidFill>
                  <a:srgbClr val="FF00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Az anyagokat folyamatosan frissítjük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hu-HU" sz="2000" dirty="0">
                <a:solidFill>
                  <a:srgbClr val="FFFF00"/>
                </a:solidFill>
              </a:rPr>
              <a:t>félévközi </a:t>
            </a:r>
            <a:r>
              <a:rPr lang="en-GB" sz="2000" dirty="0" err="1">
                <a:solidFill>
                  <a:srgbClr val="FFFF00"/>
                </a:solidFill>
              </a:rPr>
              <a:t>jegy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számítása</a:t>
            </a:r>
            <a:r>
              <a:rPr lang="en-GB" sz="2000" dirty="0">
                <a:solidFill>
                  <a:srgbClr val="FFFF00"/>
                </a:solidFill>
              </a:rPr>
              <a:t>, ha </a:t>
            </a:r>
            <a:r>
              <a:rPr lang="en-GB" sz="2000" dirty="0" err="1">
                <a:solidFill>
                  <a:srgbClr val="FFFF00"/>
                </a:solidFill>
              </a:rPr>
              <a:t>mindkét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legalább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elégséges</a:t>
            </a:r>
            <a:r>
              <a:rPr lang="en-GB" sz="2000" dirty="0">
                <a:solidFill>
                  <a:srgbClr val="FFFF00"/>
                </a:solidFill>
              </a:rPr>
              <a:t>: </a:t>
            </a:r>
            <a:br>
              <a:rPr lang="en-GB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	</a:t>
            </a:r>
            <a:r>
              <a:rPr lang="en-GB" sz="2000" dirty="0" smtClean="0">
                <a:solidFill>
                  <a:srgbClr val="FFFF00"/>
                </a:solidFill>
              </a:rPr>
              <a:t>( </a:t>
            </a:r>
            <a:r>
              <a:rPr lang="en-GB" sz="2000" dirty="0">
                <a:solidFill>
                  <a:srgbClr val="FFFF00"/>
                </a:solidFill>
              </a:rPr>
              <a:t>1.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 + </a:t>
            </a:r>
            <a:r>
              <a:rPr lang="en-GB" sz="2000" dirty="0" smtClean="0">
                <a:solidFill>
                  <a:srgbClr val="FFFF00"/>
                </a:solidFill>
              </a:rPr>
              <a:t>2</a:t>
            </a:r>
            <a:r>
              <a:rPr lang="en-GB" sz="2000" dirty="0">
                <a:solidFill>
                  <a:srgbClr val="FFFF00"/>
                </a:solidFill>
              </a:rPr>
              <a:t>. </a:t>
            </a:r>
            <a:r>
              <a:rPr lang="en-GB" sz="2000" dirty="0" err="1">
                <a:solidFill>
                  <a:srgbClr val="FFFF00"/>
                </a:solidFill>
              </a:rPr>
              <a:t>zh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eredménye</a:t>
            </a:r>
            <a:r>
              <a:rPr lang="en-GB" sz="2000" dirty="0">
                <a:solidFill>
                  <a:srgbClr val="FFFF00"/>
                </a:solidFill>
              </a:rPr>
              <a:t>) / </a:t>
            </a:r>
            <a:r>
              <a:rPr lang="hu-HU" sz="2000" dirty="0">
                <a:solidFill>
                  <a:srgbClr val="FFFF00"/>
                </a:solidFill>
              </a:rPr>
              <a:t>2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3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javító zh felülírja a korábbi eredményt, és a két rész egymástól függetlenül javítható.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solidFill>
                  <a:srgbClr val="FFFF00"/>
                </a:solidFill>
              </a:rPr>
              <a:t>A </a:t>
            </a:r>
            <a:r>
              <a:rPr lang="en-GB" sz="2000" dirty="0" err="1" smtClean="0">
                <a:solidFill>
                  <a:srgbClr val="FFFF00"/>
                </a:solidFill>
              </a:rPr>
              <a:t>változásokról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err="1" smtClean="0">
                <a:solidFill>
                  <a:srgbClr val="FFFF00"/>
                </a:solidFill>
              </a:rPr>
              <a:t>eredményekről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N</a:t>
            </a:r>
            <a:r>
              <a:rPr lang="en-GB" sz="2000" dirty="0" err="1" smtClean="0">
                <a:solidFill>
                  <a:srgbClr val="FFFF00"/>
                </a:solidFill>
              </a:rPr>
              <a:t>eptun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üzenetet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küld</a:t>
            </a:r>
            <a:r>
              <a:rPr lang="hu-HU" sz="2000" dirty="0" err="1" smtClean="0">
                <a:solidFill>
                  <a:srgbClr val="FFFF00"/>
                </a:solidFill>
              </a:rPr>
              <a:t>ün</a:t>
            </a:r>
            <a:r>
              <a:rPr lang="en-GB" sz="2000" dirty="0" smtClean="0">
                <a:solidFill>
                  <a:srgbClr val="FFFF00"/>
                </a:solidFill>
              </a:rPr>
              <a:t>k.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Kiselőadás jelentkezés</a:t>
            </a:r>
          </a:p>
          <a:p>
            <a:pPr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Dr. Fehér Csaba</a:t>
            </a:r>
            <a:endParaRPr lang="en-GB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csaba</a:t>
            </a:r>
            <a:r>
              <a:rPr lang="hu-HU" sz="2000" dirty="0" smtClean="0">
                <a:solidFill>
                  <a:srgbClr val="FFFF00"/>
                </a:solidFill>
              </a:rPr>
              <a:t>_</a:t>
            </a:r>
            <a:r>
              <a:rPr lang="hu-HU" sz="2000" dirty="0" err="1" smtClean="0">
                <a:solidFill>
                  <a:srgbClr val="FFFF00"/>
                </a:solidFill>
              </a:rPr>
              <a:t>feher</a:t>
            </a:r>
            <a:r>
              <a:rPr lang="en-GB" sz="2000" dirty="0" smtClean="0">
                <a:solidFill>
                  <a:srgbClr val="FFFF00"/>
                </a:solidFill>
              </a:rPr>
              <a:t>@m</a:t>
            </a:r>
            <a:r>
              <a:rPr lang="hu-HU" sz="2000" dirty="0" err="1" smtClean="0">
                <a:solidFill>
                  <a:srgbClr val="FFFF00"/>
                </a:solidFill>
              </a:rPr>
              <a:t>ail</a:t>
            </a:r>
            <a:r>
              <a:rPr lang="en-GB" sz="2000" dirty="0" smtClean="0">
                <a:solidFill>
                  <a:srgbClr val="FFFF00"/>
                </a:solidFill>
              </a:rPr>
              <a:t>.bme.hu, 463-2843</a:t>
            </a:r>
          </a:p>
          <a:p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Rozbach</a:t>
            </a:r>
            <a:r>
              <a:rPr lang="hu-HU" sz="2000" dirty="0" smtClean="0">
                <a:solidFill>
                  <a:srgbClr val="FFFF00"/>
                </a:solidFill>
              </a:rPr>
              <a:t> Margaréta</a:t>
            </a:r>
          </a:p>
          <a:p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err="1">
                <a:solidFill>
                  <a:srgbClr val="FFFF00"/>
                </a:solidFill>
              </a:rPr>
              <a:t>rozbachgreti</a:t>
            </a:r>
            <a:r>
              <a:rPr lang="hu-HU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Fehér Anikó</a:t>
            </a:r>
          </a:p>
          <a:p>
            <a:r>
              <a:rPr lang="hu-HU" sz="2000" dirty="0" err="1">
                <a:solidFill>
                  <a:srgbClr val="FFFF00"/>
                </a:solidFill>
              </a:rPr>
              <a:t>fehaniko</a:t>
            </a:r>
            <a:r>
              <a:rPr lang="hu-HU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gmail.com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endParaRPr lang="hu-HU" sz="2000" dirty="0" smtClean="0">
              <a:solidFill>
                <a:srgbClr val="FFFF00"/>
              </a:solidFill>
            </a:endParaRPr>
          </a:p>
          <a:p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3-4 fős csoportok, összesen 9 előadás, óránként 3. 5 perc fejenként.</a:t>
            </a: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  <a:p>
            <a:endParaRPr lang="en-GB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16163</TotalTime>
  <Words>20</Words>
  <Application>Microsoft Office PowerPoint</Application>
  <PresentationFormat>Diavetítés a képernyőre (4:3 oldalarány)</PresentationFormat>
  <Paragraphs>46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Csabi</cp:lastModifiedBy>
  <cp:revision>149</cp:revision>
  <dcterms:created xsi:type="dcterms:W3CDTF">2014-02-11T14:11:10Z</dcterms:created>
  <dcterms:modified xsi:type="dcterms:W3CDTF">2019-09-11T06:04:53Z</dcterms:modified>
</cp:coreProperties>
</file>