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271" r:id="rId4"/>
    <p:sldId id="265" r:id="rId5"/>
    <p:sldId id="266" r:id="rId6"/>
    <p:sldId id="267" r:id="rId7"/>
    <p:sldId id="268" r:id="rId8"/>
    <p:sldId id="272" r:id="rId9"/>
    <p:sldId id="269" r:id="rId10"/>
    <p:sldId id="259" r:id="rId11"/>
    <p:sldId id="260" r:id="rId12"/>
    <p:sldId id="261" r:id="rId13"/>
    <p:sldId id="262" r:id="rId14"/>
    <p:sldId id="263" r:id="rId15"/>
    <p:sldId id="279" r:id="rId16"/>
    <p:sldId id="273" r:id="rId17"/>
    <p:sldId id="274" r:id="rId18"/>
    <p:sldId id="275" r:id="rId19"/>
    <p:sldId id="276" r:id="rId20"/>
    <p:sldId id="277" r:id="rId21"/>
    <p:sldId id="264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0" autoAdjust="0"/>
    <p:restoredTop sz="86755" autoAdjust="0"/>
  </p:normalViewPr>
  <p:slideViewPr>
    <p:cSldViewPr snapToGrid="0">
      <p:cViewPr varScale="1">
        <p:scale>
          <a:sx n="63" d="100"/>
          <a:sy n="63" d="100"/>
        </p:scale>
        <p:origin x="-16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49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/>
      <dgm:spPr/>
      <dgm:t>
        <a:bodyPr/>
        <a:lstStyle/>
        <a:p>
          <a:r>
            <a:rPr lang="hu-HU" dirty="0"/>
            <a:t>Textiliparról 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/>
      <dgm:spPr/>
      <dgm:t>
        <a:bodyPr/>
        <a:lstStyle/>
        <a:p>
          <a:r>
            <a:rPr lang="hu-HU" dirty="0" err="1"/>
            <a:t>Cellulázok</a:t>
          </a:r>
          <a:r>
            <a:rPr lang="hu-HU" dirty="0"/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/>
      <dgm:spPr/>
      <dgm:t>
        <a:bodyPr/>
        <a:lstStyle/>
        <a:p>
          <a:r>
            <a:rPr lang="hu-HU" dirty="0" err="1"/>
            <a:t>Biofinishing</a:t>
          </a:r>
          <a:endParaRPr lang="hu-HU" dirty="0"/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/>
      <dgm:spPr/>
      <dgm:t>
        <a:bodyPr/>
        <a:lstStyle/>
        <a:p>
          <a:r>
            <a:rPr lang="hu-HU" dirty="0" err="1"/>
            <a:t>Denim</a:t>
          </a:r>
          <a:r>
            <a:rPr lang="hu-HU" dirty="0"/>
            <a:t> </a:t>
          </a:r>
          <a:r>
            <a:rPr lang="hu-HU" dirty="0" err="1"/>
            <a:t>finishing</a:t>
          </a:r>
          <a:endParaRPr lang="hu-HU" dirty="0"/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dirty="0">
            <a:solidFill>
              <a:schemeClr val="tx1"/>
            </a:solidFill>
            <a:effectLst/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77619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7775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7788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13561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dirty="0">
            <a:solidFill>
              <a:schemeClr val="tx1"/>
            </a:solidFill>
            <a:effectLst/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77619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7775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7788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13561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dirty="0">
            <a:solidFill>
              <a:schemeClr val="tx1"/>
            </a:solidFill>
            <a:effectLst/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77619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7775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7788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13561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dirty="0">
            <a:solidFill>
              <a:schemeClr val="tx1"/>
            </a:solidFill>
            <a:effectLst/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77619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7775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7788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13561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dirty="0">
            <a:solidFill>
              <a:schemeClr val="tx1"/>
            </a:solidFill>
            <a:effectLst/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77619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7775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7788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135614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Textiliparról 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Cellulázok</a:t>
          </a:r>
          <a:r>
            <a:rPr lang="hu-HU" i="1" dirty="0">
              <a:solidFill>
                <a:schemeClr val="tx1"/>
              </a:solidFill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Biofinishing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i="1" dirty="0">
              <a:solidFill>
                <a:schemeClr val="tx1"/>
              </a:solidFill>
              <a:latin typeface="+mn-lt"/>
            </a:rPr>
            <a:t> </a:t>
          </a:r>
          <a:r>
            <a:rPr lang="hu-HU" i="1" dirty="0" err="1">
              <a:solidFill>
                <a:schemeClr val="tx1"/>
              </a:solidFill>
              <a:latin typeface="+mn-lt"/>
            </a:rPr>
            <a:t>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180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A3C5D1-655D-40EF-BBDC-10859F1BD653}" type="presOf" srcId="{61B27B6D-27FE-4521-915A-E018B4333A57}" destId="{81D521D8-372F-46D9-9444-9F86B06B33B4}" srcOrd="0" destOrd="0" presId="urn:microsoft.com/office/officeart/2005/8/layout/chevron1"/>
    <dgm:cxn modelId="{D178285A-6432-461B-941F-92DE643B1CC0}" type="presOf" srcId="{6E6CA13F-8E6E-46B7-ABC2-1F955C1EF97C}" destId="{AFB2B86A-7D13-4010-93AA-46557170454F}" srcOrd="0" destOrd="0" presId="urn:microsoft.com/office/officeart/2005/8/layout/chevron1"/>
    <dgm:cxn modelId="{2D6E9A7F-93D7-481E-94BA-9758A030B3F6}" type="presOf" srcId="{A28A1BF9-3869-4568-9A16-D0361ED74388}" destId="{EFE7D81A-76C6-4B07-96D5-E0C058732B3B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7AADF0D8-859D-46EB-A0A1-0CCCED675E96}" type="presOf" srcId="{B33D3A7C-43F2-4762-90BF-97516B92863C}" destId="{5AFA5ECC-F238-457D-B9E5-C7C6CDC1838F}" srcOrd="0" destOrd="0" presId="urn:microsoft.com/office/officeart/2005/8/layout/chevron1"/>
    <dgm:cxn modelId="{A19A91DA-870F-48EB-B17B-20542B76F9A8}" type="presOf" srcId="{6E67534C-85AB-440E-899A-DF0DBE039DED}" destId="{7D02D8F5-37A9-4DFC-97E4-64CFBFBEB97E}" srcOrd="0" destOrd="0" presId="urn:microsoft.com/office/officeart/2005/8/layout/chevron1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CC6902B3-7648-4D4F-BF61-05894F7FC8E6}" type="presParOf" srcId="{7D02D8F5-37A9-4DFC-97E4-64CFBFBEB97E}" destId="{EFE7D81A-76C6-4B07-96D5-E0C058732B3B}" srcOrd="0" destOrd="0" presId="urn:microsoft.com/office/officeart/2005/8/layout/chevron1"/>
    <dgm:cxn modelId="{00F59DC1-0905-4BCA-A2E6-F79FDF5AAC73}" type="presParOf" srcId="{7D02D8F5-37A9-4DFC-97E4-64CFBFBEB97E}" destId="{DD2DEEBC-B543-4545-87B1-846834CAC5C8}" srcOrd="1" destOrd="0" presId="urn:microsoft.com/office/officeart/2005/8/layout/chevron1"/>
    <dgm:cxn modelId="{79C24154-F438-4501-950E-9F7F9B65D5FB}" type="presParOf" srcId="{7D02D8F5-37A9-4DFC-97E4-64CFBFBEB97E}" destId="{5AFA5ECC-F238-457D-B9E5-C7C6CDC1838F}" srcOrd="2" destOrd="0" presId="urn:microsoft.com/office/officeart/2005/8/layout/chevron1"/>
    <dgm:cxn modelId="{8F41DD16-4EC8-4AB3-8682-4B2D878B6B0B}" type="presParOf" srcId="{7D02D8F5-37A9-4DFC-97E4-64CFBFBEB97E}" destId="{5FE1B975-1DAA-4A52-8ED0-777072313264}" srcOrd="3" destOrd="0" presId="urn:microsoft.com/office/officeart/2005/8/layout/chevron1"/>
    <dgm:cxn modelId="{DFEFFE67-2FA6-4B33-8A6E-1A73D76EEE04}" type="presParOf" srcId="{7D02D8F5-37A9-4DFC-97E4-64CFBFBEB97E}" destId="{AFB2B86A-7D13-4010-93AA-46557170454F}" srcOrd="4" destOrd="0" presId="urn:microsoft.com/office/officeart/2005/8/layout/chevron1"/>
    <dgm:cxn modelId="{3C7AE767-2677-4C0F-A1CF-F354E30FCC68}" type="presParOf" srcId="{7D02D8F5-37A9-4DFC-97E4-64CFBFBEB97E}" destId="{EF8FD748-A076-4C49-9B4D-31FAF0742749}" srcOrd="5" destOrd="0" presId="urn:microsoft.com/office/officeart/2005/8/layout/chevron1"/>
    <dgm:cxn modelId="{E9A218E6-5828-4C6A-91D7-F317D651BE7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Textiliparról 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Cellulázok</a:t>
          </a:r>
          <a:r>
            <a:rPr lang="hu-HU" i="1" dirty="0">
              <a:solidFill>
                <a:schemeClr val="tx1"/>
              </a:solidFill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Biofinishing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i="1" dirty="0">
              <a:solidFill>
                <a:schemeClr val="tx1"/>
              </a:solidFill>
              <a:latin typeface="+mn-lt"/>
            </a:rPr>
            <a:t> </a:t>
          </a:r>
          <a:r>
            <a:rPr lang="hu-HU" i="1" dirty="0" err="1">
              <a:solidFill>
                <a:schemeClr val="tx1"/>
              </a:solidFill>
              <a:latin typeface="+mn-lt"/>
            </a:rPr>
            <a:t>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180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C04EF69-2764-4299-A8D4-DBE2FBFF1E94}" type="presOf" srcId="{B33D3A7C-43F2-4762-90BF-97516B92863C}" destId="{5AFA5ECC-F238-457D-B9E5-C7C6CDC1838F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3900D1A9-80D1-450C-A9BC-633B99C0425A}" type="presOf" srcId="{6E6CA13F-8E6E-46B7-ABC2-1F955C1EF97C}" destId="{AFB2B86A-7D13-4010-93AA-46557170454F}" srcOrd="0" destOrd="0" presId="urn:microsoft.com/office/officeart/2005/8/layout/chevron1"/>
    <dgm:cxn modelId="{67869A02-E833-4D9A-975A-51DC7E552AE8}" type="presOf" srcId="{6E67534C-85AB-440E-899A-DF0DBE039DED}" destId="{7D02D8F5-37A9-4DFC-97E4-64CFBFBEB97E}" srcOrd="0" destOrd="0" presId="urn:microsoft.com/office/officeart/2005/8/layout/chevron1"/>
    <dgm:cxn modelId="{0F88D727-9BF4-4F63-ACD6-4AE3A8C01253}" type="presOf" srcId="{A28A1BF9-3869-4568-9A16-D0361ED74388}" destId="{EFE7D81A-76C6-4B07-96D5-E0C058732B3B}" srcOrd="0" destOrd="0" presId="urn:microsoft.com/office/officeart/2005/8/layout/chevron1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3A869FF-99F3-43D0-B5AE-62E5F90171DE}" type="presOf" srcId="{61B27B6D-27FE-4521-915A-E018B4333A57}" destId="{81D521D8-372F-46D9-9444-9F86B06B33B4}" srcOrd="0" destOrd="0" presId="urn:microsoft.com/office/officeart/2005/8/layout/chevron1"/>
    <dgm:cxn modelId="{49672D2D-8A79-4419-8F68-6670DC80F090}" type="presParOf" srcId="{7D02D8F5-37A9-4DFC-97E4-64CFBFBEB97E}" destId="{EFE7D81A-76C6-4B07-96D5-E0C058732B3B}" srcOrd="0" destOrd="0" presId="urn:microsoft.com/office/officeart/2005/8/layout/chevron1"/>
    <dgm:cxn modelId="{390D146E-DD98-4375-9EF4-977E058D5526}" type="presParOf" srcId="{7D02D8F5-37A9-4DFC-97E4-64CFBFBEB97E}" destId="{DD2DEEBC-B543-4545-87B1-846834CAC5C8}" srcOrd="1" destOrd="0" presId="urn:microsoft.com/office/officeart/2005/8/layout/chevron1"/>
    <dgm:cxn modelId="{85C0EFF3-FC64-4599-9E3D-221E018D714B}" type="presParOf" srcId="{7D02D8F5-37A9-4DFC-97E4-64CFBFBEB97E}" destId="{5AFA5ECC-F238-457D-B9E5-C7C6CDC1838F}" srcOrd="2" destOrd="0" presId="urn:microsoft.com/office/officeart/2005/8/layout/chevron1"/>
    <dgm:cxn modelId="{AE1BE8A6-6FF4-4430-9304-D4B7CC3ED2D9}" type="presParOf" srcId="{7D02D8F5-37A9-4DFC-97E4-64CFBFBEB97E}" destId="{5FE1B975-1DAA-4A52-8ED0-777072313264}" srcOrd="3" destOrd="0" presId="urn:microsoft.com/office/officeart/2005/8/layout/chevron1"/>
    <dgm:cxn modelId="{F7DF2ACD-5B73-43E8-B17A-486BB702AA21}" type="presParOf" srcId="{7D02D8F5-37A9-4DFC-97E4-64CFBFBEB97E}" destId="{AFB2B86A-7D13-4010-93AA-46557170454F}" srcOrd="4" destOrd="0" presId="urn:microsoft.com/office/officeart/2005/8/layout/chevron1"/>
    <dgm:cxn modelId="{9B3A1771-32C3-4897-830C-E89C379BE5F9}" type="presParOf" srcId="{7D02D8F5-37A9-4DFC-97E4-64CFBFBEB97E}" destId="{EF8FD748-A076-4C49-9B4D-31FAF0742749}" srcOrd="5" destOrd="0" presId="urn:microsoft.com/office/officeart/2005/8/layout/chevron1"/>
    <dgm:cxn modelId="{0917773E-C5CC-47F6-B320-0AAAC06B6A60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Cellulázok</a:t>
          </a:r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Biofinishing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i="1" dirty="0">
              <a:solidFill>
                <a:schemeClr val="tx1"/>
              </a:solidFill>
              <a:latin typeface="+mn-lt"/>
            </a:rPr>
            <a:t> </a:t>
          </a:r>
          <a:r>
            <a:rPr lang="hu-HU" i="1" dirty="0" err="1">
              <a:solidFill>
                <a:schemeClr val="tx1"/>
              </a:solidFill>
              <a:latin typeface="+mn-lt"/>
            </a:rPr>
            <a:t>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94562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169237" custScaleY="94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94464" custScaleY="9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94759" custScaleY="9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Cellulázok</a:t>
          </a:r>
          <a:r>
            <a:rPr lang="hu-H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Biofinishing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i="1" dirty="0">
              <a:solidFill>
                <a:schemeClr val="tx1"/>
              </a:solidFill>
              <a:latin typeface="+mn-lt"/>
            </a:rPr>
            <a:t> </a:t>
          </a:r>
          <a:r>
            <a:rPr lang="hu-HU" i="1" dirty="0" err="1">
              <a:solidFill>
                <a:schemeClr val="tx1"/>
              </a:solidFill>
              <a:latin typeface="+mn-lt"/>
            </a:rPr>
            <a:t>finishing</a:t>
          </a:r>
          <a:endParaRPr lang="hu-HU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94562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169237" custScaleY="94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94464" custScaleY="9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94759" custScaleY="9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8361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8300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14653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80933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8361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8300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14653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80933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8361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8300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14653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80933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67534C-85AB-440E-899A-DF0DBE039D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8A1BF9-3869-4568-9A16-D0361ED74388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gm:t>
    </dgm:pt>
    <dgm:pt modelId="{2B1485AC-E38B-48CE-97EF-D83FF5003AAF}" type="parTrans" cxnId="{3F350EA8-4C50-4B91-A010-CB0F72EF3A88}">
      <dgm:prSet/>
      <dgm:spPr/>
      <dgm:t>
        <a:bodyPr/>
        <a:lstStyle/>
        <a:p>
          <a:endParaRPr lang="hu-HU"/>
        </a:p>
      </dgm:t>
    </dgm:pt>
    <dgm:pt modelId="{9904BE1C-DB8E-4D35-A3B7-9F920CB99965}" type="sibTrans" cxnId="{3F350EA8-4C50-4B91-A010-CB0F72EF3A88}">
      <dgm:prSet/>
      <dgm:spPr/>
      <dgm:t>
        <a:bodyPr/>
        <a:lstStyle/>
        <a:p>
          <a:endParaRPr lang="hu-HU"/>
        </a:p>
      </dgm:t>
    </dgm:pt>
    <dgm:pt modelId="{B33D3A7C-43F2-4762-90BF-97516B92863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b="0" i="1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gm:t>
    </dgm:pt>
    <dgm:pt modelId="{40B87E0B-E103-4B00-A0A0-FE8BE6ADB0A4}" type="parTrans" cxnId="{2E37B7AA-23EB-4B5F-92FF-B160F7CFE376}">
      <dgm:prSet/>
      <dgm:spPr/>
      <dgm:t>
        <a:bodyPr/>
        <a:lstStyle/>
        <a:p>
          <a:endParaRPr lang="hu-HU"/>
        </a:p>
      </dgm:t>
    </dgm:pt>
    <dgm:pt modelId="{F23B8D0C-B635-43F8-BF55-9BEF02CAA073}" type="sibTrans" cxnId="{2E37B7AA-23EB-4B5F-92FF-B160F7CFE376}">
      <dgm:prSet/>
      <dgm:spPr/>
      <dgm:t>
        <a:bodyPr/>
        <a:lstStyle/>
        <a:p>
          <a:endParaRPr lang="hu-HU"/>
        </a:p>
      </dgm:t>
    </dgm:pt>
    <dgm:pt modelId="{6E6CA13F-8E6E-46B7-ABC2-1F955C1EF97C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500" b="1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463943B-DFB4-4FE4-AFEF-46A99EFD0C96}" type="parTrans" cxnId="{643E06FE-B1F3-4C5E-B371-15B218380FDA}">
      <dgm:prSet/>
      <dgm:spPr/>
      <dgm:t>
        <a:bodyPr/>
        <a:lstStyle/>
        <a:p>
          <a:endParaRPr lang="hu-HU"/>
        </a:p>
      </dgm:t>
    </dgm:pt>
    <dgm:pt modelId="{3B4FB49A-DA03-4BFA-A5E1-DA58EC09F701}" type="sibTrans" cxnId="{643E06FE-B1F3-4C5E-B371-15B218380FDA}">
      <dgm:prSet/>
      <dgm:spPr/>
      <dgm:t>
        <a:bodyPr/>
        <a:lstStyle/>
        <a:p>
          <a:endParaRPr lang="hu-HU"/>
        </a:p>
      </dgm:t>
    </dgm:pt>
    <dgm:pt modelId="{61B27B6D-27FE-4521-915A-E018B4333A57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500" i="1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dirty="0">
            <a:solidFill>
              <a:schemeClr val="tx1"/>
            </a:solidFill>
            <a:latin typeface="+mn-lt"/>
          </a:endParaRPr>
        </a:p>
      </dgm:t>
    </dgm:pt>
    <dgm:pt modelId="{9B6BC8B7-8110-45E0-81CE-AB091B377F90}" type="parTrans" cxnId="{606FCAA2-3A0E-4240-9357-FAFBF5002D47}">
      <dgm:prSet/>
      <dgm:spPr/>
      <dgm:t>
        <a:bodyPr/>
        <a:lstStyle/>
        <a:p>
          <a:endParaRPr lang="hu-HU"/>
        </a:p>
      </dgm:t>
    </dgm:pt>
    <dgm:pt modelId="{F2E05197-A618-45B5-857F-21CABC75A88C}" type="sibTrans" cxnId="{606FCAA2-3A0E-4240-9357-FAFBF5002D47}">
      <dgm:prSet/>
      <dgm:spPr/>
      <dgm:t>
        <a:bodyPr/>
        <a:lstStyle/>
        <a:p>
          <a:endParaRPr lang="hu-HU"/>
        </a:p>
      </dgm:t>
    </dgm:pt>
    <dgm:pt modelId="{7D02D8F5-37A9-4DFC-97E4-64CFBFBEB97E}" type="pres">
      <dgm:prSet presAssocID="{6E67534C-85AB-440E-899A-DF0DBE039DED}" presName="Name0" presStyleCnt="0">
        <dgm:presLayoutVars>
          <dgm:dir/>
          <dgm:animLvl val="lvl"/>
          <dgm:resizeHandles val="exact"/>
        </dgm:presLayoutVars>
      </dgm:prSet>
      <dgm:spPr/>
    </dgm:pt>
    <dgm:pt modelId="{EFE7D81A-76C6-4B07-96D5-E0C058732B3B}" type="pres">
      <dgm:prSet presAssocID="{A28A1BF9-3869-4568-9A16-D0361ED74388}" presName="parTxOnly" presStyleLbl="node1" presStyleIdx="0" presStyleCnt="4" custScaleX="8361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2DEEBC-B543-4545-87B1-846834CAC5C8}" type="pres">
      <dgm:prSet presAssocID="{9904BE1C-DB8E-4D35-A3B7-9F920CB99965}" presName="parTxOnlySpace" presStyleCnt="0"/>
      <dgm:spPr/>
    </dgm:pt>
    <dgm:pt modelId="{5AFA5ECC-F238-457D-B9E5-C7C6CDC1838F}" type="pres">
      <dgm:prSet presAssocID="{B33D3A7C-43F2-4762-90BF-97516B92863C}" presName="parTxOnly" presStyleLbl="node1" presStyleIdx="1" presStyleCnt="4" custScaleX="8300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E1B975-1DAA-4A52-8ED0-777072313264}" type="pres">
      <dgm:prSet presAssocID="{F23B8D0C-B635-43F8-BF55-9BEF02CAA073}" presName="parTxOnlySpace" presStyleCnt="0"/>
      <dgm:spPr/>
    </dgm:pt>
    <dgm:pt modelId="{AFB2B86A-7D13-4010-93AA-46557170454F}" type="pres">
      <dgm:prSet presAssocID="{6E6CA13F-8E6E-46B7-ABC2-1F955C1EF97C}" presName="parTxOnly" presStyleLbl="node1" presStyleIdx="2" presStyleCnt="4" custScaleX="146531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FD748-A076-4C49-9B4D-31FAF0742749}" type="pres">
      <dgm:prSet presAssocID="{3B4FB49A-DA03-4BFA-A5E1-DA58EC09F701}" presName="parTxOnlySpace" presStyleCnt="0"/>
      <dgm:spPr/>
    </dgm:pt>
    <dgm:pt modelId="{81D521D8-372F-46D9-9444-9F86B06B33B4}" type="pres">
      <dgm:prSet presAssocID="{61B27B6D-27FE-4521-915A-E018B4333A57}" presName="parTxOnly" presStyleLbl="node1" presStyleIdx="3" presStyleCnt="4" custScaleX="80933" custScaleY="9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248CB-5BD6-42BB-AF93-93CE03924F4E}" type="presOf" srcId="{6E6CA13F-8E6E-46B7-ABC2-1F955C1EF97C}" destId="{AFB2B86A-7D13-4010-93AA-46557170454F}" srcOrd="0" destOrd="0" presId="urn:microsoft.com/office/officeart/2005/8/layout/chevron1"/>
    <dgm:cxn modelId="{A457BF9A-19F0-4206-9574-B243C454F8A7}" type="presOf" srcId="{A28A1BF9-3869-4568-9A16-D0361ED74388}" destId="{EFE7D81A-76C6-4B07-96D5-E0C058732B3B}" srcOrd="0" destOrd="0" presId="urn:microsoft.com/office/officeart/2005/8/layout/chevron1"/>
    <dgm:cxn modelId="{629E75BB-0843-4E91-AB07-A8A725B6EACE}" type="presOf" srcId="{B33D3A7C-43F2-4762-90BF-97516B92863C}" destId="{5AFA5ECC-F238-457D-B9E5-C7C6CDC1838F}" srcOrd="0" destOrd="0" presId="urn:microsoft.com/office/officeart/2005/8/layout/chevron1"/>
    <dgm:cxn modelId="{4E57A158-52FC-456E-8673-D6BF6101F790}" type="presOf" srcId="{61B27B6D-27FE-4521-915A-E018B4333A57}" destId="{81D521D8-372F-46D9-9444-9F86B06B33B4}" srcOrd="0" destOrd="0" presId="urn:microsoft.com/office/officeart/2005/8/layout/chevron1"/>
    <dgm:cxn modelId="{643E06FE-B1F3-4C5E-B371-15B218380FDA}" srcId="{6E67534C-85AB-440E-899A-DF0DBE039DED}" destId="{6E6CA13F-8E6E-46B7-ABC2-1F955C1EF97C}" srcOrd="2" destOrd="0" parTransId="{6463943B-DFB4-4FE4-AFEF-46A99EFD0C96}" sibTransId="{3B4FB49A-DA03-4BFA-A5E1-DA58EC09F701}"/>
    <dgm:cxn modelId="{606FCAA2-3A0E-4240-9357-FAFBF5002D47}" srcId="{6E67534C-85AB-440E-899A-DF0DBE039DED}" destId="{61B27B6D-27FE-4521-915A-E018B4333A57}" srcOrd="3" destOrd="0" parTransId="{9B6BC8B7-8110-45E0-81CE-AB091B377F90}" sibTransId="{F2E05197-A618-45B5-857F-21CABC75A88C}"/>
    <dgm:cxn modelId="{2E37B7AA-23EB-4B5F-92FF-B160F7CFE376}" srcId="{6E67534C-85AB-440E-899A-DF0DBE039DED}" destId="{B33D3A7C-43F2-4762-90BF-97516B92863C}" srcOrd="1" destOrd="0" parTransId="{40B87E0B-E103-4B00-A0A0-FE8BE6ADB0A4}" sibTransId="{F23B8D0C-B635-43F8-BF55-9BEF02CAA073}"/>
    <dgm:cxn modelId="{3F350EA8-4C50-4B91-A010-CB0F72EF3A88}" srcId="{6E67534C-85AB-440E-899A-DF0DBE039DED}" destId="{A28A1BF9-3869-4568-9A16-D0361ED74388}" srcOrd="0" destOrd="0" parTransId="{2B1485AC-E38B-48CE-97EF-D83FF5003AAF}" sibTransId="{9904BE1C-DB8E-4D35-A3B7-9F920CB99965}"/>
    <dgm:cxn modelId="{512D0062-DCFE-495B-8C74-24CF209A80DE}" type="presOf" srcId="{6E67534C-85AB-440E-899A-DF0DBE039DED}" destId="{7D02D8F5-37A9-4DFC-97E4-64CFBFBEB97E}" srcOrd="0" destOrd="0" presId="urn:microsoft.com/office/officeart/2005/8/layout/chevron1"/>
    <dgm:cxn modelId="{A8AD632A-D1F4-4BD4-8288-9EBA12734564}" type="presParOf" srcId="{7D02D8F5-37A9-4DFC-97E4-64CFBFBEB97E}" destId="{EFE7D81A-76C6-4B07-96D5-E0C058732B3B}" srcOrd="0" destOrd="0" presId="urn:microsoft.com/office/officeart/2005/8/layout/chevron1"/>
    <dgm:cxn modelId="{782C9EAD-CE3D-40D0-AC5A-B52ACEA16DE6}" type="presParOf" srcId="{7D02D8F5-37A9-4DFC-97E4-64CFBFBEB97E}" destId="{DD2DEEBC-B543-4545-87B1-846834CAC5C8}" srcOrd="1" destOrd="0" presId="urn:microsoft.com/office/officeart/2005/8/layout/chevron1"/>
    <dgm:cxn modelId="{D7A3F61A-4E48-4E7A-8FEE-7DC5D3305FE5}" type="presParOf" srcId="{7D02D8F5-37A9-4DFC-97E4-64CFBFBEB97E}" destId="{5AFA5ECC-F238-457D-B9E5-C7C6CDC1838F}" srcOrd="2" destOrd="0" presId="urn:microsoft.com/office/officeart/2005/8/layout/chevron1"/>
    <dgm:cxn modelId="{A0548663-0E98-4B77-ABA2-64BD12803797}" type="presParOf" srcId="{7D02D8F5-37A9-4DFC-97E4-64CFBFBEB97E}" destId="{5FE1B975-1DAA-4A52-8ED0-777072313264}" srcOrd="3" destOrd="0" presId="urn:microsoft.com/office/officeart/2005/8/layout/chevron1"/>
    <dgm:cxn modelId="{3AAB53C9-6B6A-4D66-BB74-83E27B2B2793}" type="presParOf" srcId="{7D02D8F5-37A9-4DFC-97E4-64CFBFBEB97E}" destId="{AFB2B86A-7D13-4010-93AA-46557170454F}" srcOrd="4" destOrd="0" presId="urn:microsoft.com/office/officeart/2005/8/layout/chevron1"/>
    <dgm:cxn modelId="{241F3A42-F4AB-4BAE-B6A1-D3B2071D3C06}" type="presParOf" srcId="{7D02D8F5-37A9-4DFC-97E4-64CFBFBEB97E}" destId="{EF8FD748-A076-4C49-9B4D-31FAF0742749}" srcOrd="5" destOrd="0" presId="urn:microsoft.com/office/officeart/2005/8/layout/chevron1"/>
    <dgm:cxn modelId="{E27AFB27-6B73-4C4A-9896-7B09EC75F40A}" type="presParOf" srcId="{7D02D8F5-37A9-4DFC-97E4-64CFBFBEB97E}" destId="{81D521D8-372F-46D9-9444-9F86B06B3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3369" y="0"/>
          <a:ext cx="1961336" cy="759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Textiliparról általánosan</a:t>
          </a:r>
        </a:p>
      </dsp:txBody>
      <dsp:txXfrm>
        <a:off x="383296" y="0"/>
        <a:ext cx="1201483" cy="759853"/>
      </dsp:txXfrm>
    </dsp:sp>
    <dsp:sp modelId="{5AFA5ECC-F238-457D-B9E5-C7C6CDC1838F}">
      <dsp:nvSpPr>
        <dsp:cNvPr id="0" name=""/>
        <dsp:cNvSpPr/>
      </dsp:nvSpPr>
      <dsp:spPr>
        <a:xfrm>
          <a:off x="1768572" y="0"/>
          <a:ext cx="1961336" cy="759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Cellulázok</a:t>
          </a:r>
          <a:r>
            <a:rPr lang="hu-HU" sz="1600" kern="1200" dirty="0"/>
            <a:t> a textiliparban</a:t>
          </a:r>
        </a:p>
      </dsp:txBody>
      <dsp:txXfrm>
        <a:off x="2148499" y="0"/>
        <a:ext cx="1201483" cy="759853"/>
      </dsp:txXfrm>
    </dsp:sp>
    <dsp:sp modelId="{AFB2B86A-7D13-4010-93AA-46557170454F}">
      <dsp:nvSpPr>
        <dsp:cNvPr id="0" name=""/>
        <dsp:cNvSpPr/>
      </dsp:nvSpPr>
      <dsp:spPr>
        <a:xfrm>
          <a:off x="3533775" y="0"/>
          <a:ext cx="1961336" cy="759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Biofinishing</a:t>
          </a:r>
          <a:endParaRPr lang="hu-HU" sz="1600" kern="1200" dirty="0"/>
        </a:p>
      </dsp:txBody>
      <dsp:txXfrm>
        <a:off x="3913702" y="0"/>
        <a:ext cx="1201483" cy="759853"/>
      </dsp:txXfrm>
    </dsp:sp>
    <dsp:sp modelId="{81D521D8-372F-46D9-9444-9F86B06B33B4}">
      <dsp:nvSpPr>
        <dsp:cNvPr id="0" name=""/>
        <dsp:cNvSpPr/>
      </dsp:nvSpPr>
      <dsp:spPr>
        <a:xfrm>
          <a:off x="5298978" y="0"/>
          <a:ext cx="1961336" cy="759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Denim</a:t>
          </a:r>
          <a:r>
            <a:rPr lang="hu-HU" sz="1600" kern="1200" dirty="0"/>
            <a:t> </a:t>
          </a:r>
          <a:r>
            <a:rPr lang="hu-HU" sz="1600" kern="1200" dirty="0" err="1"/>
            <a:t>finishing</a:t>
          </a:r>
          <a:endParaRPr lang="hu-HU" sz="1600" kern="1200" dirty="0"/>
        </a:p>
      </dsp:txBody>
      <dsp:txXfrm>
        <a:off x="5678905" y="0"/>
        <a:ext cx="1201483" cy="759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2311" y="0"/>
          <a:ext cx="1751402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2511" y="0"/>
        <a:ext cx="1071003" cy="680399"/>
      </dsp:txXfrm>
    </dsp:sp>
    <dsp:sp modelId="{5AFA5ECC-F238-457D-B9E5-C7C6CDC1838F}">
      <dsp:nvSpPr>
        <dsp:cNvPr id="0" name=""/>
        <dsp:cNvSpPr/>
      </dsp:nvSpPr>
      <dsp:spPr>
        <a:xfrm>
          <a:off x="1528072" y="0"/>
          <a:ext cx="1754380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68272" y="0"/>
        <a:ext cx="1073981" cy="680399"/>
      </dsp:txXfrm>
    </dsp:sp>
    <dsp:sp modelId="{AFB2B86A-7D13-4010-93AA-46557170454F}">
      <dsp:nvSpPr>
        <dsp:cNvPr id="0" name=""/>
        <dsp:cNvSpPr/>
      </dsp:nvSpPr>
      <dsp:spPr>
        <a:xfrm>
          <a:off x="3056812" y="0"/>
          <a:ext cx="175738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397012" y="0"/>
        <a:ext cx="1076982" cy="680399"/>
      </dsp:txXfrm>
    </dsp:sp>
    <dsp:sp modelId="{81D521D8-372F-46D9-9444-9F86B06B33B4}">
      <dsp:nvSpPr>
        <dsp:cNvPr id="0" name=""/>
        <dsp:cNvSpPr/>
      </dsp:nvSpPr>
      <dsp:spPr>
        <a:xfrm>
          <a:off x="4588553" y="0"/>
          <a:ext cx="3060007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28753" y="0"/>
        <a:ext cx="2379608" cy="680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2311" y="0"/>
          <a:ext cx="1751402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2511" y="0"/>
        <a:ext cx="1071003" cy="680399"/>
      </dsp:txXfrm>
    </dsp:sp>
    <dsp:sp modelId="{5AFA5ECC-F238-457D-B9E5-C7C6CDC1838F}">
      <dsp:nvSpPr>
        <dsp:cNvPr id="0" name=""/>
        <dsp:cNvSpPr/>
      </dsp:nvSpPr>
      <dsp:spPr>
        <a:xfrm>
          <a:off x="1528072" y="0"/>
          <a:ext cx="1754380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68272" y="0"/>
        <a:ext cx="1073981" cy="680399"/>
      </dsp:txXfrm>
    </dsp:sp>
    <dsp:sp modelId="{AFB2B86A-7D13-4010-93AA-46557170454F}">
      <dsp:nvSpPr>
        <dsp:cNvPr id="0" name=""/>
        <dsp:cNvSpPr/>
      </dsp:nvSpPr>
      <dsp:spPr>
        <a:xfrm>
          <a:off x="3056812" y="0"/>
          <a:ext cx="175738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397012" y="0"/>
        <a:ext cx="1076982" cy="680399"/>
      </dsp:txXfrm>
    </dsp:sp>
    <dsp:sp modelId="{81D521D8-372F-46D9-9444-9F86B06B33B4}">
      <dsp:nvSpPr>
        <dsp:cNvPr id="0" name=""/>
        <dsp:cNvSpPr/>
      </dsp:nvSpPr>
      <dsp:spPr>
        <a:xfrm>
          <a:off x="4588553" y="0"/>
          <a:ext cx="3060007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28753" y="0"/>
        <a:ext cx="2379608" cy="6803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2311" y="0"/>
          <a:ext cx="1751402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2511" y="0"/>
        <a:ext cx="1071003" cy="680399"/>
      </dsp:txXfrm>
    </dsp:sp>
    <dsp:sp modelId="{5AFA5ECC-F238-457D-B9E5-C7C6CDC1838F}">
      <dsp:nvSpPr>
        <dsp:cNvPr id="0" name=""/>
        <dsp:cNvSpPr/>
      </dsp:nvSpPr>
      <dsp:spPr>
        <a:xfrm>
          <a:off x="1528072" y="0"/>
          <a:ext cx="1754380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68272" y="0"/>
        <a:ext cx="1073981" cy="680399"/>
      </dsp:txXfrm>
    </dsp:sp>
    <dsp:sp modelId="{AFB2B86A-7D13-4010-93AA-46557170454F}">
      <dsp:nvSpPr>
        <dsp:cNvPr id="0" name=""/>
        <dsp:cNvSpPr/>
      </dsp:nvSpPr>
      <dsp:spPr>
        <a:xfrm>
          <a:off x="3056812" y="0"/>
          <a:ext cx="175738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397012" y="0"/>
        <a:ext cx="1076982" cy="680399"/>
      </dsp:txXfrm>
    </dsp:sp>
    <dsp:sp modelId="{81D521D8-372F-46D9-9444-9F86B06B33B4}">
      <dsp:nvSpPr>
        <dsp:cNvPr id="0" name=""/>
        <dsp:cNvSpPr/>
      </dsp:nvSpPr>
      <dsp:spPr>
        <a:xfrm>
          <a:off x="4588553" y="0"/>
          <a:ext cx="3060007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28753" y="0"/>
        <a:ext cx="2379608" cy="6803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2311" y="0"/>
          <a:ext cx="1751402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2511" y="0"/>
        <a:ext cx="1071003" cy="680399"/>
      </dsp:txXfrm>
    </dsp:sp>
    <dsp:sp modelId="{5AFA5ECC-F238-457D-B9E5-C7C6CDC1838F}">
      <dsp:nvSpPr>
        <dsp:cNvPr id="0" name=""/>
        <dsp:cNvSpPr/>
      </dsp:nvSpPr>
      <dsp:spPr>
        <a:xfrm>
          <a:off x="1528072" y="0"/>
          <a:ext cx="1754380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68272" y="0"/>
        <a:ext cx="1073981" cy="680399"/>
      </dsp:txXfrm>
    </dsp:sp>
    <dsp:sp modelId="{AFB2B86A-7D13-4010-93AA-46557170454F}">
      <dsp:nvSpPr>
        <dsp:cNvPr id="0" name=""/>
        <dsp:cNvSpPr/>
      </dsp:nvSpPr>
      <dsp:spPr>
        <a:xfrm>
          <a:off x="3056812" y="0"/>
          <a:ext cx="175738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397012" y="0"/>
        <a:ext cx="1076982" cy="680399"/>
      </dsp:txXfrm>
    </dsp:sp>
    <dsp:sp modelId="{81D521D8-372F-46D9-9444-9F86B06B33B4}">
      <dsp:nvSpPr>
        <dsp:cNvPr id="0" name=""/>
        <dsp:cNvSpPr/>
      </dsp:nvSpPr>
      <dsp:spPr>
        <a:xfrm>
          <a:off x="4588553" y="0"/>
          <a:ext cx="3060007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28753" y="0"/>
        <a:ext cx="2379608" cy="6803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2311" y="0"/>
          <a:ext cx="1751402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2511" y="0"/>
        <a:ext cx="1071003" cy="680399"/>
      </dsp:txXfrm>
    </dsp:sp>
    <dsp:sp modelId="{5AFA5ECC-F238-457D-B9E5-C7C6CDC1838F}">
      <dsp:nvSpPr>
        <dsp:cNvPr id="0" name=""/>
        <dsp:cNvSpPr/>
      </dsp:nvSpPr>
      <dsp:spPr>
        <a:xfrm>
          <a:off x="1528072" y="0"/>
          <a:ext cx="1754380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68272" y="0"/>
        <a:ext cx="1073981" cy="680399"/>
      </dsp:txXfrm>
    </dsp:sp>
    <dsp:sp modelId="{AFB2B86A-7D13-4010-93AA-46557170454F}">
      <dsp:nvSpPr>
        <dsp:cNvPr id="0" name=""/>
        <dsp:cNvSpPr/>
      </dsp:nvSpPr>
      <dsp:spPr>
        <a:xfrm>
          <a:off x="3056812" y="0"/>
          <a:ext cx="175738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Biofinishing</a:t>
          </a:r>
          <a:endParaRPr lang="hu-HU" sz="1500" b="0" i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397012" y="0"/>
        <a:ext cx="1076982" cy="680399"/>
      </dsp:txXfrm>
    </dsp:sp>
    <dsp:sp modelId="{81D521D8-372F-46D9-9444-9F86B06B33B4}">
      <dsp:nvSpPr>
        <dsp:cNvPr id="0" name=""/>
        <dsp:cNvSpPr/>
      </dsp:nvSpPr>
      <dsp:spPr>
        <a:xfrm>
          <a:off x="4588553" y="0"/>
          <a:ext cx="3060007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Denim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28753" y="0"/>
        <a:ext cx="2379608" cy="680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542" y="39970"/>
          <a:ext cx="3060383" cy="679911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Textiliparról általánosan</a:t>
          </a:r>
        </a:p>
      </dsp:txBody>
      <dsp:txXfrm>
        <a:off x="340498" y="39970"/>
        <a:ext cx="2380472" cy="679911"/>
      </dsp:txXfrm>
    </dsp:sp>
    <dsp:sp modelId="{5AFA5ECC-F238-457D-B9E5-C7C6CDC1838F}">
      <dsp:nvSpPr>
        <dsp:cNvPr id="0" name=""/>
        <dsp:cNvSpPr/>
      </dsp:nvSpPr>
      <dsp:spPr>
        <a:xfrm>
          <a:off x="2890948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Cellulázok</a:t>
          </a:r>
          <a:r>
            <a:rPr lang="hu-HU" sz="1400" i="1" kern="1200" dirty="0">
              <a:solidFill>
                <a:schemeClr val="tx1"/>
              </a:solidFill>
              <a:latin typeface="+mn-lt"/>
            </a:rPr>
            <a:t> a textiliparban</a:t>
          </a:r>
        </a:p>
      </dsp:txBody>
      <dsp:txXfrm>
        <a:off x="3230904" y="39970"/>
        <a:ext cx="1019867" cy="679911"/>
      </dsp:txXfrm>
    </dsp:sp>
    <dsp:sp modelId="{AFB2B86A-7D13-4010-93AA-46557170454F}">
      <dsp:nvSpPr>
        <dsp:cNvPr id="0" name=""/>
        <dsp:cNvSpPr/>
      </dsp:nvSpPr>
      <dsp:spPr>
        <a:xfrm>
          <a:off x="4420749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Biofinishing</a:t>
          </a:r>
          <a:endParaRPr lang="hu-HU" sz="1400" i="1" kern="1200" dirty="0">
            <a:solidFill>
              <a:schemeClr val="tx1"/>
            </a:solidFill>
            <a:latin typeface="+mn-lt"/>
          </a:endParaRPr>
        </a:p>
      </dsp:txBody>
      <dsp:txXfrm>
        <a:off x="4760705" y="39970"/>
        <a:ext cx="1019867" cy="679911"/>
      </dsp:txXfrm>
    </dsp:sp>
    <dsp:sp modelId="{81D521D8-372F-46D9-9444-9F86B06B33B4}">
      <dsp:nvSpPr>
        <dsp:cNvPr id="0" name=""/>
        <dsp:cNvSpPr/>
      </dsp:nvSpPr>
      <dsp:spPr>
        <a:xfrm>
          <a:off x="5950550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4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4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400" i="1" kern="1200" dirty="0">
            <a:solidFill>
              <a:schemeClr val="tx1"/>
            </a:solidFill>
            <a:latin typeface="+mn-lt"/>
          </a:endParaRPr>
        </a:p>
      </dsp:txBody>
      <dsp:txXfrm>
        <a:off x="6290506" y="39970"/>
        <a:ext cx="1019867" cy="679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542" y="39970"/>
          <a:ext cx="3060383" cy="679911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Textiliparról általánosan</a:t>
          </a:r>
        </a:p>
      </dsp:txBody>
      <dsp:txXfrm>
        <a:off x="340498" y="39970"/>
        <a:ext cx="2380472" cy="679911"/>
      </dsp:txXfrm>
    </dsp:sp>
    <dsp:sp modelId="{5AFA5ECC-F238-457D-B9E5-C7C6CDC1838F}">
      <dsp:nvSpPr>
        <dsp:cNvPr id="0" name=""/>
        <dsp:cNvSpPr/>
      </dsp:nvSpPr>
      <dsp:spPr>
        <a:xfrm>
          <a:off x="2890948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Cellulázok</a:t>
          </a:r>
          <a:r>
            <a:rPr lang="hu-HU" sz="1400" i="1" kern="1200" dirty="0">
              <a:solidFill>
                <a:schemeClr val="tx1"/>
              </a:solidFill>
              <a:latin typeface="+mn-lt"/>
            </a:rPr>
            <a:t> a textiliparban</a:t>
          </a:r>
        </a:p>
      </dsp:txBody>
      <dsp:txXfrm>
        <a:off x="3230904" y="39970"/>
        <a:ext cx="1019867" cy="679911"/>
      </dsp:txXfrm>
    </dsp:sp>
    <dsp:sp modelId="{AFB2B86A-7D13-4010-93AA-46557170454F}">
      <dsp:nvSpPr>
        <dsp:cNvPr id="0" name=""/>
        <dsp:cNvSpPr/>
      </dsp:nvSpPr>
      <dsp:spPr>
        <a:xfrm>
          <a:off x="4420749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Biofinishing</a:t>
          </a:r>
          <a:endParaRPr lang="hu-HU" sz="1400" i="1" kern="1200" dirty="0">
            <a:solidFill>
              <a:schemeClr val="tx1"/>
            </a:solidFill>
            <a:latin typeface="+mn-lt"/>
          </a:endParaRPr>
        </a:p>
      </dsp:txBody>
      <dsp:txXfrm>
        <a:off x="4760705" y="39970"/>
        <a:ext cx="1019867" cy="679911"/>
      </dsp:txXfrm>
    </dsp:sp>
    <dsp:sp modelId="{81D521D8-372F-46D9-9444-9F86B06B33B4}">
      <dsp:nvSpPr>
        <dsp:cNvPr id="0" name=""/>
        <dsp:cNvSpPr/>
      </dsp:nvSpPr>
      <dsp:spPr>
        <a:xfrm>
          <a:off x="5950550" y="39970"/>
          <a:ext cx="1699778" cy="67991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4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4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400" i="1" kern="1200" dirty="0">
            <a:solidFill>
              <a:schemeClr val="tx1"/>
            </a:solidFill>
            <a:latin typeface="+mn-lt"/>
          </a:endParaRPr>
        </a:p>
      </dsp:txBody>
      <dsp:txXfrm>
        <a:off x="6290506" y="39970"/>
        <a:ext cx="1019867" cy="679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1071" y="37961"/>
          <a:ext cx="1709790" cy="683930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036" y="37961"/>
        <a:ext cx="1025860" cy="683930"/>
      </dsp:txXfrm>
    </dsp:sp>
    <dsp:sp modelId="{5AFA5ECC-F238-457D-B9E5-C7C6CDC1838F}">
      <dsp:nvSpPr>
        <dsp:cNvPr id="0" name=""/>
        <dsp:cNvSpPr/>
      </dsp:nvSpPr>
      <dsp:spPr>
        <a:xfrm>
          <a:off x="1530050" y="37603"/>
          <a:ext cx="3060001" cy="684646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Cellulázok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 textiliparban</a:t>
          </a:r>
        </a:p>
      </dsp:txBody>
      <dsp:txXfrm>
        <a:off x="1872373" y="37603"/>
        <a:ext cx="2375355" cy="684646"/>
      </dsp:txXfrm>
    </dsp:sp>
    <dsp:sp modelId="{AFB2B86A-7D13-4010-93AA-46557170454F}">
      <dsp:nvSpPr>
        <dsp:cNvPr id="0" name=""/>
        <dsp:cNvSpPr/>
      </dsp:nvSpPr>
      <dsp:spPr>
        <a:xfrm>
          <a:off x="4409240" y="36890"/>
          <a:ext cx="1708018" cy="68607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Biofinishing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4752276" y="36890"/>
        <a:ext cx="1021947" cy="686071"/>
      </dsp:txXfrm>
    </dsp:sp>
    <dsp:sp modelId="{81D521D8-372F-46D9-9444-9F86B06B33B4}">
      <dsp:nvSpPr>
        <dsp:cNvPr id="0" name=""/>
        <dsp:cNvSpPr/>
      </dsp:nvSpPr>
      <dsp:spPr>
        <a:xfrm>
          <a:off x="5936447" y="36890"/>
          <a:ext cx="1713352" cy="68607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79483" y="36890"/>
        <a:ext cx="1027281" cy="686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1071" y="37961"/>
          <a:ext cx="1709790" cy="683930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036" y="37961"/>
        <a:ext cx="1025860" cy="683930"/>
      </dsp:txXfrm>
    </dsp:sp>
    <dsp:sp modelId="{5AFA5ECC-F238-457D-B9E5-C7C6CDC1838F}">
      <dsp:nvSpPr>
        <dsp:cNvPr id="0" name=""/>
        <dsp:cNvSpPr/>
      </dsp:nvSpPr>
      <dsp:spPr>
        <a:xfrm>
          <a:off x="1530050" y="37603"/>
          <a:ext cx="3060001" cy="684646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Cellulázok</a:t>
          </a:r>
          <a:r>
            <a:rPr lang="hu-HU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 textiliparban</a:t>
          </a:r>
        </a:p>
      </dsp:txBody>
      <dsp:txXfrm>
        <a:off x="1872373" y="37603"/>
        <a:ext cx="2375355" cy="684646"/>
      </dsp:txXfrm>
    </dsp:sp>
    <dsp:sp modelId="{AFB2B86A-7D13-4010-93AA-46557170454F}">
      <dsp:nvSpPr>
        <dsp:cNvPr id="0" name=""/>
        <dsp:cNvSpPr/>
      </dsp:nvSpPr>
      <dsp:spPr>
        <a:xfrm>
          <a:off x="4409240" y="36890"/>
          <a:ext cx="1708018" cy="68607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Biofinishing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4752276" y="36890"/>
        <a:ext cx="1021947" cy="686071"/>
      </dsp:txXfrm>
    </dsp:sp>
    <dsp:sp modelId="{81D521D8-372F-46D9-9444-9F86B06B33B4}">
      <dsp:nvSpPr>
        <dsp:cNvPr id="0" name=""/>
        <dsp:cNvSpPr/>
      </dsp:nvSpPr>
      <dsp:spPr>
        <a:xfrm>
          <a:off x="5936447" y="36890"/>
          <a:ext cx="1713352" cy="686071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79483" y="36890"/>
        <a:ext cx="1027281" cy="686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3535" y="0"/>
          <a:ext cx="1755418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735" y="0"/>
        <a:ext cx="1075019" cy="680399"/>
      </dsp:txXfrm>
    </dsp:sp>
    <dsp:sp modelId="{5AFA5ECC-F238-457D-B9E5-C7C6CDC1838F}">
      <dsp:nvSpPr>
        <dsp:cNvPr id="0" name=""/>
        <dsp:cNvSpPr/>
      </dsp:nvSpPr>
      <dsp:spPr>
        <a:xfrm>
          <a:off x="1549003" y="0"/>
          <a:ext cx="174261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89203" y="0"/>
        <a:ext cx="1062212" cy="680399"/>
      </dsp:txXfrm>
    </dsp:sp>
    <dsp:sp modelId="{AFB2B86A-7D13-4010-93AA-46557170454F}">
      <dsp:nvSpPr>
        <dsp:cNvPr id="0" name=""/>
        <dsp:cNvSpPr/>
      </dsp:nvSpPr>
      <dsp:spPr>
        <a:xfrm>
          <a:off x="3081664" y="0"/>
          <a:ext cx="3076428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21864" y="0"/>
        <a:ext cx="2396029" cy="680399"/>
      </dsp:txXfrm>
    </dsp:sp>
    <dsp:sp modelId="{81D521D8-372F-46D9-9444-9F86B06B33B4}">
      <dsp:nvSpPr>
        <dsp:cNvPr id="0" name=""/>
        <dsp:cNvSpPr/>
      </dsp:nvSpPr>
      <dsp:spPr>
        <a:xfrm>
          <a:off x="5948142" y="0"/>
          <a:ext cx="1699193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88342" y="0"/>
        <a:ext cx="1018794" cy="68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3535" y="0"/>
          <a:ext cx="1755418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735" y="0"/>
        <a:ext cx="1075019" cy="680399"/>
      </dsp:txXfrm>
    </dsp:sp>
    <dsp:sp modelId="{5AFA5ECC-F238-457D-B9E5-C7C6CDC1838F}">
      <dsp:nvSpPr>
        <dsp:cNvPr id="0" name=""/>
        <dsp:cNvSpPr/>
      </dsp:nvSpPr>
      <dsp:spPr>
        <a:xfrm>
          <a:off x="1549003" y="0"/>
          <a:ext cx="174261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89203" y="0"/>
        <a:ext cx="1062212" cy="680399"/>
      </dsp:txXfrm>
    </dsp:sp>
    <dsp:sp modelId="{AFB2B86A-7D13-4010-93AA-46557170454F}">
      <dsp:nvSpPr>
        <dsp:cNvPr id="0" name=""/>
        <dsp:cNvSpPr/>
      </dsp:nvSpPr>
      <dsp:spPr>
        <a:xfrm>
          <a:off x="3081664" y="0"/>
          <a:ext cx="3076428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21864" y="0"/>
        <a:ext cx="2396029" cy="680399"/>
      </dsp:txXfrm>
    </dsp:sp>
    <dsp:sp modelId="{81D521D8-372F-46D9-9444-9F86B06B33B4}">
      <dsp:nvSpPr>
        <dsp:cNvPr id="0" name=""/>
        <dsp:cNvSpPr/>
      </dsp:nvSpPr>
      <dsp:spPr>
        <a:xfrm>
          <a:off x="5948142" y="0"/>
          <a:ext cx="1699193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88342" y="0"/>
        <a:ext cx="1018794" cy="680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3535" y="0"/>
          <a:ext cx="1755418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735" y="0"/>
        <a:ext cx="1075019" cy="680399"/>
      </dsp:txXfrm>
    </dsp:sp>
    <dsp:sp modelId="{5AFA5ECC-F238-457D-B9E5-C7C6CDC1838F}">
      <dsp:nvSpPr>
        <dsp:cNvPr id="0" name=""/>
        <dsp:cNvSpPr/>
      </dsp:nvSpPr>
      <dsp:spPr>
        <a:xfrm>
          <a:off x="1549003" y="0"/>
          <a:ext cx="174261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89203" y="0"/>
        <a:ext cx="1062212" cy="680399"/>
      </dsp:txXfrm>
    </dsp:sp>
    <dsp:sp modelId="{AFB2B86A-7D13-4010-93AA-46557170454F}">
      <dsp:nvSpPr>
        <dsp:cNvPr id="0" name=""/>
        <dsp:cNvSpPr/>
      </dsp:nvSpPr>
      <dsp:spPr>
        <a:xfrm>
          <a:off x="3081664" y="0"/>
          <a:ext cx="3076428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21864" y="0"/>
        <a:ext cx="2396029" cy="680399"/>
      </dsp:txXfrm>
    </dsp:sp>
    <dsp:sp modelId="{81D521D8-372F-46D9-9444-9F86B06B33B4}">
      <dsp:nvSpPr>
        <dsp:cNvPr id="0" name=""/>
        <dsp:cNvSpPr/>
      </dsp:nvSpPr>
      <dsp:spPr>
        <a:xfrm>
          <a:off x="5948142" y="0"/>
          <a:ext cx="1699193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88342" y="0"/>
        <a:ext cx="1018794" cy="680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D81A-76C6-4B07-96D5-E0C058732B3B}">
      <dsp:nvSpPr>
        <dsp:cNvPr id="0" name=""/>
        <dsp:cNvSpPr/>
      </dsp:nvSpPr>
      <dsp:spPr>
        <a:xfrm>
          <a:off x="3535" y="0"/>
          <a:ext cx="1755418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Textiliparról</a:t>
          </a:r>
          <a:r>
            <a:rPr lang="hu-HU" sz="17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általánosan</a:t>
          </a:r>
        </a:p>
      </dsp:txBody>
      <dsp:txXfrm>
        <a:off x="343735" y="0"/>
        <a:ext cx="1075019" cy="680399"/>
      </dsp:txXfrm>
    </dsp:sp>
    <dsp:sp modelId="{5AFA5ECC-F238-457D-B9E5-C7C6CDC1838F}">
      <dsp:nvSpPr>
        <dsp:cNvPr id="0" name=""/>
        <dsp:cNvSpPr/>
      </dsp:nvSpPr>
      <dsp:spPr>
        <a:xfrm>
          <a:off x="1549003" y="0"/>
          <a:ext cx="1742611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1" kern="1200" dirty="0" err="1">
              <a:solidFill>
                <a:schemeClr val="tx1"/>
              </a:solidFill>
              <a:effectLst/>
              <a:latin typeface="+mn-lt"/>
            </a:rPr>
            <a:t>Cellulázok</a:t>
          </a:r>
          <a:r>
            <a:rPr lang="hu-HU" sz="1500" b="0" i="1" kern="1200" dirty="0">
              <a:solidFill>
                <a:schemeClr val="tx1"/>
              </a:solidFill>
              <a:effectLst/>
              <a:latin typeface="+mn-lt"/>
            </a:rPr>
            <a:t> a textiliparban</a:t>
          </a:r>
        </a:p>
      </dsp:txBody>
      <dsp:txXfrm>
        <a:off x="1889203" y="0"/>
        <a:ext cx="1062212" cy="680399"/>
      </dsp:txXfrm>
    </dsp:sp>
    <dsp:sp modelId="{AFB2B86A-7D13-4010-93AA-46557170454F}">
      <dsp:nvSpPr>
        <dsp:cNvPr id="0" name=""/>
        <dsp:cNvSpPr/>
      </dsp:nvSpPr>
      <dsp:spPr>
        <a:xfrm>
          <a:off x="3081664" y="0"/>
          <a:ext cx="3076428" cy="680399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Biofinishing</a:t>
          </a:r>
          <a:endParaRPr lang="hu-HU" sz="15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21864" y="0"/>
        <a:ext cx="2396029" cy="680399"/>
      </dsp:txXfrm>
    </dsp:sp>
    <dsp:sp modelId="{81D521D8-372F-46D9-9444-9F86B06B33B4}">
      <dsp:nvSpPr>
        <dsp:cNvPr id="0" name=""/>
        <dsp:cNvSpPr/>
      </dsp:nvSpPr>
      <dsp:spPr>
        <a:xfrm>
          <a:off x="5948142" y="0"/>
          <a:ext cx="1699193" cy="6803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i="1" kern="1200" dirty="0" err="1">
              <a:solidFill>
                <a:schemeClr val="tx1"/>
              </a:solidFill>
              <a:latin typeface="+mn-lt"/>
            </a:rPr>
            <a:t>Denim</a:t>
          </a:r>
          <a:r>
            <a:rPr lang="hu-HU" sz="1500" i="1" kern="1200" dirty="0">
              <a:solidFill>
                <a:schemeClr val="tx1"/>
              </a:solidFill>
              <a:latin typeface="+mn-lt"/>
            </a:rPr>
            <a:t> </a:t>
          </a:r>
          <a:r>
            <a:rPr lang="hu-HU" sz="1500" i="1" kern="1200" dirty="0" err="1">
              <a:solidFill>
                <a:schemeClr val="tx1"/>
              </a:solidFill>
              <a:latin typeface="+mn-lt"/>
            </a:rPr>
            <a:t>finishing</a:t>
          </a:r>
          <a:endParaRPr lang="hu-HU" sz="1500" i="1" kern="1200" dirty="0">
            <a:solidFill>
              <a:schemeClr val="tx1"/>
            </a:solidFill>
            <a:latin typeface="+mn-lt"/>
          </a:endParaRPr>
        </a:p>
      </dsp:txBody>
      <dsp:txXfrm>
        <a:off x="6288342" y="0"/>
        <a:ext cx="1018794" cy="68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CDF7-FEF5-4115-B14A-5D4D092BA40E}" type="datetimeFigureOut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DB58C-4ACD-4E16-81E0-C4E0F83ADBD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39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a,d</a:t>
            </a:r>
            <a:r>
              <a:rPr lang="hu-HU" dirty="0"/>
              <a:t> – 30x</a:t>
            </a:r>
          </a:p>
          <a:p>
            <a:r>
              <a:rPr lang="hu-HU" dirty="0" err="1"/>
              <a:t>b,e</a:t>
            </a:r>
            <a:r>
              <a:rPr lang="hu-HU" dirty="0"/>
              <a:t> – 150x</a:t>
            </a:r>
          </a:p>
          <a:p>
            <a:r>
              <a:rPr lang="hu-HU" dirty="0" err="1"/>
              <a:t>c,f</a:t>
            </a:r>
            <a:r>
              <a:rPr lang="hu-HU" dirty="0"/>
              <a:t> – 1000x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B58C-4ACD-4E16-81E0-C4E0F83ADBDC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6768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BD6B-9BC6-41CF-9FD3-DD7E262DF90C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3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7B2-97D1-45AA-BDB8-719D019EF5F8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198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F5F9-26E3-41D4-86CE-1F3DBB3AD5A7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401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1328-8FC2-43C6-8AC6-14B94B65D3DE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163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121B-ABF3-4847-B3FA-E36077542049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66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A11C-2908-4E8A-8EC1-217F4F6F303C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11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0DA-A781-4ACD-B679-361F74E91B05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893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3ED1-BAB5-41A2-9ADA-792AC5E17F3A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00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7211-6428-4E91-97EB-FC663F4888EB}" type="datetime1">
              <a:rPr lang="hu-HU" smtClean="0"/>
              <a:pPr/>
              <a:t>2019.11.24.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  <p:graphicFrame>
        <p:nvGraphicFramePr>
          <p:cNvPr id="5" name="Diagram 4"/>
          <p:cNvGraphicFramePr/>
          <p:nvPr userDrawn="1">
            <p:extLst>
              <p:ext uri="{D42A27DB-BD31-4B8C-83A1-F6EECF244321}">
                <p14:modId xmlns:p14="http://schemas.microsoft.com/office/powerpoint/2010/main" xmlns="" val="534627857"/>
              </p:ext>
            </p:extLst>
          </p:nvPr>
        </p:nvGraphicFramePr>
        <p:xfrm>
          <a:off x="0" y="5422005"/>
          <a:ext cx="7263685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770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5EF9-7E9B-46AE-88C8-9694A5FD89A7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04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FEC3-17BA-41FF-8F3E-2122565F654E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0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CBB7-9B7A-43D8-B193-A80E65B750F3}" type="datetime1">
              <a:rPr lang="hu-HU" smtClean="0"/>
              <a:pPr/>
              <a:t>2019.11.24.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4632-D79C-4458-B1C3-0AE7436A4F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51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950" b="1" i="1" dirty="0" err="1"/>
              <a:t>Cellulázok</a:t>
            </a:r>
            <a:r>
              <a:rPr lang="hu-HU" sz="4950" b="1" i="1" dirty="0"/>
              <a:t> a textiliparban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283398"/>
            <a:ext cx="6858000" cy="143160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b="1" dirty="0">
                <a:cs typeface="Times New Roman" pitchFamily="18" charset="0"/>
              </a:rPr>
              <a:t>Készítették</a:t>
            </a:r>
            <a:r>
              <a:rPr lang="hu-HU">
                <a:cs typeface="Times New Roman" pitchFamily="18" charset="0"/>
              </a:rPr>
              <a:t>: </a:t>
            </a:r>
          </a:p>
          <a:p>
            <a:pPr lvl="1" algn="l"/>
            <a:r>
              <a:rPr lang="hu-HU">
                <a:cs typeface="Times New Roman" pitchFamily="18" charset="0"/>
              </a:rPr>
              <a:t>Facskó Réka</a:t>
            </a:r>
          </a:p>
          <a:p>
            <a:pPr lvl="1" algn="l"/>
            <a:r>
              <a:rPr lang="hu-HU">
                <a:cs typeface="Times New Roman" pitchFamily="18" charset="0"/>
              </a:rPr>
              <a:t>Fraknóy Krisztina</a:t>
            </a:r>
          </a:p>
          <a:p>
            <a:pPr lvl="1" algn="l"/>
            <a:r>
              <a:rPr lang="hu-HU">
                <a:cs typeface="Times New Roman" pitchFamily="18" charset="0"/>
              </a:rPr>
              <a:t>Jakab </a:t>
            </a:r>
            <a:r>
              <a:rPr lang="hu-HU" dirty="0">
                <a:cs typeface="Times New Roman" pitchFamily="18" charset="0"/>
              </a:rPr>
              <a:t>Roberta</a:t>
            </a:r>
          </a:p>
          <a:p>
            <a:pPr lvl="1" algn="l"/>
            <a:r>
              <a:rPr lang="hu-HU" dirty="0">
                <a:cs typeface="Times New Roman" pitchFamily="18" charset="0"/>
              </a:rPr>
              <a:t>Kenyeres Dzsenifer Dalma</a:t>
            </a:r>
          </a:p>
        </p:txBody>
      </p:sp>
    </p:spTree>
    <p:extLst>
      <p:ext uri="{BB962C8B-B14F-4D97-AF65-F5344CB8AC3E}">
        <p14:creationId xmlns:p14="http://schemas.microsoft.com/office/powerpoint/2010/main" xmlns="" val="394674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890" y="-244474"/>
            <a:ext cx="7886700" cy="1325563"/>
          </a:xfrm>
        </p:spPr>
        <p:txBody>
          <a:bodyPr>
            <a:normAutofit/>
          </a:bodyPr>
          <a:lstStyle/>
          <a:p>
            <a:r>
              <a:rPr lang="hu-HU" sz="4050" b="1" i="1" dirty="0"/>
              <a:t>Farmerkoptatás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5760" y="639472"/>
            <a:ext cx="8136528" cy="51517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 kopott megjelenést a kővel való mosás adja, melyet tradicionálisan habkővel végeznek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Ezt tevékenységet manapság a nagy számban gyártott farmeroknál a </a:t>
            </a:r>
            <a:r>
              <a:rPr lang="hu-HU" sz="2000" dirty="0" err="1">
                <a:cs typeface="Times New Roman" pitchFamily="18" charset="0"/>
              </a:rPr>
              <a:t>cellulázos</a:t>
            </a:r>
            <a:r>
              <a:rPr lang="hu-HU" sz="2000" dirty="0">
                <a:cs typeface="Times New Roman" pitchFamily="18" charset="0"/>
              </a:rPr>
              <a:t> kezelés váltja fel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BIOSTONING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 </a:t>
            </a:r>
            <a:r>
              <a:rPr lang="hu-HU" sz="2000" dirty="0" err="1">
                <a:cs typeface="Times New Roman" pitchFamily="18" charset="0"/>
              </a:rPr>
              <a:t>celluláz</a:t>
            </a:r>
            <a:r>
              <a:rPr lang="hu-HU" sz="2000" dirty="0">
                <a:cs typeface="Times New Roman" pitchFamily="18" charset="0"/>
              </a:rPr>
              <a:t> képes eltávolítani az indigó festéket a farmer anyagból, amely a fonal felületéhez kapcsolódik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Ezt a rost felületet </a:t>
            </a:r>
            <a:r>
              <a:rPr lang="hu-HU" sz="2000" dirty="0" err="1">
                <a:cs typeface="Times New Roman" pitchFamily="18" charset="0"/>
              </a:rPr>
              <a:t>hidrolizálják</a:t>
            </a:r>
            <a:r>
              <a:rPr lang="hu-HU" sz="2000" dirty="0">
                <a:cs typeface="Times New Roman" pitchFamily="18" charset="0"/>
              </a:rPr>
              <a:t> a </a:t>
            </a:r>
            <a:r>
              <a:rPr lang="hu-HU" sz="2000" dirty="0" err="1">
                <a:cs typeface="Times New Roman" pitchFamily="18" charset="0"/>
              </a:rPr>
              <a:t>cellulázok</a:t>
            </a:r>
            <a:r>
              <a:rPr lang="hu-HU" sz="2000" dirty="0">
                <a:cs typeface="Times New Roman" pitchFamily="18" charset="0"/>
              </a:rPr>
              <a:t> részlegesen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 festék eltávolításához mechanikus hatás kifejtés szükséges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Sugárhajtású, vagy forgó dobmosók használata</a:t>
            </a:r>
          </a:p>
          <a:p>
            <a:pPr lvl="1">
              <a:buNone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10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11844022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5417" y="6562451"/>
            <a:ext cx="7886700" cy="994172"/>
          </a:xfrm>
        </p:spPr>
        <p:txBody>
          <a:bodyPr>
            <a:normAutofit/>
          </a:bodyPr>
          <a:lstStyle/>
          <a:p>
            <a:endParaRPr lang="hu-HU" sz="405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959" y="666205"/>
            <a:ext cx="7886700" cy="35530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hu-HU" sz="2000" dirty="0" smtClean="0">
                <a:cs typeface="Times New Roman" pitchFamily="18" charset="0"/>
              </a:rPr>
              <a:t>Megakadályozza a mosógép és a ruházat károsodását, ezáltal jobb minőségű, kevésbé sérült farmert eredményez, illetve a gépek élettartalmát is megnöveli</a:t>
            </a:r>
          </a:p>
          <a:p>
            <a:pPr lvl="0">
              <a:lnSpc>
                <a:spcPct val="150000"/>
              </a:lnSpc>
            </a:pPr>
            <a:r>
              <a:rPr lang="hu-HU" sz="2000" dirty="0" smtClean="0">
                <a:cs typeface="Times New Roman" pitchFamily="18" charset="0"/>
              </a:rPr>
              <a:t>Megbízható folyamat</a:t>
            </a:r>
          </a:p>
          <a:p>
            <a:pPr lvl="0">
              <a:lnSpc>
                <a:spcPct val="150000"/>
              </a:lnSpc>
            </a:pPr>
            <a:r>
              <a:rPr lang="hu-HU" sz="2000" dirty="0" smtClean="0">
                <a:cs typeface="Times New Roman" pitchFamily="18" charset="0"/>
              </a:rPr>
              <a:t>Kiküszöböli a használt kövek megsemmisítésének szükségességét, ezáltal a környezetet kímélve</a:t>
            </a:r>
          </a:p>
          <a:p>
            <a:pPr lvl="0">
              <a:lnSpc>
                <a:spcPct val="150000"/>
              </a:lnSpc>
            </a:pPr>
            <a:r>
              <a:rPr lang="hu-HU" sz="2000" dirty="0" smtClean="0">
                <a:cs typeface="Times New Roman" pitchFamily="18" charset="0"/>
              </a:rPr>
              <a:t>Kevesebb köves kezelés, ennek következtében jobb munkakörülmények</a:t>
            </a:r>
          </a:p>
          <a:p>
            <a:pPr lvl="0">
              <a:lnSpc>
                <a:spcPct val="150000"/>
              </a:lnSpc>
            </a:pPr>
            <a:r>
              <a:rPr lang="hu-HU" sz="2000" dirty="0" smtClean="0">
                <a:cs typeface="Times New Roman" pitchFamily="18" charset="0"/>
              </a:rPr>
              <a:t>Ruhadarab terhelhetősége nő 50%-kal, mivel nem szükséges hozzáadni a mosógéphez köveket</a:t>
            </a:r>
            <a:endParaRPr lang="hu-HU" sz="2000" dirty="0"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11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95750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050" b="1" i="1" dirty="0" err="1">
                <a:latin typeface="+mj-lt"/>
                <a:ea typeface="+mj-ea"/>
                <a:cs typeface="+mj-cs"/>
              </a:rPr>
              <a:t>Cellulázos</a:t>
            </a:r>
            <a:r>
              <a:rPr lang="hu-HU" sz="4050" b="1" i="1" dirty="0">
                <a:latin typeface="+mj-lt"/>
                <a:ea typeface="+mj-ea"/>
                <a:cs typeface="+mj-cs"/>
              </a:rPr>
              <a:t> mosás előnyei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20120" y="4654741"/>
            <a:ext cx="7886700" cy="13460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46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hu-HU" sz="1500" dirty="0">
              <a:latin typeface="Times New Roman" pitchFamily="18" charset="0"/>
              <a:cs typeface="Times New Roman" pitchFamily="18" charset="0"/>
            </a:endParaRPr>
          </a:p>
          <a:p>
            <a:pPr marL="171446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763371" y="794244"/>
            <a:ext cx="7687955" cy="14278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46" indent="-171446" defTabSz="685783">
              <a:lnSpc>
                <a:spcPct val="150000"/>
              </a:lnSpc>
              <a:spcBef>
                <a:spcPts val="750"/>
              </a:spcBef>
              <a:defRPr/>
            </a:pPr>
            <a:endParaRPr lang="hu-HU" sz="1600" dirty="0"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81738887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2930" y="0"/>
            <a:ext cx="7886700" cy="1325563"/>
          </a:xfrm>
        </p:spPr>
        <p:txBody>
          <a:bodyPr>
            <a:normAutofit/>
          </a:bodyPr>
          <a:lstStyle/>
          <a:p>
            <a:r>
              <a:rPr lang="hu-HU" sz="4050" b="1" i="1" dirty="0" err="1"/>
              <a:t>Enzimatikus</a:t>
            </a:r>
            <a:r>
              <a:rPr lang="hu-HU" sz="4050" b="1" i="1" dirty="0"/>
              <a:t> koptatás </a:t>
            </a:r>
            <a:r>
              <a:rPr lang="hu-HU" sz="4050" b="1" i="1" dirty="0" smtClean="0"/>
              <a:t>folyamata</a:t>
            </a:r>
            <a:endParaRPr lang="hu-HU" sz="405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8833" y="885100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 </a:t>
            </a:r>
            <a:r>
              <a:rPr lang="hu-HU" sz="2000" dirty="0" err="1">
                <a:cs typeface="Times New Roman" pitchFamily="18" charset="0"/>
              </a:rPr>
              <a:t>celluláz</a:t>
            </a:r>
            <a:r>
              <a:rPr lang="hu-HU" sz="2000" dirty="0">
                <a:cs typeface="Times New Roman" pitchFamily="18" charset="0"/>
              </a:rPr>
              <a:t> molekulák erősen kötődnek a kitett </a:t>
            </a:r>
            <a:r>
              <a:rPr lang="hu-HU" sz="2000" dirty="0" smtClean="0">
                <a:cs typeface="Times New Roman" pitchFamily="18" charset="0"/>
              </a:rPr>
              <a:t>cellulózhoz</a:t>
            </a:r>
            <a:endParaRPr lang="hu-HU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 </a:t>
            </a:r>
            <a:r>
              <a:rPr lang="hu-HU" sz="2000" dirty="0" err="1">
                <a:cs typeface="Times New Roman" pitchFamily="18" charset="0"/>
              </a:rPr>
              <a:t>cellulázok</a:t>
            </a:r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 err="1">
                <a:cs typeface="Times New Roman" pitchFamily="18" charset="0"/>
              </a:rPr>
              <a:t>hidrolizálják</a:t>
            </a:r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 err="1">
                <a:cs typeface="Times New Roman" pitchFamily="18" charset="0"/>
              </a:rPr>
              <a:t>a</a:t>
            </a:r>
            <a:r>
              <a:rPr lang="hu-HU" sz="2000" dirty="0">
                <a:cs typeface="Times New Roman" pitchFamily="18" charset="0"/>
              </a:rPr>
              <a:t> cellulóz felületét, ahol az indigófesték </a:t>
            </a:r>
            <a:r>
              <a:rPr lang="hu-HU" sz="2000" dirty="0" smtClean="0">
                <a:cs typeface="Times New Roman" pitchFamily="18" charset="0"/>
              </a:rPr>
              <a:t>található</a:t>
            </a:r>
            <a:endParaRPr lang="hu-HU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Ha a felület túl gyenge, a koptató erők elvágják vagy letépik a </a:t>
            </a:r>
            <a:r>
              <a:rPr lang="hu-HU" sz="2000" dirty="0" smtClean="0">
                <a:cs typeface="Times New Roman" pitchFamily="18" charset="0"/>
              </a:rPr>
              <a:t>rostokat az indigó festékkel együtt</a:t>
            </a:r>
            <a:endParaRPr lang="hu-HU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Ahol a szál felülete megsérült, gyorsan új támadás következik be, fehér részeket </a:t>
            </a:r>
            <a:r>
              <a:rPr lang="hu-HU" sz="2000" dirty="0" smtClean="0">
                <a:cs typeface="Times New Roman" pitchFamily="18" charset="0"/>
              </a:rPr>
              <a:t>létrehozva</a:t>
            </a:r>
            <a:endParaRPr lang="hu-HU" sz="2000" dirty="0"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12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332" y="4059928"/>
            <a:ext cx="5025788" cy="209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62972076"/>
              </p:ext>
            </p:extLst>
          </p:nvPr>
        </p:nvGraphicFramePr>
        <p:xfrm>
          <a:off x="0" y="6041076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827" y="0"/>
            <a:ext cx="7886700" cy="994172"/>
          </a:xfrm>
        </p:spPr>
        <p:txBody>
          <a:bodyPr>
            <a:normAutofit/>
          </a:bodyPr>
          <a:lstStyle/>
          <a:p>
            <a:r>
              <a:rPr lang="hu-HU" sz="4050" b="1" i="1" dirty="0" err="1"/>
              <a:t>Cellulázok</a:t>
            </a:r>
            <a:r>
              <a:rPr lang="hu-HU" sz="4050" b="1" i="1" dirty="0"/>
              <a:t> pH optimuma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837460"/>
            <a:ext cx="8210778" cy="48318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semleges: 6-8</a:t>
            </a:r>
          </a:p>
          <a:p>
            <a:pPr lvl="0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savas: 4,5-6 (</a:t>
            </a:r>
            <a:r>
              <a:rPr lang="hu-HU" sz="2000" i="1" dirty="0" err="1">
                <a:cs typeface="Times New Roman" pitchFamily="18" charset="0"/>
              </a:rPr>
              <a:t>Trichoderma</a:t>
            </a:r>
            <a:r>
              <a:rPr lang="hu-HU" sz="2000" i="1" dirty="0">
                <a:cs typeface="Times New Roman" pitchFamily="18" charset="0"/>
              </a:rPr>
              <a:t> </a:t>
            </a:r>
            <a:r>
              <a:rPr lang="hu-HU" sz="2000" i="1" dirty="0" err="1">
                <a:cs typeface="Times New Roman" pitchFamily="18" charset="0"/>
              </a:rPr>
              <a:t>reesei</a:t>
            </a:r>
            <a:r>
              <a:rPr lang="hu-HU" sz="2000" i="1" dirty="0">
                <a:cs typeface="Times New Roman" pitchFamily="18" charset="0"/>
              </a:rPr>
              <a:t> </a:t>
            </a:r>
            <a:r>
              <a:rPr lang="hu-HU" sz="2000" dirty="0">
                <a:cs typeface="Times New Roman" pitchFamily="18" charset="0"/>
              </a:rPr>
              <a:t>gombából)</a:t>
            </a:r>
          </a:p>
          <a:p>
            <a:pPr lvl="0">
              <a:lnSpc>
                <a:spcPct val="150000"/>
              </a:lnSpc>
            </a:pPr>
            <a:r>
              <a:rPr lang="hu-HU" sz="2000" b="1" dirty="0">
                <a:cs typeface="Times New Roman" pitchFamily="18" charset="0"/>
              </a:rPr>
              <a:t>Savas </a:t>
            </a:r>
            <a:r>
              <a:rPr lang="hu-HU" sz="2000" b="1" dirty="0" err="1">
                <a:cs typeface="Times New Roman" pitchFamily="18" charset="0"/>
              </a:rPr>
              <a:t>cellulázok</a:t>
            </a:r>
            <a:r>
              <a:rPr lang="hu-HU" sz="2000" b="1" dirty="0">
                <a:cs typeface="Times New Roman" pitchFamily="18" charset="0"/>
              </a:rPr>
              <a:t> előnyei (</a:t>
            </a:r>
            <a:r>
              <a:rPr lang="hu-HU" sz="2000" b="1" dirty="0" err="1">
                <a:cs typeface="Times New Roman" pitchFamily="18" charset="0"/>
              </a:rPr>
              <a:t>Trichoderma</a:t>
            </a:r>
            <a:r>
              <a:rPr lang="hu-HU" sz="2000" b="1" dirty="0">
                <a:cs typeface="Times New Roman" pitchFamily="18" charset="0"/>
              </a:rPr>
              <a:t> </a:t>
            </a:r>
            <a:r>
              <a:rPr lang="hu-HU" sz="2000" b="1" dirty="0" err="1">
                <a:cs typeface="Times New Roman" pitchFamily="18" charset="0"/>
              </a:rPr>
              <a:t>reesei</a:t>
            </a:r>
            <a:r>
              <a:rPr lang="hu-HU" sz="2000" b="1" dirty="0"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Olcsó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Savas </a:t>
            </a:r>
            <a:r>
              <a:rPr lang="hu-HU" sz="2000" dirty="0" err="1">
                <a:cs typeface="Times New Roman" pitchFamily="18" charset="0"/>
              </a:rPr>
              <a:t>cellulázok</a:t>
            </a:r>
            <a:r>
              <a:rPr lang="hu-HU" sz="2000" dirty="0">
                <a:cs typeface="Times New Roman" pitchFamily="18" charset="0"/>
              </a:rPr>
              <a:t> agresszívan hatnak a farmerra  </a:t>
            </a:r>
          </a:p>
          <a:p>
            <a:pPr lvl="2">
              <a:lnSpc>
                <a:spcPct val="150000"/>
              </a:lnSpc>
            </a:pPr>
            <a:r>
              <a:rPr lang="hu-HU" dirty="0">
                <a:cs typeface="Times New Roman" pitchFamily="18" charset="0"/>
              </a:rPr>
              <a:t>rövid mosási idő elegendő a kopáshoz (a semlegesekhez képest)</a:t>
            </a:r>
          </a:p>
          <a:p>
            <a:pPr lvl="0">
              <a:lnSpc>
                <a:spcPct val="150000"/>
              </a:lnSpc>
            </a:pPr>
            <a:r>
              <a:rPr lang="hu-HU" sz="2000" b="1" dirty="0">
                <a:cs typeface="Times New Roman" pitchFamily="18" charset="0"/>
              </a:rPr>
              <a:t>Semleges </a:t>
            </a:r>
            <a:r>
              <a:rPr lang="hu-HU" sz="2000" b="1" dirty="0" err="1">
                <a:cs typeface="Times New Roman" pitchFamily="18" charset="0"/>
              </a:rPr>
              <a:t>cellulázok</a:t>
            </a:r>
            <a:r>
              <a:rPr lang="hu-HU" sz="2000" b="1" dirty="0">
                <a:cs typeface="Times New Roman" pitchFamily="18" charset="0"/>
              </a:rPr>
              <a:t> előnyei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cs typeface="Times New Roman" pitchFamily="18" charset="0"/>
              </a:rPr>
              <a:t>szélesebb a pH optimumuk ezért, nem szükséges a kezelési folyadék </a:t>
            </a:r>
            <a:r>
              <a:rPr lang="hu-HU" sz="2000" dirty="0" err="1">
                <a:cs typeface="Times New Roman" pitchFamily="18" charset="0"/>
              </a:rPr>
              <a:t>pH-jának</a:t>
            </a:r>
            <a:r>
              <a:rPr lang="hu-HU" sz="2000" dirty="0">
                <a:cs typeface="Times New Roman" pitchFamily="18" charset="0"/>
              </a:rPr>
              <a:t> ellenőrzése</a:t>
            </a:r>
          </a:p>
          <a:p>
            <a:pPr lvl="1">
              <a:lnSpc>
                <a:spcPct val="100000"/>
              </a:lnSpc>
            </a:pP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13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1738887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hu-HU" sz="4050" b="1" i="1" dirty="0"/>
              <a:t>Utófestés megakadályozása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840" y="1051560"/>
            <a:ext cx="7890510" cy="5125403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r>
              <a:rPr lang="hu-HU" sz="2000" dirty="0">
                <a:cs typeface="Times New Roman" pitchFamily="18" charset="0"/>
              </a:rPr>
              <a:t>Indigóra, vagy a farmerre kevésbé specifikus </a:t>
            </a:r>
            <a:r>
              <a:rPr lang="hu-HU" sz="2000" dirty="0" err="1">
                <a:cs typeface="Times New Roman" pitchFamily="18" charset="0"/>
              </a:rPr>
              <a:t>cellulázok</a:t>
            </a:r>
            <a:r>
              <a:rPr lang="hu-HU" sz="2000" dirty="0">
                <a:cs typeface="Times New Roman" pitchFamily="18" charset="0"/>
              </a:rPr>
              <a:t> alkalmazása</a:t>
            </a:r>
          </a:p>
          <a:p>
            <a:pPr lvl="0">
              <a:lnSpc>
                <a:spcPct val="160000"/>
              </a:lnSpc>
            </a:pPr>
            <a:r>
              <a:rPr lang="hu-HU" sz="2000" dirty="0" err="1">
                <a:cs typeface="Times New Roman" pitchFamily="18" charset="0"/>
              </a:rPr>
              <a:t>Celluláz</a:t>
            </a:r>
            <a:r>
              <a:rPr lang="hu-HU" sz="2000" dirty="0">
                <a:cs typeface="Times New Roman" pitchFamily="18" charset="0"/>
              </a:rPr>
              <a:t> készítmények összetételének testre szabása </a:t>
            </a:r>
          </a:p>
          <a:p>
            <a:pPr lvl="0">
              <a:lnSpc>
                <a:spcPct val="160000"/>
              </a:lnSpc>
            </a:pPr>
            <a:r>
              <a:rPr lang="hu-HU" sz="2000" dirty="0">
                <a:cs typeface="Times New Roman" pitchFamily="18" charset="0"/>
              </a:rPr>
              <a:t>Olyan </a:t>
            </a:r>
            <a:r>
              <a:rPr lang="hu-HU" sz="2000" dirty="0" err="1">
                <a:cs typeface="Times New Roman" pitchFamily="18" charset="0"/>
              </a:rPr>
              <a:t>cellulázok</a:t>
            </a:r>
            <a:r>
              <a:rPr lang="hu-HU" sz="2000" dirty="0">
                <a:cs typeface="Times New Roman" pitchFamily="18" charset="0"/>
              </a:rPr>
              <a:t> használata: amelyek nem tartalmaznak CBD  (cellulóz kötő </a:t>
            </a:r>
            <a:r>
              <a:rPr lang="hu-HU" sz="2000" dirty="0" err="1">
                <a:cs typeface="Times New Roman" pitchFamily="18" charset="0"/>
              </a:rPr>
              <a:t>domén</a:t>
            </a:r>
            <a:r>
              <a:rPr lang="hu-HU" sz="2000" dirty="0">
                <a:cs typeface="Times New Roman" pitchFamily="18" charset="0"/>
              </a:rPr>
              <a:t>)</a:t>
            </a:r>
          </a:p>
          <a:p>
            <a:pPr lvl="0">
              <a:lnSpc>
                <a:spcPct val="160000"/>
              </a:lnSpc>
            </a:pPr>
            <a:r>
              <a:rPr lang="hu-HU" sz="2000" dirty="0" err="1">
                <a:cs typeface="Times New Roman" pitchFamily="18" charset="0"/>
              </a:rPr>
              <a:t>Proteáz</a:t>
            </a:r>
            <a:r>
              <a:rPr lang="hu-HU" sz="2000" dirty="0">
                <a:cs typeface="Times New Roman" pitchFamily="18" charset="0"/>
              </a:rPr>
              <a:t> hozzáadása öblítés során vagy a </a:t>
            </a:r>
            <a:r>
              <a:rPr lang="hu-HU" sz="2000" dirty="0" err="1">
                <a:cs typeface="Times New Roman" pitchFamily="18" charset="0"/>
              </a:rPr>
              <a:t>celluláz</a:t>
            </a:r>
            <a:r>
              <a:rPr lang="hu-HU" sz="2000" dirty="0">
                <a:cs typeface="Times New Roman" pitchFamily="18" charset="0"/>
              </a:rPr>
              <a:t> mosási lépésben</a:t>
            </a:r>
          </a:p>
          <a:p>
            <a:pPr lvl="0">
              <a:lnSpc>
                <a:spcPct val="160000"/>
              </a:lnSpc>
            </a:pPr>
            <a:r>
              <a:rPr lang="hu-HU" sz="2000" dirty="0">
                <a:cs typeface="Times New Roman" pitchFamily="18" charset="0"/>
              </a:rPr>
              <a:t>Újra oldás gátló vegyszerek használata, vagy enyhe fehérítőszer hozzáadása, enzimmosási vagy öblítési műveleteknél</a:t>
            </a:r>
          </a:p>
          <a:p>
            <a:pPr lvl="0">
              <a:lnSpc>
                <a:spcPct val="160000"/>
              </a:lnSpc>
            </a:pPr>
            <a:r>
              <a:rPr lang="hu-HU" sz="2000" dirty="0">
                <a:cs typeface="Times New Roman" pitchFamily="18" charset="0"/>
              </a:rPr>
              <a:t>Lipáz jelenléte a </a:t>
            </a:r>
            <a:r>
              <a:rPr lang="hu-HU" sz="2000" dirty="0" err="1">
                <a:cs typeface="Times New Roman" pitchFamily="18" charset="0"/>
              </a:rPr>
              <a:t>celluláz</a:t>
            </a:r>
            <a:r>
              <a:rPr lang="hu-HU" sz="2000" dirty="0">
                <a:cs typeface="Times New Roman" pitchFamily="18" charset="0"/>
              </a:rPr>
              <a:t> kezelés során</a:t>
            </a:r>
          </a:p>
          <a:p>
            <a:pPr>
              <a:lnSpc>
                <a:spcPct val="160000"/>
              </a:lnSpc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14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1738887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3410" y="2727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500" b="1" i="1" dirty="0" smtClean="0"/>
              <a:t>Köszönjük a figyelmet</a:t>
            </a:r>
            <a:r>
              <a:rPr lang="hu-HU" sz="4500" b="1" i="1" dirty="0" smtClean="0"/>
              <a:t>! </a:t>
            </a:r>
            <a:endParaRPr lang="hu-HU" sz="4500" b="1" i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408F47-CA94-4D69-9036-D6B592A4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50" b="1" i="1" dirty="0"/>
              <a:t>Sorold fel a textilgyártás lépéseit!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16F91BE-0132-48E0-ACBC-E69A644A8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Rostgyártás</a:t>
            </a:r>
          </a:p>
          <a:p>
            <a:pPr marL="514350" indent="-514350">
              <a:buAutoNum type="arabicPeriod"/>
            </a:pPr>
            <a:r>
              <a:rPr lang="hu-HU" dirty="0"/>
              <a:t>Fonalgyártás</a:t>
            </a:r>
          </a:p>
          <a:p>
            <a:pPr marL="514350" indent="-514350">
              <a:buAutoNum type="arabicPeriod"/>
            </a:pPr>
            <a:r>
              <a:rPr lang="hu-HU" dirty="0"/>
              <a:t>Szövetgyártás</a:t>
            </a:r>
          </a:p>
          <a:p>
            <a:pPr marL="514350" indent="-514350">
              <a:buAutoNum type="arabicPeriod"/>
            </a:pPr>
            <a:r>
              <a:rPr lang="hu-HU" dirty="0"/>
              <a:t>Előkezelés</a:t>
            </a:r>
          </a:p>
          <a:p>
            <a:pPr marL="514350" indent="-514350">
              <a:buAutoNum type="arabicPeriod"/>
            </a:pPr>
            <a:r>
              <a:rPr lang="hu-HU" dirty="0"/>
              <a:t>Festés és nyomtatás</a:t>
            </a:r>
          </a:p>
          <a:p>
            <a:pPr marL="514350" indent="-514350">
              <a:buAutoNum type="arabicPeriod"/>
            </a:pPr>
            <a:r>
              <a:rPr lang="hu-HU" dirty="0"/>
              <a:t>Utókezelés</a:t>
            </a:r>
          </a:p>
          <a:p>
            <a:pPr marL="514350" indent="-514350">
              <a:buAutoNum type="arabicPeriod"/>
            </a:pPr>
            <a:r>
              <a:rPr lang="hu-HU" dirty="0"/>
              <a:t>Gyártás, szállítás, értékesítés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7F7BEBF-91AF-4DD2-8B17-8CAC46D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03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50B25B-6CFD-4C9B-BEB9-8DB07E18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50" b="1" i="1" dirty="0"/>
              <a:t>Milyen enzimet használnak </a:t>
            </a:r>
            <a:r>
              <a:rPr lang="hu-HU" sz="4050" b="1" i="1" dirty="0" err="1"/>
              <a:t>írtelenítéshez</a:t>
            </a:r>
            <a:r>
              <a:rPr lang="hu-HU" sz="4050" b="1" i="1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3061772-138A-4365-ADBC-1E0EC997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2795"/>
            <a:ext cx="7886700" cy="344360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Amilázok: keményítő alapú segédanyagok eltávolítása</a:t>
            </a:r>
          </a:p>
          <a:p>
            <a:pPr marL="514350" indent="-514350">
              <a:buAutoNum type="arabicPeriod"/>
            </a:pPr>
            <a:r>
              <a:rPr lang="hu-HU" dirty="0" err="1"/>
              <a:t>Lipázok</a:t>
            </a:r>
            <a:r>
              <a:rPr lang="hu-HU" dirty="0"/>
              <a:t>: hidrofób részek bekebelezése</a:t>
            </a:r>
          </a:p>
          <a:p>
            <a:pPr marL="514350" indent="-514350">
              <a:buAutoNum type="arabicPeriod"/>
            </a:pPr>
            <a:r>
              <a:rPr lang="hu-HU" dirty="0" err="1"/>
              <a:t>Pektinázok</a:t>
            </a:r>
            <a:r>
              <a:rPr lang="hu-HU" dirty="0"/>
              <a:t>: pektinek elbontása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345C6B2-DFDE-4239-8BD4-3CACA677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924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B79A0FA-6A51-4711-8361-17CEF771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9"/>
            <a:ext cx="7886700" cy="1325563"/>
          </a:xfrm>
        </p:spPr>
        <p:txBody>
          <a:bodyPr/>
          <a:lstStyle/>
          <a:p>
            <a:r>
              <a:rPr lang="hu-HU" sz="4050" b="1" i="1" dirty="0"/>
              <a:t>Sorold fel a cellulázokat és mindegyikhez írj két </a:t>
            </a:r>
            <a:r>
              <a:rPr lang="hu-HU" sz="4050" b="1" i="1" dirty="0" err="1"/>
              <a:t>tulajdnoságot</a:t>
            </a:r>
            <a:r>
              <a:rPr lang="hu-HU" sz="4050" b="1" i="1" dirty="0"/>
              <a:t>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2718B3-BFA5-450C-A11B-258E9603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dirty="0" err="1"/>
              <a:t>Endoglükanázok</a:t>
            </a:r>
            <a:endParaRPr lang="hu-HU" dirty="0"/>
          </a:p>
          <a:p>
            <a:pPr lvl="1"/>
            <a:r>
              <a:rPr lang="hu-HU" dirty="0" err="1"/>
              <a:t>Endoenzimek</a:t>
            </a:r>
            <a:endParaRPr lang="hu-HU" dirty="0"/>
          </a:p>
          <a:p>
            <a:pPr lvl="1"/>
            <a:r>
              <a:rPr lang="hu-HU" dirty="0"/>
              <a:t>Cellulóz amorf régióiban bontják a kötéseket (polimerizációs fok csökken)</a:t>
            </a:r>
          </a:p>
          <a:p>
            <a:pPr marL="0" indent="0">
              <a:buNone/>
            </a:pPr>
            <a:r>
              <a:rPr lang="hu-HU" dirty="0"/>
              <a:t>2. </a:t>
            </a:r>
            <a:r>
              <a:rPr lang="hu-HU" dirty="0" err="1"/>
              <a:t>Cellobiohidrolázok</a:t>
            </a:r>
            <a:endParaRPr lang="hu-HU" dirty="0"/>
          </a:p>
          <a:p>
            <a:pPr lvl="1"/>
            <a:r>
              <a:rPr lang="hu-HU" dirty="0" err="1"/>
              <a:t>Exoenzimek</a:t>
            </a:r>
            <a:endParaRPr lang="hu-HU" dirty="0"/>
          </a:p>
          <a:p>
            <a:pPr lvl="1"/>
            <a:r>
              <a:rPr lang="hu-HU" dirty="0"/>
              <a:t>Cellulóz kristályos részét támadják, </a:t>
            </a:r>
            <a:r>
              <a:rPr lang="hu-HU" dirty="0" err="1"/>
              <a:t>cellobiózt</a:t>
            </a:r>
            <a:r>
              <a:rPr lang="hu-HU" dirty="0"/>
              <a:t> készít</a:t>
            </a:r>
          </a:p>
          <a:p>
            <a:pPr marL="0" indent="0">
              <a:buNone/>
            </a:pPr>
            <a:r>
              <a:rPr lang="hu-HU" dirty="0"/>
              <a:t>3. </a:t>
            </a:r>
            <a:r>
              <a:rPr lang="hu-HU" dirty="0" err="1"/>
              <a:t>Cellobiáz</a:t>
            </a:r>
            <a:endParaRPr lang="hu-HU" dirty="0"/>
          </a:p>
          <a:p>
            <a:pPr lvl="1"/>
            <a:r>
              <a:rPr lang="hu-HU" dirty="0"/>
              <a:t>Egymással és </a:t>
            </a:r>
            <a:r>
              <a:rPr lang="hu-HU" dirty="0" err="1"/>
              <a:t>endoglükanázokkal</a:t>
            </a:r>
            <a:r>
              <a:rPr lang="hu-HU" dirty="0"/>
              <a:t> </a:t>
            </a:r>
            <a:r>
              <a:rPr lang="hu-HU" dirty="0" err="1"/>
              <a:t>szinergizmus</a:t>
            </a:r>
            <a:endParaRPr lang="hu-HU" dirty="0"/>
          </a:p>
          <a:p>
            <a:pPr lvl="1"/>
            <a:r>
              <a:rPr lang="hu-HU" dirty="0" err="1"/>
              <a:t>Cellobiózból</a:t>
            </a:r>
            <a:r>
              <a:rPr lang="hu-HU" dirty="0"/>
              <a:t> glükózt készít.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AB5ADC3-4A62-4AEB-9EAE-253CE723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289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43F328-B679-4340-9CAD-BD489906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50" b="1" i="1" dirty="0"/>
              <a:t>Mi a </a:t>
            </a:r>
            <a:r>
              <a:rPr lang="hu-HU" sz="4050" b="1" i="1" dirty="0" err="1"/>
              <a:t>biopolishing</a:t>
            </a:r>
            <a:r>
              <a:rPr lang="hu-HU" sz="4050" b="1" i="1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102B27F-58E5-4496-871B-6EB8E6B2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Cellulóztartalmú textilanyagok kezelése során alkalmazott enzimes eljárás, melynek célja a </a:t>
            </a:r>
            <a:r>
              <a:rPr lang="hu-HU" dirty="0" err="1"/>
              <a:t>bolyhosodás</a:t>
            </a:r>
            <a:r>
              <a:rPr lang="hu-HU" dirty="0"/>
              <a:t> megszűntetése.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9EEEED7-E84E-4E25-8050-EFD70FF6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587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107" y="1034188"/>
            <a:ext cx="7886700" cy="994172"/>
          </a:xfrm>
        </p:spPr>
        <p:txBody>
          <a:bodyPr>
            <a:normAutofit/>
          </a:bodyPr>
          <a:lstStyle/>
          <a:p>
            <a:r>
              <a:rPr lang="hu-HU" sz="4050" b="1" i="1" dirty="0"/>
              <a:t>A textilipar ismertetése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544" y="1879392"/>
            <a:ext cx="6185318" cy="3092659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2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0774" y="894259"/>
            <a:ext cx="288483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u="sng" dirty="0">
                <a:cs typeface="Times New Roman" panose="02020603050405020304" pitchFamily="18" charset="0"/>
              </a:rPr>
              <a:t>A textilgyártás lépései:</a:t>
            </a:r>
          </a:p>
          <a:p>
            <a:pPr marL="342892" indent="-342892">
              <a:buAutoNum type="arabicPeriod"/>
            </a:pPr>
            <a:r>
              <a:rPr lang="hu-HU" sz="2800" dirty="0">
                <a:cs typeface="Times New Roman" panose="02020603050405020304" pitchFamily="18" charset="0"/>
              </a:rPr>
              <a:t>Rostgyártás</a:t>
            </a:r>
          </a:p>
          <a:p>
            <a:r>
              <a:rPr lang="hu-HU" sz="2800" dirty="0" err="1">
                <a:cs typeface="Times New Roman" panose="02020603050405020304" pitchFamily="18" charset="0"/>
              </a:rPr>
              <a:t>-növényi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 err="1">
                <a:cs typeface="Times New Roman" panose="02020603050405020304" pitchFamily="18" charset="0"/>
              </a:rPr>
              <a:t>-állati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 err="1">
                <a:cs typeface="Times New Roman" panose="02020603050405020304" pitchFamily="18" charset="0"/>
              </a:rPr>
              <a:t>-ember</a:t>
            </a:r>
            <a:r>
              <a:rPr lang="hu-HU" sz="2800" dirty="0">
                <a:cs typeface="Times New Roman" panose="02020603050405020304" pitchFamily="18" charset="0"/>
              </a:rPr>
              <a:t> alkotta</a:t>
            </a:r>
          </a:p>
          <a:p>
            <a:r>
              <a:rPr lang="hu-HU" sz="2800" dirty="0" err="1">
                <a:cs typeface="Times New Roman" panose="02020603050405020304" pitchFamily="18" charset="0"/>
              </a:rPr>
              <a:t>-szintetikus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>
                <a:cs typeface="Times New Roman" panose="02020603050405020304" pitchFamily="18" charset="0"/>
              </a:rPr>
              <a:t>2. Fonalgyártás</a:t>
            </a:r>
          </a:p>
          <a:p>
            <a:r>
              <a:rPr lang="hu-HU" sz="2800" dirty="0">
                <a:cs typeface="Times New Roman" panose="02020603050405020304" pitchFamily="18" charset="0"/>
              </a:rPr>
              <a:t>3. Szövetgyártás</a:t>
            </a:r>
          </a:p>
          <a:p>
            <a:r>
              <a:rPr lang="hu-HU" sz="2800" dirty="0" err="1">
                <a:cs typeface="Times New Roman" panose="02020603050405020304" pitchFamily="18" charset="0"/>
              </a:rPr>
              <a:t>-írező</a:t>
            </a:r>
            <a:r>
              <a:rPr lang="hu-HU" sz="2800" dirty="0">
                <a:cs typeface="Times New Roman" panose="02020603050405020304" pitchFamily="18" charset="0"/>
              </a:rPr>
              <a:t> anyagok alkalmazása</a:t>
            </a:r>
          </a:p>
          <a:p>
            <a:pPr lvl="0"/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0" y="5976424"/>
          <a:ext cx="7650872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2045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336900B-AF73-4E76-9990-78CFBA22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0876"/>
            <a:ext cx="7886700" cy="1325563"/>
          </a:xfrm>
        </p:spPr>
        <p:txBody>
          <a:bodyPr>
            <a:noAutofit/>
          </a:bodyPr>
          <a:lstStyle/>
          <a:p>
            <a:r>
              <a:rPr lang="hu-HU" sz="3600" b="1" i="1" dirty="0"/>
              <a:t>Milyen előnyei vannak a cellulázok alkalmazásának a farmer koptatásban? Sorolj fel hármat!</a:t>
            </a:r>
            <a:endParaRPr lang="hu-HU" sz="2800" b="1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8282510-EE96-4959-B576-8F21DFAB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4739"/>
            <a:ext cx="7886700" cy="3729355"/>
          </a:xfrm>
        </p:spPr>
        <p:txBody>
          <a:bodyPr/>
          <a:lstStyle/>
          <a:p>
            <a:r>
              <a:rPr lang="hu-HU" dirty="0"/>
              <a:t>Mosógép és ruha károsodását megakadályozzák.</a:t>
            </a:r>
          </a:p>
          <a:p>
            <a:r>
              <a:rPr lang="hu-HU" dirty="0"/>
              <a:t>Megbízható folyamat</a:t>
            </a:r>
          </a:p>
          <a:p>
            <a:r>
              <a:rPr lang="hu-HU" dirty="0"/>
              <a:t>Környezetkímélő (nem szükséges köveket használni)</a:t>
            </a:r>
          </a:p>
          <a:p>
            <a:r>
              <a:rPr lang="hu-HU" dirty="0"/>
              <a:t>Jobb munkakörülmények (kevesebb köves kezelés)</a:t>
            </a:r>
          </a:p>
          <a:p>
            <a:r>
              <a:rPr lang="hu-HU" dirty="0"/>
              <a:t>50%-kal nő a ruhadarab terhelhetősége, mivel nem szükséges köveket rakni a mosógépbe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B3BB09D-4C46-4A15-890A-CB23BD0B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908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50" b="1" i="1" dirty="0"/>
              <a:t>Hivatkozások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1. </a:t>
            </a:r>
            <a:r>
              <a:rPr lang="hu-HU" dirty="0" err="1"/>
              <a:t>Polaina</a:t>
            </a:r>
            <a:r>
              <a:rPr lang="hu-HU" dirty="0"/>
              <a:t>, J. &amp; </a:t>
            </a:r>
            <a:r>
              <a:rPr lang="hu-HU" dirty="0" err="1"/>
              <a:t>MacCabe</a:t>
            </a:r>
            <a:r>
              <a:rPr lang="hu-HU" dirty="0"/>
              <a:t>, A. P. </a:t>
            </a:r>
            <a:r>
              <a:rPr lang="hu-HU" i="1" dirty="0" err="1"/>
              <a:t>Industrial</a:t>
            </a:r>
            <a:r>
              <a:rPr lang="hu-HU" i="1" dirty="0"/>
              <a:t> </a:t>
            </a:r>
            <a:r>
              <a:rPr lang="hu-HU" i="1" dirty="0" err="1"/>
              <a:t>enzymes</a:t>
            </a:r>
            <a:r>
              <a:rPr lang="hu-HU" i="1" dirty="0"/>
              <a:t> : </a:t>
            </a:r>
            <a:r>
              <a:rPr lang="hu-HU" i="1" dirty="0" err="1"/>
              <a:t>structure</a:t>
            </a:r>
            <a:r>
              <a:rPr lang="hu-HU" i="1" dirty="0"/>
              <a:t>, </a:t>
            </a:r>
            <a:r>
              <a:rPr lang="hu-HU" i="1" dirty="0" err="1"/>
              <a:t>function</a:t>
            </a:r>
            <a:r>
              <a:rPr lang="hu-HU" i="1" dirty="0"/>
              <a:t> and </a:t>
            </a:r>
            <a:r>
              <a:rPr lang="hu-HU" i="1" dirty="0" err="1"/>
              <a:t>applications</a:t>
            </a:r>
            <a:r>
              <a:rPr lang="hu-HU" dirty="0"/>
              <a:t>. (Springer, 2007). </a:t>
            </a:r>
            <a:r>
              <a:rPr lang="hu-HU" dirty="0" err="1"/>
              <a:t>Chapter</a:t>
            </a:r>
            <a:r>
              <a:rPr lang="hu-HU" dirty="0"/>
              <a:t> 4: </a:t>
            </a:r>
            <a:r>
              <a:rPr lang="hu-HU" dirty="0" err="1"/>
              <a:t>Arja</a:t>
            </a:r>
            <a:r>
              <a:rPr lang="hu-HU" dirty="0"/>
              <a:t> </a:t>
            </a:r>
            <a:r>
              <a:rPr lang="hu-HU" dirty="0" err="1"/>
              <a:t>Miettinen-Oinonen</a:t>
            </a:r>
            <a:r>
              <a:rPr lang="hu-HU" dirty="0"/>
              <a:t>. </a:t>
            </a:r>
            <a:r>
              <a:rPr lang="hu-HU" dirty="0" err="1"/>
              <a:t>Cellulases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Industry</a:t>
            </a:r>
            <a:endParaRPr lang="hu-HU" dirty="0"/>
          </a:p>
          <a:p>
            <a:r>
              <a:rPr lang="hu-HU" dirty="0"/>
              <a:t>2.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familiar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processes</a:t>
            </a:r>
            <a:r>
              <a:rPr lang="hu-HU" dirty="0"/>
              <a:t> |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. </a:t>
            </a:r>
            <a:r>
              <a:rPr lang="hu-HU" dirty="0" err="1"/>
              <a:t>Available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: http://textileguide.chemsec.org/find/get-familiar-with-your-textile-production-processes/#fibre. (Accessed: 11th November 2019)</a:t>
            </a:r>
          </a:p>
          <a:p>
            <a:r>
              <a:rPr lang="hu-HU" dirty="0"/>
              <a:t>3. </a:t>
            </a:r>
            <a:r>
              <a:rPr lang="hu-HU" dirty="0" err="1"/>
              <a:t>Madhu</a:t>
            </a:r>
            <a:r>
              <a:rPr lang="hu-HU" dirty="0"/>
              <a:t>, A. &amp; </a:t>
            </a:r>
            <a:r>
              <a:rPr lang="hu-HU" dirty="0" err="1"/>
              <a:t>Chakraborty</a:t>
            </a:r>
            <a:r>
              <a:rPr lang="hu-HU" dirty="0"/>
              <a:t>, J. N. </a:t>
            </a:r>
            <a:r>
              <a:rPr lang="hu-HU" dirty="0" err="1"/>
              <a:t>Developments</a:t>
            </a:r>
            <a:r>
              <a:rPr lang="hu-HU" dirty="0"/>
              <a:t> in </a:t>
            </a:r>
            <a:r>
              <a:rPr lang="hu-HU" dirty="0" err="1"/>
              <a:t>application</a:t>
            </a:r>
            <a:r>
              <a:rPr lang="hu-HU" dirty="0"/>
              <a:t> of </a:t>
            </a:r>
            <a:r>
              <a:rPr lang="hu-HU" dirty="0" err="1"/>
              <a:t>enzymes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. </a:t>
            </a:r>
            <a:r>
              <a:rPr lang="hu-HU" i="1" dirty="0"/>
              <a:t>J. </a:t>
            </a:r>
            <a:r>
              <a:rPr lang="hu-HU" i="1" dirty="0" err="1"/>
              <a:t>Clean</a:t>
            </a:r>
            <a:r>
              <a:rPr lang="hu-HU" i="1" dirty="0"/>
              <a:t>. </a:t>
            </a:r>
            <a:r>
              <a:rPr lang="hu-HU" i="1" dirty="0" err="1"/>
              <a:t>Prod</a:t>
            </a:r>
            <a:r>
              <a:rPr lang="hu-HU" i="1" dirty="0"/>
              <a:t>.</a:t>
            </a:r>
            <a:r>
              <a:rPr lang="hu-HU" dirty="0"/>
              <a:t> </a:t>
            </a:r>
            <a:r>
              <a:rPr lang="hu-HU" b="1" dirty="0"/>
              <a:t>145</a:t>
            </a:r>
            <a:r>
              <a:rPr lang="hu-HU" dirty="0"/>
              <a:t>, 114–133 (2017).</a:t>
            </a:r>
          </a:p>
          <a:p>
            <a:r>
              <a:rPr lang="hu-HU" dirty="0"/>
              <a:t>4. Divatlexikon | divatmarketing.com. </a:t>
            </a:r>
            <a:r>
              <a:rPr lang="hu-HU" dirty="0" err="1"/>
              <a:t>Available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: https://divatmarketing.com/divatlexikon/. (Accessed: 11th November 2019)</a:t>
            </a:r>
          </a:p>
          <a:p>
            <a:r>
              <a:rPr lang="hu-HU" dirty="0"/>
              <a:t>5. A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defuzzing</a:t>
            </a:r>
            <a:r>
              <a:rPr lang="hu-HU" dirty="0"/>
              <a:t> and </a:t>
            </a:r>
            <a:r>
              <a:rPr lang="hu-HU" dirty="0" err="1"/>
              <a:t>depilling</a:t>
            </a:r>
            <a:r>
              <a:rPr lang="hu-HU" dirty="0"/>
              <a:t> </a:t>
            </a:r>
            <a:r>
              <a:rPr lang="hu-HU" dirty="0" err="1"/>
              <a:t>cellulosic</a:t>
            </a:r>
            <a:r>
              <a:rPr lang="hu-HU" dirty="0"/>
              <a:t> </a:t>
            </a:r>
            <a:r>
              <a:rPr lang="hu-HU" dirty="0" err="1"/>
              <a:t>fabrics</a:t>
            </a:r>
            <a:r>
              <a:rPr lang="hu-HU" dirty="0"/>
              <a:t>. (1993).</a:t>
            </a:r>
          </a:p>
          <a:p>
            <a:r>
              <a:rPr lang="hu-HU" dirty="0"/>
              <a:t>6. </a:t>
            </a:r>
            <a:r>
              <a:rPr lang="hu-HU" dirty="0" err="1"/>
              <a:t>Kuhad</a:t>
            </a:r>
            <a:r>
              <a:rPr lang="hu-HU" dirty="0"/>
              <a:t>, R. C., </a:t>
            </a:r>
            <a:r>
              <a:rPr lang="hu-HU" dirty="0" err="1"/>
              <a:t>Gupta</a:t>
            </a:r>
            <a:r>
              <a:rPr lang="hu-HU" dirty="0"/>
              <a:t>, R. &amp; </a:t>
            </a:r>
            <a:r>
              <a:rPr lang="hu-HU" dirty="0" err="1"/>
              <a:t>Singh</a:t>
            </a:r>
            <a:r>
              <a:rPr lang="hu-HU" dirty="0"/>
              <a:t>, A. </a:t>
            </a:r>
            <a:r>
              <a:rPr lang="hu-HU" dirty="0" err="1"/>
              <a:t>Microbial</a:t>
            </a:r>
            <a:r>
              <a:rPr lang="hu-HU" dirty="0"/>
              <a:t> </a:t>
            </a:r>
            <a:r>
              <a:rPr lang="hu-HU" dirty="0" err="1"/>
              <a:t>Cellulases</a:t>
            </a:r>
            <a:r>
              <a:rPr lang="hu-HU" dirty="0"/>
              <a:t> and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Applications</a:t>
            </a:r>
            <a:r>
              <a:rPr lang="hu-HU" dirty="0"/>
              <a:t>. </a:t>
            </a:r>
            <a:r>
              <a:rPr lang="hu-HU" i="1" dirty="0" err="1"/>
              <a:t>Enzyme</a:t>
            </a:r>
            <a:r>
              <a:rPr lang="hu-HU" i="1" dirty="0"/>
              <a:t> </a:t>
            </a:r>
            <a:r>
              <a:rPr lang="hu-HU" i="1" dirty="0" err="1"/>
              <a:t>Res</a:t>
            </a:r>
            <a:r>
              <a:rPr lang="hu-HU" i="1" dirty="0"/>
              <a:t>.</a:t>
            </a:r>
            <a:r>
              <a:rPr lang="hu-HU" dirty="0"/>
              <a:t> </a:t>
            </a:r>
            <a:r>
              <a:rPr lang="hu-HU" b="1" dirty="0"/>
              <a:t>2011</a:t>
            </a:r>
            <a:r>
              <a:rPr lang="hu-HU" dirty="0"/>
              <a:t>, 1–10 (2011).</a:t>
            </a:r>
          </a:p>
          <a:p>
            <a:r>
              <a:rPr lang="hu-HU" dirty="0"/>
              <a:t>7. </a:t>
            </a:r>
            <a:r>
              <a:rPr lang="hu-HU" dirty="0" err="1"/>
              <a:t>Colomera</a:t>
            </a:r>
            <a:r>
              <a:rPr lang="hu-HU" dirty="0"/>
              <a:t>, A. &amp; </a:t>
            </a:r>
            <a:r>
              <a:rPr lang="hu-HU" dirty="0" err="1"/>
              <a:t>Kuilderd</a:t>
            </a:r>
            <a:r>
              <a:rPr lang="hu-HU" dirty="0"/>
              <a:t>, H. </a:t>
            </a:r>
            <a:r>
              <a:rPr lang="hu-HU" dirty="0" err="1"/>
              <a:t>Biotechnological</a:t>
            </a:r>
            <a:r>
              <a:rPr lang="hu-HU" dirty="0"/>
              <a:t> </a:t>
            </a:r>
            <a:r>
              <a:rPr lang="hu-HU" dirty="0" err="1"/>
              <a:t>washing</a:t>
            </a:r>
            <a:r>
              <a:rPr lang="hu-HU" dirty="0"/>
              <a:t> of </a:t>
            </a:r>
            <a:r>
              <a:rPr lang="hu-HU" dirty="0" err="1"/>
              <a:t>denim</a:t>
            </a:r>
            <a:r>
              <a:rPr lang="hu-HU" dirty="0"/>
              <a:t> </a:t>
            </a:r>
            <a:r>
              <a:rPr lang="hu-HU" dirty="0" err="1"/>
              <a:t>jeans</a:t>
            </a:r>
            <a:r>
              <a:rPr lang="hu-HU" dirty="0"/>
              <a:t>. in </a:t>
            </a:r>
            <a:r>
              <a:rPr lang="hu-HU" i="1" dirty="0" err="1"/>
              <a:t>Denim</a:t>
            </a:r>
            <a:r>
              <a:rPr lang="hu-HU" dirty="0"/>
              <a:t> 357–403 (</a:t>
            </a:r>
            <a:r>
              <a:rPr lang="hu-HU" dirty="0" err="1"/>
              <a:t>Elsevier</a:t>
            </a:r>
            <a:r>
              <a:rPr lang="hu-HU" dirty="0"/>
              <a:t>, 2015). doi:10.1016/B978-0-85709-843-6.00012-3</a:t>
            </a:r>
          </a:p>
          <a:p>
            <a:r>
              <a:rPr lang="hu-HU" dirty="0"/>
              <a:t>8. </a:t>
            </a:r>
            <a:r>
              <a:rPr lang="hu-HU" dirty="0" err="1"/>
              <a:t>Samanta</a:t>
            </a:r>
            <a:r>
              <a:rPr lang="hu-HU" dirty="0"/>
              <a:t>, S., </a:t>
            </a:r>
            <a:r>
              <a:rPr lang="hu-HU" dirty="0" err="1"/>
              <a:t>Basu</a:t>
            </a:r>
            <a:r>
              <a:rPr lang="hu-HU" dirty="0"/>
              <a:t>, A., </a:t>
            </a:r>
            <a:r>
              <a:rPr lang="hu-HU" dirty="0" err="1"/>
              <a:t>Halder</a:t>
            </a:r>
            <a:r>
              <a:rPr lang="hu-HU" dirty="0"/>
              <a:t>, U. C. &amp; </a:t>
            </a:r>
            <a:r>
              <a:rPr lang="hu-HU" dirty="0" err="1"/>
              <a:t>Sen</a:t>
            </a:r>
            <a:r>
              <a:rPr lang="hu-HU" dirty="0"/>
              <a:t>, S. K. </a:t>
            </a:r>
            <a:r>
              <a:rPr lang="hu-HU" dirty="0" err="1"/>
              <a:t>Characterization</a:t>
            </a:r>
            <a:r>
              <a:rPr lang="hu-HU" dirty="0"/>
              <a:t> of </a:t>
            </a:r>
            <a:r>
              <a:rPr lang="hu-HU" dirty="0" err="1"/>
              <a:t>Trichoderma</a:t>
            </a:r>
            <a:r>
              <a:rPr lang="hu-HU" dirty="0"/>
              <a:t> </a:t>
            </a:r>
            <a:r>
              <a:rPr lang="hu-HU" dirty="0" err="1"/>
              <a:t>reesei</a:t>
            </a:r>
            <a:r>
              <a:rPr lang="hu-HU" dirty="0"/>
              <a:t> </a:t>
            </a:r>
            <a:r>
              <a:rPr lang="hu-HU" dirty="0" err="1"/>
              <a:t>endoglucanase</a:t>
            </a:r>
            <a:r>
              <a:rPr lang="hu-HU" dirty="0"/>
              <a:t> ii </a:t>
            </a:r>
            <a:r>
              <a:rPr lang="hu-HU" dirty="0" err="1"/>
              <a:t>expressed</a:t>
            </a:r>
            <a:r>
              <a:rPr lang="hu-HU" dirty="0"/>
              <a:t> </a:t>
            </a:r>
            <a:r>
              <a:rPr lang="hu-HU" dirty="0" err="1"/>
              <a:t>heterologously</a:t>
            </a:r>
            <a:r>
              <a:rPr lang="hu-HU" dirty="0"/>
              <a:t> in </a:t>
            </a:r>
            <a:r>
              <a:rPr lang="hu-HU" dirty="0" err="1"/>
              <a:t>Pichia</a:t>
            </a:r>
            <a:r>
              <a:rPr lang="hu-HU" dirty="0"/>
              <a:t> </a:t>
            </a:r>
            <a:r>
              <a:rPr lang="hu-HU" dirty="0" err="1"/>
              <a:t>pastoris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</a:t>
            </a:r>
            <a:r>
              <a:rPr lang="hu-HU" dirty="0" err="1"/>
              <a:t>biofinishing</a:t>
            </a:r>
            <a:r>
              <a:rPr lang="hu-HU" dirty="0"/>
              <a:t> and </a:t>
            </a:r>
            <a:r>
              <a:rPr lang="hu-HU" dirty="0" err="1"/>
              <a:t>biostoning</a:t>
            </a:r>
            <a:r>
              <a:rPr lang="hu-HU" dirty="0"/>
              <a:t>. </a:t>
            </a:r>
            <a:r>
              <a:rPr lang="hu-HU" i="1" dirty="0"/>
              <a:t>J. </a:t>
            </a:r>
            <a:r>
              <a:rPr lang="hu-HU" i="1" dirty="0" err="1"/>
              <a:t>Microbiol</a:t>
            </a:r>
            <a:r>
              <a:rPr lang="hu-HU" i="1" dirty="0"/>
              <a:t>.</a:t>
            </a:r>
            <a:r>
              <a:rPr lang="hu-HU" dirty="0"/>
              <a:t> </a:t>
            </a:r>
            <a:r>
              <a:rPr lang="hu-HU" b="1" dirty="0"/>
              <a:t>50</a:t>
            </a:r>
            <a:r>
              <a:rPr lang="hu-HU" dirty="0"/>
              <a:t>, 518–525 (2012).</a:t>
            </a:r>
          </a:p>
          <a:p>
            <a:pPr lvl="0">
              <a:lnSpc>
                <a:spcPct val="160000"/>
              </a:lnSpc>
            </a:pPr>
            <a:endParaRPr lang="hu-HU" sz="15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21</a:t>
            </a:fld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A textilipar ismertetése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4. Előkezelés</a:t>
            </a:r>
          </a:p>
          <a:p>
            <a:pPr lvl="0"/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 err="1">
                <a:cs typeface="Times New Roman" panose="02020603050405020304" pitchFamily="18" charset="0"/>
              </a:rPr>
              <a:t>Írtelenítés</a:t>
            </a:r>
            <a:r>
              <a:rPr lang="hu-HU" dirty="0">
                <a:cs typeface="Times New Roman" panose="02020603050405020304" pitchFamily="18" charset="0"/>
              </a:rPr>
              <a:t> során: amilázok</a:t>
            </a:r>
          </a:p>
          <a:p>
            <a:pPr lvl="0"/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átmosás során: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lipázok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pektinázok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fehérítéshez: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lakkáz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 és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glükózoxidáz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pamut zsugorodásának csökkentése: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proteázok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hu-HU" dirty="0">
                <a:cs typeface="Times New Roman" panose="02020603050405020304" pitchFamily="18" charset="0"/>
              </a:rPr>
              <a:t>5. Festés és nyomtatás</a:t>
            </a:r>
          </a:p>
          <a:p>
            <a:r>
              <a:rPr lang="hu-HU" dirty="0">
                <a:cs typeface="Times New Roman" panose="02020603050405020304" pitchFamily="18" charset="0"/>
              </a:rPr>
              <a:t>6. Utókezelés</a:t>
            </a:r>
          </a:p>
          <a:p>
            <a:r>
              <a:rPr lang="hu-HU" dirty="0">
                <a:cs typeface="Times New Roman" panose="02020603050405020304" pitchFamily="18" charset="0"/>
              </a:rPr>
              <a:t>7.Gyártás, szállítás, értékesítés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/>
              <a:pPr/>
              <a:t>3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1155" y="5976424"/>
          <a:ext cx="7650872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1549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B76A6E9-FF1E-49F5-878C-41791F52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50" b="1" i="1" dirty="0"/>
              <a:t>Cellulázok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70B1292-7449-4A41-BC46-FFE622A6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típusú anyagok előállítása</a:t>
            </a:r>
          </a:p>
          <a:p>
            <a:r>
              <a:rPr lang="hu-HU" dirty="0"/>
              <a:t>1980-as évek, farmeranyagok → enzimmosás</a:t>
            </a:r>
          </a:p>
          <a:p>
            <a:r>
              <a:rPr lang="hu-HU" dirty="0" err="1"/>
              <a:t>Detergens</a:t>
            </a:r>
            <a:r>
              <a:rPr lang="hu-HU" dirty="0"/>
              <a:t> ipar</a:t>
            </a:r>
          </a:p>
          <a:p>
            <a:r>
              <a:rPr lang="hu-HU" dirty="0"/>
              <a:t>Enzimek előnyei</a:t>
            </a:r>
          </a:p>
          <a:p>
            <a:r>
              <a:rPr lang="hu-HU" dirty="0"/>
              <a:t>Celluláz keverékek</a:t>
            </a:r>
          </a:p>
          <a:p>
            <a:r>
              <a:rPr lang="hu-HU" dirty="0"/>
              <a:t>Ipari enzimpiac 14%-a (190 millió dollár)</a:t>
            </a:r>
          </a:p>
          <a:p>
            <a:r>
              <a:rPr lang="hu-HU" dirty="0"/>
              <a:t>Textilipari enzimek fele</a:t>
            </a:r>
          </a:p>
          <a:p>
            <a:r>
              <a:rPr lang="hu-HU" dirty="0"/>
              <a:t>Élelmiszer, takarmány, papíripar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4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39612389"/>
              </p:ext>
            </p:extLst>
          </p:nvPr>
        </p:nvGraphicFramePr>
        <p:xfrm>
          <a:off x="0" y="5976424"/>
          <a:ext cx="7650872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601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B47A998-2313-4814-9F9B-D9FAB189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50" b="1" i="1" dirty="0"/>
              <a:t>Cellulázok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A3094D-04C9-4FE2-8B1E-FBF223E9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Hidrolitikus</a:t>
            </a:r>
            <a:r>
              <a:rPr lang="hu-HU" dirty="0"/>
              <a:t> enzimek</a:t>
            </a:r>
          </a:p>
          <a:p>
            <a:pPr marL="385754" indent="-385754">
              <a:buAutoNum type="arabicPeriod"/>
            </a:pPr>
            <a:r>
              <a:rPr lang="hu-HU" dirty="0" err="1"/>
              <a:t>Endoglükanázok</a:t>
            </a:r>
            <a:endParaRPr lang="hu-HU" dirty="0"/>
          </a:p>
          <a:p>
            <a:pPr marL="685783" lvl="2" indent="0">
              <a:buNone/>
            </a:pPr>
            <a:r>
              <a:rPr lang="hu-HU" dirty="0"/>
              <a:t>	</a:t>
            </a:r>
            <a:r>
              <a:rPr lang="hu-HU" dirty="0" err="1"/>
              <a:t>Endoenzimek</a:t>
            </a:r>
            <a:endParaRPr lang="hu-HU" dirty="0"/>
          </a:p>
          <a:p>
            <a:pPr marL="685783" lvl="2" indent="0">
              <a:buNone/>
            </a:pPr>
            <a:r>
              <a:rPr lang="hu-HU" dirty="0"/>
              <a:t>	Polimerizációs fokot csökkentik</a:t>
            </a:r>
          </a:p>
          <a:p>
            <a:pPr marL="385754" indent="-385754">
              <a:buAutoNum type="arabicPeriod"/>
            </a:pPr>
            <a:r>
              <a:rPr lang="hu-HU" dirty="0" err="1"/>
              <a:t>Cellobiohidrolázok</a:t>
            </a:r>
            <a:endParaRPr lang="hu-HU" dirty="0"/>
          </a:p>
          <a:p>
            <a:pPr marL="342892" lvl="1" indent="0">
              <a:buNone/>
            </a:pPr>
            <a:r>
              <a:rPr lang="hu-HU" dirty="0"/>
              <a:t>	</a:t>
            </a:r>
            <a:r>
              <a:rPr lang="hu-HU" sz="2000" dirty="0" err="1"/>
              <a:t>Exoenzimek</a:t>
            </a:r>
            <a:endParaRPr lang="hu-HU" sz="2000" dirty="0"/>
          </a:p>
          <a:p>
            <a:pPr marL="342892" lvl="1" indent="0">
              <a:buNone/>
            </a:pPr>
            <a:r>
              <a:rPr lang="hu-HU" sz="2000" dirty="0"/>
              <a:t>	</a:t>
            </a:r>
            <a:r>
              <a:rPr lang="hu-HU" sz="2000" dirty="0" err="1"/>
              <a:t>Cellobiózt</a:t>
            </a:r>
            <a:r>
              <a:rPr lang="hu-HU" sz="2000" dirty="0"/>
              <a:t> állítanak elő</a:t>
            </a:r>
          </a:p>
          <a:p>
            <a:pPr marL="385754" indent="-385754">
              <a:buAutoNum type="arabicPeriod"/>
            </a:pPr>
            <a:r>
              <a:rPr lang="hu-HU" dirty="0" err="1"/>
              <a:t>Cellobiáz</a:t>
            </a:r>
            <a:endParaRPr lang="hu-HU" dirty="0"/>
          </a:p>
          <a:p>
            <a:pPr marL="342892" lvl="1" indent="0">
              <a:buNone/>
            </a:pPr>
            <a:r>
              <a:rPr lang="hu-HU" dirty="0"/>
              <a:t>	</a:t>
            </a:r>
            <a:r>
              <a:rPr lang="hu-HU" sz="2000" dirty="0" err="1"/>
              <a:t>Endoglükanázokkal</a:t>
            </a:r>
            <a:r>
              <a:rPr lang="hu-HU" sz="2000" dirty="0"/>
              <a:t> </a:t>
            </a:r>
            <a:r>
              <a:rPr lang="hu-HU" sz="2000" dirty="0" err="1"/>
              <a:t>szinergikus</a:t>
            </a:r>
            <a:r>
              <a:rPr lang="hu-HU" sz="2000" dirty="0"/>
              <a:t>	</a:t>
            </a:r>
          </a:p>
          <a:p>
            <a:pPr marL="342892" lvl="1" indent="0">
              <a:buNone/>
            </a:pPr>
            <a:r>
              <a:rPr lang="hu-HU" sz="2000" dirty="0"/>
              <a:t>	Glükózt állít elő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5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135639272"/>
              </p:ext>
            </p:extLst>
          </p:nvPr>
        </p:nvGraphicFramePr>
        <p:xfrm>
          <a:off x="0" y="5976424"/>
          <a:ext cx="7650872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63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71B8BF-E8E3-4F07-AEE3-7685BD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50" b="1" i="1" dirty="0"/>
              <a:t>Cél: </a:t>
            </a:r>
            <a:r>
              <a:rPr lang="hu-HU" sz="4050" b="1" i="1" dirty="0" err="1"/>
              <a:t>bolyhosodás</a:t>
            </a:r>
            <a:r>
              <a:rPr lang="hu-HU" sz="4050" b="1" i="1" dirty="0"/>
              <a:t> megszűntetése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467AAF1-5DA2-45F4-B52A-37391989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65" y="1451672"/>
            <a:ext cx="5874324" cy="185810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Lehetőségek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Finom, vékony fonalak használata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Kész szövet impregnálása lágyítószerrel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Enzimes kezelés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6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570255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265" y="2742420"/>
            <a:ext cx="6048735" cy="287890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095265" y="5650162"/>
            <a:ext cx="47019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err="1"/>
              <a:t>Ramos</a:t>
            </a:r>
            <a:r>
              <a:rPr lang="hu-HU" sz="1100" dirty="0"/>
              <a:t> R.et </a:t>
            </a:r>
            <a:r>
              <a:rPr lang="hu-HU" sz="1100" dirty="0" err="1"/>
              <a:t>al</a:t>
            </a:r>
            <a:r>
              <a:rPr lang="hu-HU" sz="1100" dirty="0"/>
              <a:t>, </a:t>
            </a:r>
            <a:r>
              <a:rPr lang="en-US" sz="1100" dirty="0"/>
              <a:t>Textile </a:t>
            </a:r>
            <a:r>
              <a:rPr lang="en-US" sz="1100" dirty="0" err="1"/>
              <a:t>depilling</a:t>
            </a:r>
            <a:r>
              <a:rPr lang="en-US" sz="1100" dirty="0"/>
              <a:t>: use of enzymes and cellulose</a:t>
            </a:r>
            <a:r>
              <a:rPr lang="hu-HU" sz="1100" dirty="0"/>
              <a:t> </a:t>
            </a:r>
            <a:r>
              <a:rPr lang="en-US" sz="1100" dirty="0"/>
              <a:t>binding domains</a:t>
            </a:r>
            <a:r>
              <a:rPr lang="hu-HU" sz="1100" dirty="0"/>
              <a:t>, </a:t>
            </a:r>
          </a:p>
        </p:txBody>
      </p:sp>
      <p:sp>
        <p:nvSpPr>
          <p:cNvPr id="9" name="Téglalap 8"/>
          <p:cNvSpPr/>
          <p:nvPr/>
        </p:nvSpPr>
        <p:spPr>
          <a:xfrm>
            <a:off x="375504" y="4219394"/>
            <a:ext cx="261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err="1"/>
              <a:t>a,b,c</a:t>
            </a:r>
            <a:r>
              <a:rPr lang="hu-HU" dirty="0"/>
              <a:t> – kezelés nélkül</a:t>
            </a:r>
          </a:p>
          <a:p>
            <a:pPr algn="r"/>
            <a:r>
              <a:rPr lang="hu-HU" dirty="0" err="1"/>
              <a:t>d,e,f</a:t>
            </a:r>
            <a:r>
              <a:rPr lang="hu-HU" dirty="0"/>
              <a:t> – enzimes kezeléssel</a:t>
            </a:r>
          </a:p>
        </p:txBody>
      </p:sp>
    </p:spTree>
    <p:extLst>
      <p:ext uri="{BB962C8B-B14F-4D97-AF65-F5344CB8AC3E}">
        <p14:creationId xmlns:p14="http://schemas.microsoft.com/office/powerpoint/2010/main" xmlns="" val="45786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4DB3CD3-E360-47F8-A242-EDF7C53B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Pamut cellulózfonalak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662DCC-70BA-4144-B3FF-2BE99737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Ellenőrzött felületi hidrolízis, kezelés utáni inaktiválás</a:t>
            </a:r>
          </a:p>
          <a:p>
            <a:pPr marL="0" indent="0">
              <a:buNone/>
            </a:pPr>
            <a:r>
              <a:rPr lang="hu-HU" dirty="0"/>
              <a:t>Sikerességet befolyásolják: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pH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Hőmérséklet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Enzimkoncentráció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Idő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Mechanikus keverés és géptípus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Szövet és rosttípus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err="1"/>
              <a:t>Celluláz</a:t>
            </a:r>
            <a:r>
              <a:rPr lang="hu-HU" dirty="0"/>
              <a:t> összetétel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7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3274719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595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662DCC-70BA-4144-B3FF-2BE997371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5989"/>
            <a:ext cx="5829300" cy="170803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Kereskedelmi </a:t>
            </a:r>
            <a:r>
              <a:rPr lang="hu-HU" dirty="0" err="1"/>
              <a:t>celluláz</a:t>
            </a:r>
            <a:r>
              <a:rPr lang="hu-HU" dirty="0"/>
              <a:t> termelő törzsek: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err="1"/>
              <a:t>Trichoderma</a:t>
            </a:r>
            <a:r>
              <a:rPr lang="hu-HU" dirty="0"/>
              <a:t> </a:t>
            </a:r>
            <a:r>
              <a:rPr lang="hu-HU" dirty="0" err="1"/>
              <a:t>reesei</a:t>
            </a: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err="1"/>
              <a:t>Humicola</a:t>
            </a:r>
            <a:r>
              <a:rPr lang="hu-HU" dirty="0"/>
              <a:t> </a:t>
            </a:r>
            <a:r>
              <a:rPr lang="hu-HU" dirty="0" err="1"/>
              <a:t>insolens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8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542425" y="1990738"/>
            <a:ext cx="4544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Termelt enzimek: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Cellobiohidroláz</a:t>
            </a:r>
            <a:r>
              <a:rPr lang="hu-HU" sz="2400" dirty="0"/>
              <a:t> (CBHI és CBH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Endoglükanáz</a:t>
            </a:r>
            <a:r>
              <a:rPr lang="hu-HU" sz="2400" dirty="0"/>
              <a:t> (EGI, EGII, </a:t>
            </a:r>
            <a:r>
              <a:rPr lang="hu-HU" sz="2400" dirty="0" err="1"/>
              <a:t>Egs</a:t>
            </a:r>
            <a:r>
              <a:rPr lang="hu-HU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Cellobiáz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84026" y="4174383"/>
            <a:ext cx="6365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Melyik </a:t>
            </a:r>
            <a:r>
              <a:rPr lang="hu-HU" sz="2800" dirty="0" err="1"/>
              <a:t>celluláz</a:t>
            </a:r>
            <a:r>
              <a:rPr lang="hu-HU" sz="2800" dirty="0"/>
              <a:t> komponens a legjobb és mitől jobb az egyik mint a másik? </a:t>
            </a:r>
          </a:p>
        </p:txBody>
      </p:sp>
    </p:spTree>
    <p:extLst>
      <p:ext uri="{BB962C8B-B14F-4D97-AF65-F5344CB8AC3E}">
        <p14:creationId xmlns:p14="http://schemas.microsoft.com/office/powerpoint/2010/main" xmlns="" val="419559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5D621D-CDC0-4F9A-B1FE-A40B50DF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cellulózfonalak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ACBFC7F-565B-4A52-ACFD-F97AF299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Viszkóz, </a:t>
            </a:r>
            <a:r>
              <a:rPr lang="hu-HU" dirty="0" err="1"/>
              <a:t>lyocell</a:t>
            </a:r>
            <a:r>
              <a:rPr lang="hu-HU" dirty="0"/>
              <a:t> feldolgozása</a:t>
            </a:r>
          </a:p>
          <a:p>
            <a:pPr marL="0" indent="0">
              <a:buNone/>
            </a:pPr>
            <a:r>
              <a:rPr lang="hu-HU" dirty="0" err="1"/>
              <a:t>Lyocell</a:t>
            </a:r>
            <a:r>
              <a:rPr lang="hu-HU" dirty="0"/>
              <a:t> </a:t>
            </a:r>
            <a:r>
              <a:rPr lang="hu-HU" dirty="0" err="1"/>
              <a:t>fibrillációja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4632-D79C-4458-B1C3-0AE7436A4F08}" type="slidenum">
              <a:rPr lang="hu-HU" smtClean="0">
                <a:solidFill>
                  <a:schemeClr val="tx1"/>
                </a:solidFill>
              </a:rPr>
              <a:pPr/>
              <a:t>9</a:t>
            </a:fld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32747193"/>
              </p:ext>
            </p:extLst>
          </p:nvPr>
        </p:nvGraphicFramePr>
        <p:xfrm>
          <a:off x="0" y="5976424"/>
          <a:ext cx="7650872" cy="6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695" y="1345764"/>
            <a:ext cx="3876927" cy="28148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31" y="3154519"/>
            <a:ext cx="1956149" cy="14930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308" y="3154518"/>
            <a:ext cx="1956149" cy="149301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4109" y="4718182"/>
            <a:ext cx="320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Lyocell</a:t>
            </a:r>
            <a:r>
              <a:rPr lang="hu-HU" sz="1600" dirty="0"/>
              <a:t> kelme </a:t>
            </a:r>
            <a:r>
              <a:rPr lang="hu-HU" sz="1600" dirty="0" err="1"/>
              <a:t>fibrilláció</a:t>
            </a:r>
            <a:r>
              <a:rPr lang="hu-HU" sz="1600" dirty="0"/>
              <a:t> előtt és után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28650" y="5056736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Borbély Endréné: </a:t>
            </a:r>
            <a:r>
              <a:rPr lang="hu-HU" sz="1000" dirty="0" err="1"/>
              <a:t>Lyocell</a:t>
            </a:r>
            <a:r>
              <a:rPr lang="hu-HU" sz="1000" dirty="0"/>
              <a:t> az oldható cellulóz</a:t>
            </a:r>
          </a:p>
        </p:txBody>
      </p:sp>
    </p:spTree>
    <p:extLst>
      <p:ext uri="{BB962C8B-B14F-4D97-AF65-F5344CB8AC3E}">
        <p14:creationId xmlns:p14="http://schemas.microsoft.com/office/powerpoint/2010/main" xmlns="" val="42526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852</Words>
  <Application>Microsoft Office PowerPoint</Application>
  <PresentationFormat>Diavetítés a képernyőre (4:3 oldalarány)</PresentationFormat>
  <Paragraphs>227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Cellulázok a textiliparban</vt:lpstr>
      <vt:lpstr>A textilipar ismertetése</vt:lpstr>
      <vt:lpstr>A textilipar ismertetése</vt:lpstr>
      <vt:lpstr>Cellulázok</vt:lpstr>
      <vt:lpstr>Cellulázok</vt:lpstr>
      <vt:lpstr>Cél: bolyhosodás megszűntetése</vt:lpstr>
      <vt:lpstr>Pamut cellulózfonalak</vt:lpstr>
      <vt:lpstr>8. dia</vt:lpstr>
      <vt:lpstr>Mesterséges cellulózfonalak</vt:lpstr>
      <vt:lpstr>Farmerkoptatás</vt:lpstr>
      <vt:lpstr>11. dia</vt:lpstr>
      <vt:lpstr>Enzimatikus koptatás folyamata</vt:lpstr>
      <vt:lpstr>Cellulázok pH optimuma</vt:lpstr>
      <vt:lpstr>Utófestés megakadályozása</vt:lpstr>
      <vt:lpstr>Köszönjük a figyelmet! </vt:lpstr>
      <vt:lpstr>Sorold fel a textilgyártás lépéseit!</vt:lpstr>
      <vt:lpstr>Milyen enzimet használnak írtelenítéshez?</vt:lpstr>
      <vt:lpstr>Sorold fel a cellulázokat és mindegyikhez írj két tulajdnoságot!</vt:lpstr>
      <vt:lpstr>Mi a biopolishing?</vt:lpstr>
      <vt:lpstr>Milyen előnyei vannak a cellulázok alkalmazásának a farmer koptatásban? Sorolj fel hármat!</vt:lpstr>
      <vt:lpstr>Hivatkozások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Cellulázok a textiliparban</dc:title>
  <dc:creator>Dzsenifer</dc:creator>
  <cp:lastModifiedBy>kriszti</cp:lastModifiedBy>
  <cp:revision>36</cp:revision>
  <dcterms:created xsi:type="dcterms:W3CDTF">2019-11-08T14:04:11Z</dcterms:created>
  <dcterms:modified xsi:type="dcterms:W3CDTF">2019-11-24T10:44:22Z</dcterms:modified>
</cp:coreProperties>
</file>