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6" r:id="rId11"/>
    <p:sldId id="264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ilágos stílus 2 – 1. jelölőszín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E3FDE45-AF77-4B5C-9715-49D594BDF05E}" styleName="Világos stílus 1 – 2. jelölőszín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2" autoAdjust="0"/>
    <p:restoredTop sz="94231" autoAdjust="0"/>
  </p:normalViewPr>
  <p:slideViewPr>
    <p:cSldViewPr snapToGrid="0">
      <p:cViewPr varScale="1">
        <p:scale>
          <a:sx n="92" d="100"/>
          <a:sy n="92" d="100"/>
        </p:scale>
        <p:origin x="584" y="176"/>
      </p:cViewPr>
      <p:guideLst/>
    </p:cSldViewPr>
  </p:slideViewPr>
  <p:outlineViewPr>
    <p:cViewPr>
      <p:scale>
        <a:sx n="33" d="100"/>
        <a:sy n="33" d="100"/>
      </p:scale>
      <p:origin x="0" y="-1459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38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029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69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85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741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08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699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832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77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774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98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11EAACC7-3B3F-47D1-959A-EF58926E955E}" type="datetimeFigureOut">
              <a:rPr lang="en-US" smtClean="0"/>
              <a:t>11/6/21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312CC964-A50B-4C29-B4E4-2C30BB34C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53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1" r:id="rId6"/>
    <p:sldLayoutId id="2147483777" r:id="rId7"/>
    <p:sldLayoutId id="2147483778" r:id="rId8"/>
    <p:sldLayoutId id="2147483779" r:id="rId9"/>
    <p:sldLayoutId id="2147483780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BC88933B-CFB2-4662-9CA9-2C1E08385B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909EEE1-52DB-4A86-AFCE-CCE904184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C23BD32-908F-4474-A616-D55990353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5869" y="1994264"/>
            <a:ext cx="6935872" cy="3922755"/>
          </a:xfrm>
        </p:spPr>
        <p:txBody>
          <a:bodyPr>
            <a:normAutofit/>
          </a:bodyPr>
          <a:lstStyle/>
          <a:p>
            <a:pPr algn="r"/>
            <a:r>
              <a:rPr lang="hu-HU" dirty="0" err="1"/>
              <a:t>Lipázok</a:t>
            </a:r>
            <a:r>
              <a:rPr lang="hu-HU"/>
              <a:t> a biodízel-gyártásban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573C1F5-1D5A-4EEA-911C-7D47CE80D5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83790" y="1050878"/>
            <a:ext cx="6157951" cy="943386"/>
          </a:xfrm>
        </p:spPr>
        <p:txBody>
          <a:bodyPr>
            <a:normAutofit/>
          </a:bodyPr>
          <a:lstStyle/>
          <a:p>
            <a:pPr algn="r"/>
            <a:r>
              <a:rPr lang="hu-HU" dirty="0"/>
              <a:t>Készítette: Emődi Nikolett, Pénzes Dóra, Tóth Melinda</a:t>
            </a:r>
          </a:p>
        </p:txBody>
      </p:sp>
      <p:pic>
        <p:nvPicPr>
          <p:cNvPr id="54" name="Picture 3">
            <a:extLst>
              <a:ext uri="{FF2B5EF4-FFF2-40B4-BE49-F238E27FC236}">
                <a16:creationId xmlns:a16="http://schemas.microsoft.com/office/drawing/2014/main" id="{3009FF6D-BE91-4B48-943C-19FA2EF27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28" r="45442" b="-1"/>
          <a:stretch/>
        </p:blipFill>
        <p:spPr>
          <a:xfrm>
            <a:off x="-2573" y="10"/>
            <a:ext cx="4811317" cy="6857988"/>
          </a:xfrm>
          <a:custGeom>
            <a:avLst/>
            <a:gdLst/>
            <a:ahLst/>
            <a:cxnLst/>
            <a:rect l="l" t="t" r="r" b="b"/>
            <a:pathLst>
              <a:path w="4811317" h="6857998">
                <a:moveTo>
                  <a:pt x="0" y="0"/>
                </a:moveTo>
                <a:lnTo>
                  <a:pt x="4811317" y="0"/>
                </a:lnTo>
                <a:lnTo>
                  <a:pt x="2712446" y="6857998"/>
                </a:lnTo>
                <a:lnTo>
                  <a:pt x="0" y="6857998"/>
                </a:lnTo>
                <a:close/>
              </a:path>
            </a:pathLst>
          </a:custGeom>
        </p:spPr>
      </p:pic>
      <p:cxnSp>
        <p:nvCxnSpPr>
          <p:cNvPr id="82" name="Straight Connector 64">
            <a:extLst>
              <a:ext uri="{FF2B5EF4-FFF2-40B4-BE49-F238E27FC236}">
                <a16:creationId xmlns:a16="http://schemas.microsoft.com/office/drawing/2014/main" id="{326FE4BA-3BD1-4AB3-A3EB-39FF16D96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418764" y="0"/>
            <a:ext cx="815637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BD85EF3-E980-4EF9-BF91-C0540D302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5" idx="2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468380"/>
            <a:ext cx="6096000" cy="1389619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409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9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C565ED8-71F8-4050-BB5C-78A63B7CB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hu-HU" dirty="0"/>
              <a:t>A biodízel generációi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6A32B52-4C26-46A0-81E4-B43DBFF72DA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087053"/>
            <a:ext cx="5270053" cy="4683893"/>
          </a:xfrm>
          <a:prstGeom prst="rect">
            <a:avLst/>
          </a:prstGeom>
          <a:noFill/>
        </p:spPr>
      </p:pic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8FCDA29-2FFD-4A9D-8E96-13BF612D5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hu-HU" dirty="0"/>
              <a:t>Négy generációra osztható a nyersanyag alapján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ehető olajok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nem-ehető olajok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 err="1"/>
              <a:t>hulladákolajak</a:t>
            </a:r>
            <a:r>
              <a:rPr lang="hu-HU" dirty="0"/>
              <a:t>, algák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szintetikus és </a:t>
            </a:r>
            <a:r>
              <a:rPr lang="hu-HU" dirty="0" err="1"/>
              <a:t>fotoelektromos</a:t>
            </a:r>
            <a:r>
              <a:rPr lang="hu-HU" dirty="0"/>
              <a:t> elemek</a:t>
            </a:r>
          </a:p>
        </p:txBody>
      </p:sp>
    </p:spTree>
    <p:extLst>
      <p:ext uri="{BB962C8B-B14F-4D97-AF65-F5344CB8AC3E}">
        <p14:creationId xmlns:p14="http://schemas.microsoft.com/office/powerpoint/2010/main" val="85010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A6CA7A60-8DF8-4B78-BFE3-B372B90AB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469A5737-8D36-4BF8-AC7D-2AA2B6B633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968"/>
            <a:ext cx="3818316" cy="6900306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493114 w 3818316"/>
              <a:gd name="connsiteY2" fmla="*/ 6863976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  <a:gd name="connsiteX0" fmla="*/ 0 w 3818316"/>
              <a:gd name="connsiteY0" fmla="*/ 0 h 6863976"/>
              <a:gd name="connsiteX1" fmla="*/ 3818316 w 3818316"/>
              <a:gd name="connsiteY1" fmla="*/ 0 h 6863976"/>
              <a:gd name="connsiteX2" fmla="*/ 2252194 w 3818316"/>
              <a:gd name="connsiteY2" fmla="*/ 6853025 h 6863976"/>
              <a:gd name="connsiteX3" fmla="*/ 0 w 3818316"/>
              <a:gd name="connsiteY3" fmla="*/ 6863976 h 6863976"/>
              <a:gd name="connsiteX4" fmla="*/ 0 w 3818316"/>
              <a:gd name="connsiteY4" fmla="*/ 0 h 6863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8316" h="6863976">
                <a:moveTo>
                  <a:pt x="0" y="0"/>
                </a:moveTo>
                <a:lnTo>
                  <a:pt x="3818316" y="0"/>
                </a:lnTo>
                <a:lnTo>
                  <a:pt x="2252194" y="6853025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B850E2D-5C76-473D-9065-92C5CEDA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542" y="593076"/>
            <a:ext cx="3347231" cy="271462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hu-HU" sz="3200" dirty="0" err="1"/>
              <a:t>szubsztrátok</a:t>
            </a:r>
            <a:r>
              <a:rPr lang="hu-HU" sz="3200" dirty="0"/>
              <a:t> és </a:t>
            </a:r>
            <a:r>
              <a:rPr lang="hu-HU" sz="3200" dirty="0" err="1"/>
              <a:t>lipázok</a:t>
            </a:r>
            <a:endParaRPr lang="en-US" sz="320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2ECE8B0-6962-4F5B-830A-E8F8F9726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2759626"/>
            <a:ext cx="3484282" cy="409538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EAF673E-0279-495F-A8A9-F84D0AB5A4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259294"/>
            <a:ext cx="4748213" cy="159571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rtalom helye 7">
            <a:extLst>
              <a:ext uri="{FF2B5EF4-FFF2-40B4-BE49-F238E27FC236}">
                <a16:creationId xmlns:a16="http://schemas.microsoft.com/office/drawing/2014/main" id="{9CBED1F1-1B9E-4899-A64C-08E003B0C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882539"/>
              </p:ext>
            </p:extLst>
          </p:nvPr>
        </p:nvGraphicFramePr>
        <p:xfrm>
          <a:off x="4875118" y="235680"/>
          <a:ext cx="6500805" cy="6386640"/>
        </p:xfrm>
        <a:graphic>
          <a:graphicData uri="http://schemas.openxmlformats.org/drawingml/2006/table">
            <a:tbl>
              <a:tblPr firstRow="1" firstCol="1" bandRow="1"/>
              <a:tblGrid>
                <a:gridCol w="1383634">
                  <a:extLst>
                    <a:ext uri="{9D8B030D-6E8A-4147-A177-3AD203B41FA5}">
                      <a16:colId xmlns:a16="http://schemas.microsoft.com/office/drawing/2014/main" val="911519068"/>
                    </a:ext>
                  </a:extLst>
                </a:gridCol>
                <a:gridCol w="1912362">
                  <a:extLst>
                    <a:ext uri="{9D8B030D-6E8A-4147-A177-3AD203B41FA5}">
                      <a16:colId xmlns:a16="http://schemas.microsoft.com/office/drawing/2014/main" val="2993557051"/>
                    </a:ext>
                  </a:extLst>
                </a:gridCol>
                <a:gridCol w="3204809">
                  <a:extLst>
                    <a:ext uri="{9D8B030D-6E8A-4147-A177-3AD203B41FA5}">
                      <a16:colId xmlns:a16="http://schemas.microsoft.com/office/drawing/2014/main" val="673092494"/>
                    </a:ext>
                  </a:extLst>
                </a:gridCol>
              </a:tblGrid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Generation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Substrate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Lipase of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4134308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Thermomyces lanuginosus / Candida antarctica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570783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Thermomyces lanuginosus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47945618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Crude palm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antarctica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4149461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Soy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rugosa / Rhizopus oryzae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747600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Burkholderia cepacia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7207934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Chinese pistachio seed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Rhizopus oryzae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32826627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Soy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Burkholderia cepacia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430096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Macauba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Rhizomucor miehei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6050646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Rapeseed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Rhizomucor miehei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769605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Tomato seed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Thermomyces lanuginosus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7604525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rugosa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3116396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Palm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antarctica / Rhizomucor miehei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854131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Soy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rugosa / Rhizopus oryzae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3990158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Olive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Aspergillus niger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6110560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Sunflower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Alcaligenes</a:t>
                      </a:r>
                      <a:r>
                        <a:rPr lang="hu-H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</a:t>
                      </a:r>
                      <a:r>
                        <a:rPr lang="hu-H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hu-H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6334410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Babassu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Thermomyces lanuginosus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4217132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Babassu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Pseudomonas fluorescens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7675361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Jatropha seed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Pseudomonas </a:t>
                      </a: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sp.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835405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Jatropha seed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Burkholderia cepacia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697826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Rubber tree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Rhizomucor miehei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574465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Wasted cooking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Geotrichum </a:t>
                      </a: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sp.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23570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Microalgae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Rhizomucor miehei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696957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Microalgae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antarctica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915555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cooking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Burkholderia cepacia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4547478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Wasted cooking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Pseudomonas aeruginosa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309487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cooking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rugosa / Rhizopus oryzae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976414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Algae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rugosa / Rhizopus oryzae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6962510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palm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Candida antarctica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4125689"/>
                  </a:ext>
                </a:extLst>
              </a:tr>
              <a:tr h="206158"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1" i="0" u="none" strike="noStrike" cap="all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Waste cooking oil</a:t>
                      </a:r>
                      <a:endParaRPr lang="hu-HU" sz="9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hu-H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Oreochromis</a:t>
                      </a:r>
                      <a:r>
                        <a:rPr lang="hu-H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niloticus</a:t>
                      </a:r>
                      <a:endParaRPr lang="hu-HU" sz="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1468" marR="51468" marT="7148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62811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0384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335819-8B99-8847-BBD6-6B770BA1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MiÉrt</a:t>
            </a:r>
            <a:r>
              <a:rPr lang="hu-HU" dirty="0"/>
              <a:t> Éppen </a:t>
            </a:r>
            <a:r>
              <a:rPr lang="hu-HU" dirty="0" err="1"/>
              <a:t>lipázok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BC2D2C-7D3E-2D42-8197-F7A5C306A7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Kevesebb folyamatlépésben lehet velük biodízelt előállítani</a:t>
            </a:r>
          </a:p>
          <a:p>
            <a:r>
              <a:rPr lang="hu-HU" dirty="0"/>
              <a:t>A keletkezett szennyvíz mennyisége drasztikusan csökkenthető használatukkal</a:t>
            </a:r>
          </a:p>
          <a:p>
            <a:r>
              <a:rPr lang="hu-HU" dirty="0"/>
              <a:t>A termék elválasztását képes javítani, valamint a keletkező glicerin sokkal jobban visszanyerhető</a:t>
            </a:r>
          </a:p>
          <a:p>
            <a:r>
              <a:rPr lang="hu-HU" dirty="0"/>
              <a:t>Alacsonyabb minőségű nyersanyagokat is képes hasznosítani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7912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052B717E-679E-41A4-B95A-8F7DFAD3F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23">
            <a:extLst>
              <a:ext uri="{FF2B5EF4-FFF2-40B4-BE49-F238E27FC236}">
                <a16:creationId xmlns:a16="http://schemas.microsoft.com/office/drawing/2014/main" id="{0B0EB278-F8C7-43AD-BCE2-A2F4D98C49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-1"/>
            <a:ext cx="7960944" cy="6859759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3837993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3837993 w 6125882"/>
              <a:gd name="connsiteY4" fmla="*/ 0 h 6857998"/>
              <a:gd name="connsiteX0" fmla="*/ 3244301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244301 w 6125882"/>
              <a:gd name="connsiteY4" fmla="*/ 0 h 6868949"/>
              <a:gd name="connsiteX0" fmla="*/ 3010169 w 6125882"/>
              <a:gd name="connsiteY0" fmla="*/ 0 h 6868949"/>
              <a:gd name="connsiteX1" fmla="*/ 6125882 w 6125882"/>
              <a:gd name="connsiteY1" fmla="*/ 10951 h 6868949"/>
              <a:gd name="connsiteX2" fmla="*/ 6125882 w 6125882"/>
              <a:gd name="connsiteY2" fmla="*/ 6868949 h 6868949"/>
              <a:gd name="connsiteX3" fmla="*/ 0 w 6125882"/>
              <a:gd name="connsiteY3" fmla="*/ 6856996 h 6868949"/>
              <a:gd name="connsiteX4" fmla="*/ 3010169 w 6125882"/>
              <a:gd name="connsiteY4" fmla="*/ 0 h 6868949"/>
              <a:gd name="connsiteX0" fmla="*/ 2951635 w 6067348"/>
              <a:gd name="connsiteY0" fmla="*/ 0 h 6868949"/>
              <a:gd name="connsiteX1" fmla="*/ 6067348 w 6067348"/>
              <a:gd name="connsiteY1" fmla="*/ 10951 h 6868949"/>
              <a:gd name="connsiteX2" fmla="*/ 6067348 w 6067348"/>
              <a:gd name="connsiteY2" fmla="*/ 6868949 h 6868949"/>
              <a:gd name="connsiteX3" fmla="*/ 0 w 6067348"/>
              <a:gd name="connsiteY3" fmla="*/ 6867946 h 6868949"/>
              <a:gd name="connsiteX4" fmla="*/ 2951635 w 6067348"/>
              <a:gd name="connsiteY4" fmla="*/ 0 h 6868949"/>
              <a:gd name="connsiteX0" fmla="*/ 2762929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762929 w 6067348"/>
              <a:gd name="connsiteY4" fmla="*/ 0 h 6859759"/>
              <a:gd name="connsiteX0" fmla="*/ 2675315 w 6067348"/>
              <a:gd name="connsiteY0" fmla="*/ 0 h 6859759"/>
              <a:gd name="connsiteX1" fmla="*/ 6067348 w 6067348"/>
              <a:gd name="connsiteY1" fmla="*/ 1761 h 6859759"/>
              <a:gd name="connsiteX2" fmla="*/ 6067348 w 6067348"/>
              <a:gd name="connsiteY2" fmla="*/ 6859759 h 6859759"/>
              <a:gd name="connsiteX3" fmla="*/ 0 w 6067348"/>
              <a:gd name="connsiteY3" fmla="*/ 6858756 h 6859759"/>
              <a:gd name="connsiteX4" fmla="*/ 2675315 w 6067348"/>
              <a:gd name="connsiteY4" fmla="*/ 0 h 6859759"/>
              <a:gd name="connsiteX0" fmla="*/ 2446171 w 5838204"/>
              <a:gd name="connsiteY0" fmla="*/ 0 h 6859759"/>
              <a:gd name="connsiteX1" fmla="*/ 5838204 w 5838204"/>
              <a:gd name="connsiteY1" fmla="*/ 1761 h 6859759"/>
              <a:gd name="connsiteX2" fmla="*/ 5838204 w 5838204"/>
              <a:gd name="connsiteY2" fmla="*/ 6859759 h 6859759"/>
              <a:gd name="connsiteX3" fmla="*/ 0 w 5838204"/>
              <a:gd name="connsiteY3" fmla="*/ 6858756 h 6859759"/>
              <a:gd name="connsiteX4" fmla="*/ 2446171 w 5838204"/>
              <a:gd name="connsiteY4" fmla="*/ 0 h 685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38204" h="6859759">
                <a:moveTo>
                  <a:pt x="2446171" y="0"/>
                </a:moveTo>
                <a:lnTo>
                  <a:pt x="5838204" y="1761"/>
                </a:lnTo>
                <a:lnTo>
                  <a:pt x="5838204" y="6859759"/>
                </a:lnTo>
                <a:lnTo>
                  <a:pt x="0" y="6858756"/>
                </a:lnTo>
                <a:lnTo>
                  <a:pt x="2446171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AF432A6-E888-924D-8886-B5535DDD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350" y="789614"/>
            <a:ext cx="4768938" cy="38186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400" dirty="0" err="1"/>
              <a:t>Szempontok</a:t>
            </a:r>
            <a:r>
              <a:rPr lang="en-US" sz="3400" dirty="0"/>
              <a:t>, </a:t>
            </a:r>
            <a:r>
              <a:rPr lang="en-US" sz="3400" dirty="0" err="1"/>
              <a:t>amiket</a:t>
            </a:r>
            <a:r>
              <a:rPr lang="en-US" sz="3400" dirty="0"/>
              <a:t> a biodízel </a:t>
            </a:r>
            <a:r>
              <a:rPr lang="en-US" sz="3400" dirty="0" err="1"/>
              <a:t>léthrehozása</a:t>
            </a:r>
            <a:r>
              <a:rPr lang="en-US" sz="3400" dirty="0"/>
              <a:t> </a:t>
            </a:r>
            <a:r>
              <a:rPr lang="en-US" sz="3400" dirty="0" err="1"/>
              <a:t>során</a:t>
            </a:r>
            <a:r>
              <a:rPr lang="en-US" sz="3400" dirty="0"/>
              <a:t> </a:t>
            </a:r>
            <a:r>
              <a:rPr lang="en-US" sz="3400" dirty="0" err="1"/>
              <a:t>érdemes</a:t>
            </a:r>
            <a:r>
              <a:rPr lang="en-US" sz="3400" dirty="0"/>
              <a:t> </a:t>
            </a:r>
            <a:r>
              <a:rPr lang="en-US" sz="3400" dirty="0" err="1"/>
              <a:t>figyelembe</a:t>
            </a:r>
            <a:r>
              <a:rPr lang="en-US" sz="3400" dirty="0"/>
              <a:t> </a:t>
            </a:r>
            <a:r>
              <a:rPr lang="en-US" sz="3400" dirty="0" err="1"/>
              <a:t>venni</a:t>
            </a:r>
            <a:endParaRPr lang="en-US" sz="340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50A7A0AD-25ED-4137-AA04-A0E36CAA8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1187" y="10631"/>
            <a:ext cx="876073" cy="68580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186F20B-6445-4368-B022-F9EABF15A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9307961" y="640726"/>
            <a:ext cx="2884039" cy="621727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9F97BBF-9EBF-4BEE-B39C-E6C666941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4086" y="0"/>
            <a:ext cx="2757914" cy="142520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D44E207-52A0-4843-B48F-3380BB57A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5211"/>
            <a:ext cx="5562600" cy="265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5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10E3D0EE-8B11-3E42-9137-E992653AC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>
            <a:normAutofit/>
          </a:bodyPr>
          <a:lstStyle/>
          <a:p>
            <a:r>
              <a:rPr lang="hu-HU" dirty="0"/>
              <a:t>1. Felhasznált nyersanyag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855BF7C-DF19-5F49-839A-2C5BDB64D4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53" y="2407226"/>
            <a:ext cx="4136628" cy="382490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dirty="0"/>
              <a:t>A különböző trigliceridektől és a különböző lánchosszúságú zsírsavaktól függően eltérő </a:t>
            </a:r>
            <a:r>
              <a:rPr lang="hu-HU" dirty="0" err="1"/>
              <a:t>lipázok</a:t>
            </a:r>
            <a:r>
              <a:rPr lang="hu-HU" dirty="0"/>
              <a:t> alkalmasak az eljáráshoz. </a:t>
            </a:r>
          </a:p>
        </p:txBody>
      </p:sp>
      <p:pic>
        <p:nvPicPr>
          <p:cNvPr id="7" name="Kép 6" descr="A képen szöveg, elem látható&#10;&#10;Automatikusan generált leírás">
            <a:extLst>
              <a:ext uri="{FF2B5EF4-FFF2-40B4-BE49-F238E27FC236}">
                <a16:creationId xmlns:a16="http://schemas.microsoft.com/office/drawing/2014/main" id="{7D40A22E-90A3-1848-B78F-C5C8FA7E53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56685" y="1123470"/>
            <a:ext cx="4282917" cy="639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2450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C7336F7B-7038-4227-BCAC-E417CC3F66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Kép 10" descr="A képen sárga, virág, növény látható&#10;&#10;Automatikusan generált leírás">
            <a:extLst>
              <a:ext uri="{FF2B5EF4-FFF2-40B4-BE49-F238E27FC236}">
                <a16:creationId xmlns:a16="http://schemas.microsoft.com/office/drawing/2014/main" id="{C7E0275A-56BF-E54D-BA00-9DB68BD54B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7" r="-5" b="11211"/>
          <a:stretch/>
        </p:blipFill>
        <p:spPr>
          <a:xfrm>
            <a:off x="196731" y="175147"/>
            <a:ext cx="3792174" cy="3174339"/>
          </a:xfrm>
          <a:prstGeom prst="rect">
            <a:avLst/>
          </a:prstGeom>
        </p:spPr>
      </p:pic>
      <p:pic>
        <p:nvPicPr>
          <p:cNvPr id="21" name="Kép 20">
            <a:extLst>
              <a:ext uri="{FF2B5EF4-FFF2-40B4-BE49-F238E27FC236}">
                <a16:creationId xmlns:a16="http://schemas.microsoft.com/office/drawing/2014/main" id="{62C18EEA-2520-6D44-A1F1-BF68E844FA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6" r="4850" b="1"/>
          <a:stretch/>
        </p:blipFill>
        <p:spPr>
          <a:xfrm>
            <a:off x="4209091" y="175147"/>
            <a:ext cx="3792174" cy="3174339"/>
          </a:xfrm>
          <a:prstGeom prst="rect">
            <a:avLst/>
          </a:prstGeom>
        </p:spPr>
      </p:pic>
      <p:pic>
        <p:nvPicPr>
          <p:cNvPr id="15" name="Kép 14" descr="A képen zöldség látható&#10;&#10;Automatikusan generált leírás">
            <a:extLst>
              <a:ext uri="{FF2B5EF4-FFF2-40B4-BE49-F238E27FC236}">
                <a16:creationId xmlns:a16="http://schemas.microsoft.com/office/drawing/2014/main" id="{D7155C5F-24BE-284A-AE96-A35ACE7BDB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8" r="1" b="1"/>
          <a:stretch/>
        </p:blipFill>
        <p:spPr>
          <a:xfrm>
            <a:off x="8194217" y="175147"/>
            <a:ext cx="3792174" cy="3174339"/>
          </a:xfrm>
          <a:prstGeom prst="rect">
            <a:avLst/>
          </a:prstGeom>
        </p:spPr>
      </p:pic>
      <p:pic>
        <p:nvPicPr>
          <p:cNvPr id="17" name="Kép 16" descr="A képen beltéri, zöldség, rendezett látható&#10;&#10;Automatikusan generált leírás">
            <a:extLst>
              <a:ext uri="{FF2B5EF4-FFF2-40B4-BE49-F238E27FC236}">
                <a16:creationId xmlns:a16="http://schemas.microsoft.com/office/drawing/2014/main" id="{A490F544-B2A6-0243-B299-2BEE782BFE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0" r="-5" b="-5"/>
          <a:stretch/>
        </p:blipFill>
        <p:spPr>
          <a:xfrm>
            <a:off x="191088" y="3508511"/>
            <a:ext cx="3792174" cy="3171426"/>
          </a:xfrm>
          <a:prstGeom prst="rect">
            <a:avLst/>
          </a:prstGeom>
        </p:spPr>
      </p:pic>
      <p:pic>
        <p:nvPicPr>
          <p:cNvPr id="13" name="Kép 12" descr="A képen asztal, étel, csésze, beltéri látható&#10;&#10;Automatikusan generált leírás">
            <a:extLst>
              <a:ext uri="{FF2B5EF4-FFF2-40B4-BE49-F238E27FC236}">
                <a16:creationId xmlns:a16="http://schemas.microsoft.com/office/drawing/2014/main" id="{8C1E2234-04CF-C84B-9E04-CF4FA7D4B5A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8" r="12290" b="2"/>
          <a:stretch/>
        </p:blipFill>
        <p:spPr>
          <a:xfrm>
            <a:off x="4203448" y="3508511"/>
            <a:ext cx="3792174" cy="3171426"/>
          </a:xfrm>
          <a:prstGeom prst="rect">
            <a:avLst/>
          </a:prstGeom>
        </p:spPr>
      </p:pic>
      <p:pic>
        <p:nvPicPr>
          <p:cNvPr id="19" name="Kép 18" descr="A képen rendezett látható&#10;&#10;Automatikusan generált leírás">
            <a:extLst>
              <a:ext uri="{FF2B5EF4-FFF2-40B4-BE49-F238E27FC236}">
                <a16:creationId xmlns:a16="http://schemas.microsoft.com/office/drawing/2014/main" id="{5F25592B-F9D1-E74E-A828-B2AF3B9443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4" r="16101"/>
          <a:stretch/>
        </p:blipFill>
        <p:spPr>
          <a:xfrm>
            <a:off x="8188574" y="3508511"/>
            <a:ext cx="3792174" cy="317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52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B0F9AF7-9DD9-6346-B9E1-2D7B05283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00849"/>
            <a:ext cx="4492487" cy="3510553"/>
          </a:xfrm>
        </p:spPr>
        <p:txBody>
          <a:bodyPr anchor="t">
            <a:normAutofit/>
          </a:bodyPr>
          <a:lstStyle/>
          <a:p>
            <a:r>
              <a:rPr lang="hu-HU" sz="3700" dirty="0"/>
              <a:t>2. </a:t>
            </a:r>
            <a:r>
              <a:rPr lang="hu-HU" sz="3700" dirty="0" err="1"/>
              <a:t>Hőmérsélket</a:t>
            </a:r>
            <a:endParaRPr lang="hu-HU" sz="37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4BF5CC6-2347-1741-9FAC-F005C0E5E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hu-HU" dirty="0"/>
              <a:t>A hordozóhoz való kapcsolódás stabilitást ad az enzim számára</a:t>
            </a:r>
          </a:p>
          <a:p>
            <a:r>
              <a:rPr lang="hu-HU" dirty="0"/>
              <a:t> Az optimális hőmérséklet </a:t>
            </a:r>
            <a:r>
              <a:rPr lang="hu-HU" dirty="0" err="1"/>
              <a:t>immobilizált</a:t>
            </a:r>
            <a:r>
              <a:rPr lang="hu-HU" dirty="0"/>
              <a:t> enzimek esetében magasabb lesz az oldott enzimekhez viszonyítva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023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50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B5F9127-28E9-B54B-BDDE-7F3424C25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675167"/>
            <a:ext cx="3971261" cy="4064174"/>
          </a:xfrm>
        </p:spPr>
        <p:txBody>
          <a:bodyPr anchor="t">
            <a:normAutofit/>
          </a:bodyPr>
          <a:lstStyle/>
          <a:p>
            <a:r>
              <a:rPr lang="hu-HU"/>
              <a:t>3. Víz jelenléte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5A2641-5612-6D42-8933-AAA1A7BF2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26" y="533400"/>
            <a:ext cx="5883964" cy="5771481"/>
          </a:xfrm>
        </p:spPr>
        <p:txBody>
          <a:bodyPr anchor="ctr">
            <a:normAutofit/>
          </a:bodyPr>
          <a:lstStyle/>
          <a:p>
            <a:r>
              <a:rPr lang="hu-HU"/>
              <a:t>A vízmolekulák kapcsolódnak a fehérje szerkezetéhez és hidrogénkötéseket hoznak létre a molekulán belül </a:t>
            </a:r>
            <a:r>
              <a:rPr lang="hu-HU">
                <a:sym typeface="Wingdings" panose="05000000000000000000" pitchFamily="2" charset="2"/>
              </a:rPr>
              <a:t></a:t>
            </a:r>
            <a:r>
              <a:rPr lang="hu-HU"/>
              <a:t> befolyásolják a fehérje aktív helyének a polaritását és ezzel a stabilitását is</a:t>
            </a:r>
          </a:p>
          <a:p>
            <a:r>
              <a:rPr lang="hu-HU"/>
              <a:t>A vízfelesleg gátolja a lipáz aktivitást az átészterezési reakcióban</a:t>
            </a:r>
          </a:p>
          <a:p>
            <a:r>
              <a:rPr lang="hu-HU"/>
              <a:t>A magas víztartalom diffúziós korlátot hozhat létre</a:t>
            </a:r>
          </a:p>
          <a:p>
            <a:r>
              <a:rPr lang="hu-HU"/>
              <a:t>Víz elősegítheti a szubsztrátum hidrolízisét, ami miatt csökken a termék hozama</a:t>
            </a:r>
            <a:endParaRPr lang="hu-HU" dirty="0"/>
          </a:p>
        </p:txBody>
      </p:sp>
      <p:cxnSp>
        <p:nvCxnSpPr>
          <p:cNvPr id="69" name="Straight Connector 54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56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9636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18576E04-BA34-4597-8F97-B162CC6EB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E042673-822C-46F2-A208-165D88D07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6BEB57C-767A-46B2-9BA5-F4F819024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C3477A7-8AEF-46BF-AC02-D5FC1E680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018B765-6717-4B34-BFEF-724385420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1299548"/>
            <a:ext cx="1769035" cy="69557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45F12F5-726F-4271-BC7E-64F830BA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6F5DB7FB-9146-42E5-86F5-98E06A0DC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E423EFE7-94A1-EE46-9406-FC91F1591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399"/>
            <a:ext cx="8279559" cy="1079617"/>
          </a:xfrm>
        </p:spPr>
        <p:txBody>
          <a:bodyPr anchor="ctr">
            <a:normAutofit/>
          </a:bodyPr>
          <a:lstStyle/>
          <a:p>
            <a:r>
              <a:rPr lang="hu-HU" dirty="0"/>
              <a:t>4. oldószer jelenléte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D96FB07B-2FCF-46DD-933B-15CB9971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-14436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809159-6EDB-BA47-BB53-6FCBFEF0A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416196"/>
            <a:ext cx="8175169" cy="3908405"/>
          </a:xfrm>
        </p:spPr>
        <p:txBody>
          <a:bodyPr anchor="ctr">
            <a:normAutofit/>
          </a:bodyPr>
          <a:lstStyle/>
          <a:p>
            <a:r>
              <a:rPr lang="hu-HU" dirty="0"/>
              <a:t>Attól függően van rá szükség, hogy az enzimeket milyen formában használják  fel</a:t>
            </a:r>
          </a:p>
          <a:p>
            <a:pPr marL="0" indent="0">
              <a:buNone/>
            </a:pPr>
            <a:endParaRPr lang="hu-HU" dirty="0"/>
          </a:p>
          <a:p>
            <a:r>
              <a:rPr lang="hu-HU" dirty="0"/>
              <a:t>Leggyakrabban használt szerves oldószerek: hexán, </a:t>
            </a:r>
            <a:r>
              <a:rPr lang="hu-HU" dirty="0" err="1"/>
              <a:t>ciklohexán</a:t>
            </a:r>
            <a:r>
              <a:rPr lang="hu-HU" dirty="0"/>
              <a:t>, izooktán</a:t>
            </a:r>
          </a:p>
          <a:p>
            <a:r>
              <a:rPr lang="hu-HU" dirty="0"/>
              <a:t>Szerves oldószerek használata és azok végső visszanyerése növeli a gyártási költséget</a:t>
            </a:r>
          </a:p>
        </p:txBody>
      </p:sp>
      <p:pic>
        <p:nvPicPr>
          <p:cNvPr id="15" name="Kép 14">
            <a:extLst>
              <a:ext uri="{FF2B5EF4-FFF2-40B4-BE49-F238E27FC236}">
                <a16:creationId xmlns:a16="http://schemas.microsoft.com/office/drawing/2014/main" id="{1A5E4EF6-93C2-874C-8015-5AC3BAE683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8009" y="2502895"/>
            <a:ext cx="1114155" cy="1091872"/>
          </a:xfrm>
          <a:prstGeom prst="rect">
            <a:avLst/>
          </a:prstGeom>
        </p:spPr>
      </p:pic>
      <p:pic>
        <p:nvPicPr>
          <p:cNvPr id="23" name="Kép 22">
            <a:extLst>
              <a:ext uri="{FF2B5EF4-FFF2-40B4-BE49-F238E27FC236}">
                <a16:creationId xmlns:a16="http://schemas.microsoft.com/office/drawing/2014/main" id="{59CFEBF9-441D-1C40-8690-B5CF0A7AB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2" y="4216306"/>
            <a:ext cx="1807028" cy="394638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963F4B90-D6F8-8546-9987-7F2F8C1BA9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571" y="5236556"/>
            <a:ext cx="1807027" cy="108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159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15F0A9D0-BB35-4CAB-B92D-E061B9D8E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2F5DE35-776B-4C7D-AF2E-514E68BDD2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0" y="0"/>
            <a:ext cx="698360" cy="57024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A65E4E8-1272-4386-BDFE-0129D7A7E2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9642143" y="0"/>
            <a:ext cx="2549857" cy="207446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A6515F51-DBC6-42B8-9C34-749F69BB65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897737" y="0"/>
            <a:ext cx="1294263" cy="599136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CAF18CE8-4928-6A4A-87A8-A28E4E742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638174"/>
            <a:ext cx="10529048" cy="1476375"/>
          </a:xfrm>
        </p:spPr>
        <p:txBody>
          <a:bodyPr>
            <a:normAutofit/>
          </a:bodyPr>
          <a:lstStyle/>
          <a:p>
            <a:r>
              <a:rPr lang="hu-HU"/>
              <a:t>5. Alkohol koncentrációja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873F5967-4993-405D-A3E6-84DCEFF44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2403086" cy="103723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7EE119B-8755-D14D-8F27-E27101795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3" y="2114549"/>
            <a:ext cx="4632341" cy="4190331"/>
          </a:xfrm>
        </p:spPr>
        <p:txBody>
          <a:bodyPr>
            <a:normAutofit/>
          </a:bodyPr>
          <a:lstStyle/>
          <a:p>
            <a:r>
              <a:rPr lang="hu-HU" dirty="0"/>
              <a:t>Biodízel előállítása során számos kutatás vizsgálta az alkohol hatását növényi olajok használata mellett</a:t>
            </a:r>
          </a:p>
          <a:p>
            <a:r>
              <a:rPr lang="hu-HU" dirty="0"/>
              <a:t>Konstans </a:t>
            </a:r>
            <a:r>
              <a:rPr lang="hu-HU" dirty="0" err="1"/>
              <a:t>szubsztrát</a:t>
            </a:r>
            <a:r>
              <a:rPr lang="hu-HU" dirty="0"/>
              <a:t> koncentráció mellett a magas alkohol koncentráció gátolja a </a:t>
            </a:r>
            <a:r>
              <a:rPr lang="hu-HU" dirty="0" err="1"/>
              <a:t>lipázok</a:t>
            </a:r>
            <a:r>
              <a:rPr lang="hu-HU" dirty="0"/>
              <a:t> működését</a:t>
            </a:r>
          </a:p>
          <a:p>
            <a:r>
              <a:rPr lang="hu-HU" dirty="0"/>
              <a:t>Így fontos, az optimális olaj-alkohol mólarány meghatározása</a:t>
            </a:r>
          </a:p>
          <a:p>
            <a:pPr marL="0" indent="0">
              <a:buNone/>
            </a:pPr>
            <a:endParaRPr lang="hu-HU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3A523CC-BD6C-4A0D-B9DB-1DC2CE1E2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807758" y="5501473"/>
            <a:ext cx="5455709" cy="135652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Kép 10">
            <a:extLst>
              <a:ext uri="{FF2B5EF4-FFF2-40B4-BE49-F238E27FC236}">
                <a16:creationId xmlns:a16="http://schemas.microsoft.com/office/drawing/2014/main" id="{32C02283-CEBF-6548-BFBD-CE6EF10BC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087" y="2571635"/>
            <a:ext cx="5110163" cy="217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658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1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168C8F5-F467-47AA-B410-D71B679AE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hu-HU" dirty="0"/>
              <a:t>Biodízel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942C05F4-543B-4924-BDB6-FCC95F6E9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816388"/>
            <a:ext cx="5270053" cy="3225224"/>
          </a:xfrm>
          <a:prstGeom prst="rect">
            <a:avLst/>
          </a:prstGeom>
        </p:spPr>
      </p:pic>
      <p:cxnSp>
        <p:nvCxnSpPr>
          <p:cNvPr id="38" name="Straight Connector 33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7F133FB-2BA0-417F-8482-AAF50A11A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000"/>
              <a:t>Zsírsav </a:t>
            </a:r>
            <a:r>
              <a:rPr lang="hu-HU" sz="2000" err="1"/>
              <a:t>alkil</a:t>
            </a:r>
            <a:r>
              <a:rPr lang="hu-HU" sz="2000"/>
              <a:t> észterek</a:t>
            </a:r>
          </a:p>
          <a:p>
            <a:pPr>
              <a:lnSpc>
                <a:spcPct val="90000"/>
              </a:lnSpc>
            </a:pPr>
            <a:r>
              <a:rPr lang="hu-HU" sz="2000"/>
              <a:t>Alternatív üzemanyagként használható (környezetbarát lehetőség)</a:t>
            </a:r>
          </a:p>
          <a:p>
            <a:pPr>
              <a:lnSpc>
                <a:spcPct val="90000"/>
              </a:lnSpc>
            </a:pPr>
            <a:r>
              <a:rPr lang="hu-HU" sz="2000"/>
              <a:t>Zsírsavak észterezésével vagy olajok vagy zsírok rövid láncú alkoholokkal (többnyire metanol az alacsony költség miatt) való átészterezésével állítható elő kémiai katalizátorok vagy </a:t>
            </a:r>
            <a:r>
              <a:rPr lang="hu-HU" sz="2000" err="1"/>
              <a:t>lipázok</a:t>
            </a:r>
            <a:r>
              <a:rPr lang="hu-HU" sz="2000"/>
              <a:t> segítségével</a:t>
            </a:r>
          </a:p>
          <a:p>
            <a:pPr>
              <a:lnSpc>
                <a:spcPct val="90000"/>
              </a:lnSpc>
            </a:pPr>
            <a:r>
              <a:rPr lang="hu-HU" sz="2000"/>
              <a:t>Nem mérgező, biológiailag lebomló és megújuló üzemanyag- és energiaforrás, lényegesen alacsonyabb üvegházhatású gáz kibocsátást okoz (CO, CO2, </a:t>
            </a:r>
            <a:r>
              <a:rPr lang="hu-HU" sz="2000" err="1"/>
              <a:t>SOx</a:t>
            </a:r>
            <a:r>
              <a:rPr lang="hu-HU" sz="200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89358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3C4ABEE-A8CD-EF48-B254-A7A063F79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675167"/>
            <a:ext cx="3971261" cy="4064174"/>
          </a:xfrm>
        </p:spPr>
        <p:txBody>
          <a:bodyPr anchor="t">
            <a:normAutofit/>
          </a:bodyPr>
          <a:lstStyle/>
          <a:p>
            <a:r>
              <a:rPr lang="hu-HU" dirty="0"/>
              <a:t>6. Alkohol típusa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89B980-A21D-784A-AF48-FB4190700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26" y="533400"/>
            <a:ext cx="5883964" cy="5771481"/>
          </a:xfrm>
        </p:spPr>
        <p:txBody>
          <a:bodyPr anchor="ctr">
            <a:normAutofit/>
          </a:bodyPr>
          <a:lstStyle/>
          <a:p>
            <a:r>
              <a:rPr lang="hu-HU" dirty="0"/>
              <a:t>Az alkohollánc hossza közvetlenül befolyásolja a keletkező biodízel minőségét</a:t>
            </a:r>
          </a:p>
          <a:p>
            <a:r>
              <a:rPr lang="hu-HU" dirty="0"/>
              <a:t>Minél nagyobb a lánc:</a:t>
            </a:r>
          </a:p>
          <a:p>
            <a:pPr lvl="1"/>
            <a:r>
              <a:rPr lang="hu-HU" dirty="0"/>
              <a:t>annál jobb minőségű termék keletkezik</a:t>
            </a:r>
          </a:p>
          <a:p>
            <a:pPr lvl="1"/>
            <a:r>
              <a:rPr lang="hu-HU" dirty="0"/>
              <a:t>annál kevésbé gátolja a </a:t>
            </a:r>
            <a:r>
              <a:rPr lang="hu-HU" dirty="0" err="1"/>
              <a:t>lipázokat</a:t>
            </a:r>
            <a:endParaRPr lang="hu-HU" dirty="0"/>
          </a:p>
          <a:p>
            <a:pPr lvl="1"/>
            <a:r>
              <a:rPr lang="hu-HU" dirty="0"/>
              <a:t>ugyanakkor növeli a végtermék költségét </a:t>
            </a:r>
          </a:p>
          <a:p>
            <a:pPr lvl="1"/>
            <a:endParaRPr lang="hu-HU" dirty="0"/>
          </a:p>
          <a:p>
            <a:endParaRPr lang="hu-HU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73197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62E18E76-FCC0-CF42-A968-697A38F3D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hu-HU" dirty="0"/>
              <a:t>7. </a:t>
            </a:r>
            <a:r>
              <a:rPr lang="hu-HU" dirty="0" err="1"/>
              <a:t>Lipáz</a:t>
            </a:r>
            <a:r>
              <a:rPr lang="hu-HU" dirty="0"/>
              <a:t> mennyisége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A26345-F852-C84B-BDAF-4533B5665A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hu-HU" dirty="0"/>
              <a:t>Általánosságban elmondható, hogy egy bizonyos mértékig a </a:t>
            </a:r>
            <a:r>
              <a:rPr lang="hu-HU" dirty="0" err="1"/>
              <a:t>lipáz</a:t>
            </a:r>
            <a:r>
              <a:rPr lang="hu-HU" dirty="0"/>
              <a:t> mennyiségének növelésével a biodízel hozama is növekszik</a:t>
            </a:r>
          </a:p>
          <a:p>
            <a:r>
              <a:rPr lang="hu-HU" dirty="0"/>
              <a:t>De túlzott mennyiségű enzim hozzáadásával a viszkozitás is növekszik, ami végül rontja a termelést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1445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C822639-B127-3B4F-8581-9E30C252B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hu-HU" dirty="0"/>
              <a:t>8. Keverés sebessége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1707005-43E4-4349-8299-DC6AAAE2B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hu-HU" dirty="0" err="1"/>
              <a:t>Immobilizált</a:t>
            </a:r>
            <a:r>
              <a:rPr lang="hu-HU" dirty="0"/>
              <a:t> katalizátorok esetén a reagenseknek az ömlesztett folyadékból a részecske külső felületére, majd onnan a katalizátor belső pórusaiba kell diffundálniuk, ennek elősegítésére fontos a reakciót optimális keverési sebességgel végrehajtani. </a:t>
            </a:r>
          </a:p>
          <a:p>
            <a:endParaRPr lang="hu-HU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501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1" name="Rectangle 100">
            <a:extLst>
              <a:ext uri="{FF2B5EF4-FFF2-40B4-BE49-F238E27FC236}">
                <a16:creationId xmlns:a16="http://schemas.microsoft.com/office/drawing/2014/main" id="{7E105210-61FE-4E9D-9076-A5618FDA8D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DB1720D-3ED5-4C97-B110-B3D093756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533400"/>
            <a:ext cx="6008914" cy="16834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Oldható lipázok használata</a:t>
            </a:r>
            <a:endParaRPr lang="en-US" dirty="0"/>
          </a:p>
        </p:txBody>
      </p:sp>
      <p:sp>
        <p:nvSpPr>
          <p:cNvPr id="1042" name="Tartalom helye 2">
            <a:extLst>
              <a:ext uri="{FF2B5EF4-FFF2-40B4-BE49-F238E27FC236}">
                <a16:creationId xmlns:a16="http://schemas.microsoft.com/office/drawing/2014/main" id="{59B8B5CD-7433-4227-9002-BAFE6B5DE1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216886"/>
            <a:ext cx="6150926" cy="381709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Biodízel </a:t>
            </a:r>
            <a:r>
              <a:rPr lang="en-US" dirty="0" err="1"/>
              <a:t>előállítási</a:t>
            </a:r>
            <a:r>
              <a:rPr lang="en-US" dirty="0"/>
              <a:t> </a:t>
            </a:r>
            <a:r>
              <a:rPr lang="en-US" dirty="0" err="1"/>
              <a:t>költségei</a:t>
            </a:r>
            <a:endParaRPr lang="en-US" dirty="0"/>
          </a:p>
          <a:p>
            <a:r>
              <a:rPr lang="en-US" dirty="0" err="1"/>
              <a:t>Nem</a:t>
            </a:r>
            <a:r>
              <a:rPr lang="en-US" dirty="0"/>
              <a:t> </a:t>
            </a:r>
            <a:r>
              <a:rPr lang="en-US" dirty="0" err="1"/>
              <a:t>ehető</a:t>
            </a:r>
            <a:r>
              <a:rPr lang="en-US" dirty="0"/>
              <a:t> </a:t>
            </a:r>
            <a:r>
              <a:rPr lang="en-US" dirty="0" err="1"/>
              <a:t>olajok</a:t>
            </a:r>
            <a:r>
              <a:rPr lang="en-US" dirty="0"/>
              <a:t> </a:t>
            </a:r>
            <a:r>
              <a:rPr lang="en-US" dirty="0" err="1"/>
              <a:t>használata</a:t>
            </a:r>
            <a:r>
              <a:rPr lang="en-US" dirty="0"/>
              <a:t> </a:t>
            </a:r>
          </a:p>
          <a:p>
            <a:r>
              <a:rPr lang="en-US" dirty="0" err="1"/>
              <a:t>Enzimatikus</a:t>
            </a:r>
            <a:r>
              <a:rPr lang="en-US" dirty="0"/>
              <a:t> </a:t>
            </a:r>
            <a:r>
              <a:rPr lang="en-US" dirty="0" err="1"/>
              <a:t>előálltás</a:t>
            </a:r>
            <a:r>
              <a:rPr lang="en-US" dirty="0"/>
              <a:t> → </a:t>
            </a:r>
            <a:r>
              <a:rPr lang="en-US" dirty="0" err="1"/>
              <a:t>oldható</a:t>
            </a:r>
            <a:r>
              <a:rPr lang="en-US" dirty="0"/>
              <a:t> </a:t>
            </a:r>
            <a:r>
              <a:rPr lang="en-US" dirty="0" err="1"/>
              <a:t>lipázok</a:t>
            </a:r>
            <a:endParaRPr lang="en-US" dirty="0"/>
          </a:p>
          <a:p>
            <a:r>
              <a:rPr lang="en-US" dirty="0" err="1"/>
              <a:t>Enzimatikus</a:t>
            </a:r>
            <a:r>
              <a:rPr lang="en-US" dirty="0"/>
              <a:t> </a:t>
            </a:r>
            <a:r>
              <a:rPr lang="en-US" dirty="0" err="1"/>
              <a:t>előállítás</a:t>
            </a:r>
            <a:r>
              <a:rPr lang="en-US" dirty="0"/>
              <a:t> </a:t>
            </a:r>
            <a:r>
              <a:rPr lang="en-US" dirty="0" err="1"/>
              <a:t>költségei</a:t>
            </a:r>
            <a:endParaRPr lang="en-US" dirty="0"/>
          </a:p>
          <a:p>
            <a:r>
              <a:rPr lang="en-US" dirty="0" err="1"/>
              <a:t>Versenyképes</a:t>
            </a:r>
            <a:r>
              <a:rPr lang="en-US" dirty="0"/>
              <a:t> </a:t>
            </a:r>
            <a:r>
              <a:rPr lang="en-US" dirty="0" err="1"/>
              <a:t>lehet</a:t>
            </a:r>
            <a:r>
              <a:rPr lang="en-US" dirty="0"/>
              <a:t>?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8C1DF613-CD5C-4D37-9F6C-843AFBBBDE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5197929"/>
            <a:ext cx="2875207" cy="166007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4" name="Straight Connector 104">
            <a:extLst>
              <a:ext uri="{FF2B5EF4-FFF2-40B4-BE49-F238E27FC236}">
                <a16:creationId xmlns:a16="http://schemas.microsoft.com/office/drawing/2014/main" id="{8CB56F5D-A737-4E56-BCDD-0F992B89C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6033977"/>
            <a:ext cx="7151914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Mi lesz veled biodízel? | ReCity Magazin">
            <a:extLst>
              <a:ext uri="{FF2B5EF4-FFF2-40B4-BE49-F238E27FC236}">
                <a16:creationId xmlns:a16="http://schemas.microsoft.com/office/drawing/2014/main" id="{CA6BBA12-5E6E-4D7F-9604-5AFDA052235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9" r="25851"/>
          <a:stretch/>
        </p:blipFill>
        <p:spPr bwMode="auto">
          <a:xfrm>
            <a:off x="7963785" y="10"/>
            <a:ext cx="422821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290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D16DE02-C2C8-477C-9FD7-70A983BDE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13AF29F-D5EC-4489-BF8F-3B356C597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0173A01-F891-430E-B39E-483E711B20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E0363E9-7CD0-497E-88D7-940136490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78117" y="0"/>
            <a:ext cx="340591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CCD4B14-FFCC-4CE5-BC9D-DF47AA1AD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1150" y="1171094"/>
            <a:ext cx="4860850" cy="82402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5DED734-54E5-48ED-AEE6-165F24827C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8968704" y="0"/>
            <a:ext cx="2147217" cy="1995117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34B71080-93FC-4AB6-9FDF-DFF2FBB5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9553" y="584791"/>
            <a:ext cx="10064376" cy="108684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/>
              <a:t>Oldható</a:t>
            </a:r>
            <a:r>
              <a:rPr lang="en-US" dirty="0"/>
              <a:t> </a:t>
            </a:r>
            <a:r>
              <a:rPr lang="en-US" dirty="0" err="1"/>
              <a:t>lipázok</a:t>
            </a:r>
            <a:r>
              <a:rPr lang="en-US" dirty="0"/>
              <a:t> </a:t>
            </a:r>
            <a:r>
              <a:rPr lang="en-US" dirty="0" err="1"/>
              <a:t>használata</a:t>
            </a:r>
            <a:endParaRPr lang="en-US" dirty="0"/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34222167-616B-448F-A79B-219A4FD3D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94353" y="0"/>
            <a:ext cx="239059" cy="2009553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8CCC5D-E5C7-4447-A296-2CA79395FE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9554" y="2238999"/>
            <a:ext cx="6392420" cy="408560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>
              <a:lnSpc>
                <a:spcPct val="90000"/>
              </a:lnSpc>
            </a:pPr>
            <a:r>
              <a:rPr lang="en-US" sz="2000" dirty="0" err="1"/>
              <a:t>Folyékony</a:t>
            </a:r>
            <a:r>
              <a:rPr lang="en-US" sz="2000" dirty="0"/>
              <a:t> </a:t>
            </a:r>
            <a:r>
              <a:rPr lang="en-US" sz="2000" dirty="0" err="1"/>
              <a:t>lipáz</a:t>
            </a:r>
            <a:r>
              <a:rPr lang="en-US" sz="2000" dirty="0"/>
              <a:t> </a:t>
            </a:r>
            <a:r>
              <a:rPr lang="en-US" sz="2000" dirty="0" err="1"/>
              <a:t>hidroészterezésének</a:t>
            </a:r>
            <a:r>
              <a:rPr lang="en-US" sz="2000" dirty="0"/>
              <a:t> </a:t>
            </a:r>
            <a:r>
              <a:rPr lang="en-US" sz="2000" dirty="0" err="1"/>
              <a:t>kulcsfontosságú</a:t>
            </a:r>
            <a:r>
              <a:rPr lang="en-US" sz="2000" dirty="0"/>
              <a:t> </a:t>
            </a:r>
            <a:r>
              <a:rPr lang="en-US" sz="2000" dirty="0" err="1"/>
              <a:t>pontjai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Alapanyag</a:t>
            </a:r>
            <a:r>
              <a:rPr lang="en-US" sz="2000" dirty="0"/>
              <a:t> </a:t>
            </a:r>
            <a:r>
              <a:rPr lang="en-US" sz="2000" dirty="0" err="1"/>
              <a:t>felhasználás</a:t>
            </a:r>
            <a:r>
              <a:rPr lang="en-US" sz="2000" dirty="0"/>
              <a:t> </a:t>
            </a:r>
            <a:r>
              <a:rPr lang="en-US" sz="2000" dirty="0" err="1"/>
              <a:t>alacsony</a:t>
            </a:r>
            <a:r>
              <a:rPr lang="en-US" sz="2000" dirty="0"/>
              <a:t> </a:t>
            </a:r>
            <a:r>
              <a:rPr lang="en-US" sz="2000" dirty="0" err="1"/>
              <a:t>költségű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Alapanyag</a:t>
            </a:r>
            <a:r>
              <a:rPr lang="en-US" sz="2000" dirty="0"/>
              <a:t> </a:t>
            </a:r>
            <a:r>
              <a:rPr lang="en-US" sz="2000" dirty="0" err="1"/>
              <a:t>felhasználás</a:t>
            </a:r>
            <a:r>
              <a:rPr lang="en-US" sz="2000" dirty="0"/>
              <a:t> </a:t>
            </a:r>
            <a:r>
              <a:rPr lang="en-US" sz="2000" dirty="0" err="1"/>
              <a:t>alacsony</a:t>
            </a:r>
            <a:r>
              <a:rPr lang="en-US" sz="2000" dirty="0"/>
              <a:t> </a:t>
            </a:r>
            <a:r>
              <a:rPr lang="en-US" sz="2000" dirty="0" err="1"/>
              <a:t>minőségű</a:t>
            </a:r>
            <a:endParaRPr lang="en-US" sz="2000" dirty="0"/>
          </a:p>
          <a:p>
            <a:pPr marL="914400" lvl="1">
              <a:lnSpc>
                <a:spcPct val="90000"/>
              </a:lnSpc>
            </a:pPr>
            <a:r>
              <a:rPr lang="en-US" dirty="0"/>
              <a:t>Magas </a:t>
            </a:r>
            <a:r>
              <a:rPr lang="en-US" dirty="0" err="1"/>
              <a:t>szabadzsírsav</a:t>
            </a:r>
            <a:r>
              <a:rPr lang="en-US" dirty="0"/>
              <a:t> </a:t>
            </a:r>
            <a:r>
              <a:rPr lang="en-US" dirty="0" err="1"/>
              <a:t>tartalom</a:t>
            </a:r>
            <a:endParaRPr lang="en-US" dirty="0"/>
          </a:p>
          <a:p>
            <a:pPr marL="914400" lvl="1">
              <a:lnSpc>
                <a:spcPct val="90000"/>
              </a:lnSpc>
            </a:pPr>
            <a:r>
              <a:rPr lang="en-US" dirty="0"/>
              <a:t>Magas </a:t>
            </a:r>
            <a:r>
              <a:rPr lang="en-US" dirty="0" err="1"/>
              <a:t>nedvesség</a:t>
            </a:r>
            <a:r>
              <a:rPr lang="en-US" dirty="0"/>
              <a:t> </a:t>
            </a:r>
            <a:r>
              <a:rPr lang="en-US" dirty="0" err="1"/>
              <a:t>tartalom</a:t>
            </a:r>
            <a:endParaRPr lang="en-US" dirty="0"/>
          </a:p>
          <a:p>
            <a:pPr marL="0">
              <a:lnSpc>
                <a:spcPct val="90000"/>
              </a:lnSpc>
            </a:pPr>
            <a:r>
              <a:rPr lang="en-US" sz="2000" dirty="0"/>
              <a:t>Az </a:t>
            </a:r>
            <a:r>
              <a:rPr lang="en-US" sz="2000" dirty="0" err="1"/>
              <a:t>enzimatikus</a:t>
            </a:r>
            <a:r>
              <a:rPr lang="en-US" sz="2000" dirty="0"/>
              <a:t> </a:t>
            </a:r>
            <a:r>
              <a:rPr lang="en-US" sz="2000" dirty="0" err="1"/>
              <a:t>út</a:t>
            </a:r>
            <a:r>
              <a:rPr lang="en-US" sz="2000" dirty="0"/>
              <a:t> </a:t>
            </a:r>
            <a:r>
              <a:rPr lang="en-US" sz="2000" dirty="0" err="1"/>
              <a:t>kiváló</a:t>
            </a:r>
            <a:r>
              <a:rPr lang="en-US" sz="2000" dirty="0"/>
              <a:t> a biodízel </a:t>
            </a:r>
            <a:r>
              <a:rPr lang="en-US" sz="2000" dirty="0" err="1"/>
              <a:t>előállításához</a:t>
            </a:r>
            <a:r>
              <a:rPr lang="en-US" sz="2000" dirty="0"/>
              <a:t> </a:t>
            </a:r>
            <a:r>
              <a:rPr lang="en-US" sz="2000" dirty="0" err="1"/>
              <a:t>iparilag</a:t>
            </a:r>
            <a:r>
              <a:rPr lang="en-US" sz="2000" dirty="0"/>
              <a:t> </a:t>
            </a:r>
            <a:r>
              <a:rPr lang="en-US" sz="2000" dirty="0" err="1"/>
              <a:t>alkalmazott</a:t>
            </a:r>
            <a:r>
              <a:rPr lang="en-US" sz="2000" dirty="0"/>
              <a:t> </a:t>
            </a:r>
            <a:r>
              <a:rPr lang="en-US" sz="2000" dirty="0" err="1"/>
              <a:t>lúgos</a:t>
            </a:r>
            <a:r>
              <a:rPr lang="en-US" sz="2000" dirty="0"/>
              <a:t> </a:t>
            </a:r>
            <a:r>
              <a:rPr lang="en-US" sz="2000" dirty="0" err="1"/>
              <a:t>technikához</a:t>
            </a:r>
            <a:r>
              <a:rPr lang="en-US" sz="2000" dirty="0"/>
              <a:t> </a:t>
            </a:r>
            <a:r>
              <a:rPr lang="en-US" sz="2000" dirty="0" err="1"/>
              <a:t>képest</a:t>
            </a:r>
            <a:r>
              <a:rPr lang="en-US" sz="2000" dirty="0"/>
              <a:t>, </a:t>
            </a:r>
            <a:r>
              <a:rPr lang="en-US" sz="2000" dirty="0" err="1"/>
              <a:t>ahol</a:t>
            </a:r>
            <a:r>
              <a:rPr lang="en-US" sz="2000" dirty="0"/>
              <a:t> a </a:t>
            </a:r>
            <a:r>
              <a:rPr lang="en-US" sz="2000" dirty="0" err="1"/>
              <a:t>maradék</a:t>
            </a:r>
            <a:r>
              <a:rPr lang="en-US" sz="2000" dirty="0"/>
              <a:t> </a:t>
            </a:r>
            <a:r>
              <a:rPr lang="en-US" sz="2000" dirty="0" err="1"/>
              <a:t>nyersanyagok</a:t>
            </a:r>
            <a:r>
              <a:rPr lang="en-US" sz="2000" dirty="0"/>
              <a:t> </a:t>
            </a:r>
            <a:r>
              <a:rPr lang="en-US" sz="2000" dirty="0" err="1"/>
              <a:t>feldolgozásának</a:t>
            </a:r>
            <a:r>
              <a:rPr lang="en-US" sz="2000" dirty="0"/>
              <a:t> </a:t>
            </a:r>
            <a:r>
              <a:rPr lang="en-US" sz="2000" dirty="0" err="1"/>
              <a:t>kapacitása</a:t>
            </a:r>
            <a:r>
              <a:rPr lang="en-US" sz="2000" dirty="0"/>
              <a:t> </a:t>
            </a:r>
            <a:r>
              <a:rPr lang="en-US" sz="2000" dirty="0" err="1"/>
              <a:t>kompenzálhatja</a:t>
            </a:r>
            <a:r>
              <a:rPr lang="en-US" sz="2000" dirty="0"/>
              <a:t> a </a:t>
            </a:r>
            <a:r>
              <a:rPr lang="en-US" sz="2000" dirty="0" err="1"/>
              <a:t>lipázok</a:t>
            </a:r>
            <a:r>
              <a:rPr lang="en-US" sz="2000" dirty="0"/>
              <a:t> </a:t>
            </a:r>
            <a:r>
              <a:rPr lang="en-US" sz="2000" dirty="0" err="1"/>
              <a:t>magasabb</a:t>
            </a:r>
            <a:r>
              <a:rPr lang="en-US" sz="2000" dirty="0"/>
              <a:t> </a:t>
            </a:r>
            <a:r>
              <a:rPr lang="en-US" sz="2000" dirty="0" err="1"/>
              <a:t>költségeit</a:t>
            </a:r>
            <a:r>
              <a:rPr lang="en-US" sz="2000" dirty="0"/>
              <a:t> a biodízel </a:t>
            </a:r>
            <a:r>
              <a:rPr lang="en-US" sz="2000" dirty="0" err="1"/>
              <a:t>üzemekben</a:t>
            </a:r>
            <a:r>
              <a:rPr lang="en-US" sz="2000" dirty="0"/>
              <a:t>. 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E43978C2-B168-4412-904F-697C7C799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521974" y="3453680"/>
            <a:ext cx="4136627" cy="187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52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549F580-FF22-4221-96C5-2B010F379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689" y="243167"/>
            <a:ext cx="5093542" cy="166814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dirty="0" err="1"/>
              <a:t>Oldható</a:t>
            </a:r>
            <a:r>
              <a:rPr lang="en-US" sz="3700" dirty="0"/>
              <a:t> </a:t>
            </a:r>
            <a:r>
              <a:rPr lang="en-US" sz="3700" dirty="0" err="1"/>
              <a:t>lipázok</a:t>
            </a:r>
            <a:r>
              <a:rPr lang="en-US" sz="3700" dirty="0"/>
              <a:t> </a:t>
            </a:r>
            <a:r>
              <a:rPr lang="en-US" sz="3700" dirty="0" err="1"/>
              <a:t>használata</a:t>
            </a:r>
            <a:endParaRPr lang="en-US" sz="3700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C02AD4F-84E8-4947-98BE-72DAD113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77239"/>
            <a:ext cx="5270053" cy="4703522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C6E040D-20E0-4507-86F2-D756F8B055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03264" y="1911310"/>
            <a:ext cx="4439894" cy="4113531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Publikáció</a:t>
            </a:r>
            <a:r>
              <a:rPr lang="en-US" sz="2000" dirty="0"/>
              <a:t> </a:t>
            </a:r>
            <a:r>
              <a:rPr lang="en-US" sz="2000" dirty="0" err="1"/>
              <a:t>immobilizált</a:t>
            </a:r>
            <a:r>
              <a:rPr lang="en-US" sz="2000" dirty="0"/>
              <a:t> </a:t>
            </a:r>
            <a:r>
              <a:rPr lang="en-US" sz="2000" dirty="0" err="1"/>
              <a:t>enzimekre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Kisméretű</a:t>
            </a:r>
            <a:r>
              <a:rPr lang="en-US" sz="2000" dirty="0"/>
              <a:t>, </a:t>
            </a:r>
            <a:r>
              <a:rPr lang="en-US" sz="2000" dirty="0" err="1"/>
              <a:t>töltöttágyas</a:t>
            </a:r>
            <a:r>
              <a:rPr lang="en-US" sz="2000" dirty="0"/>
              <a:t> </a:t>
            </a:r>
            <a:r>
              <a:rPr lang="en-US" sz="2000" dirty="0" err="1"/>
              <a:t>reaktor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b="0" i="0" u="none" strike="noStrike" baseline="0" dirty="0"/>
              <a:t>T. </a:t>
            </a:r>
            <a:r>
              <a:rPr lang="en-US" sz="2000" b="0" i="0" u="none" strike="noStrike" baseline="0" dirty="0" err="1"/>
              <a:t>lanuginosusból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lipáz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hordozón</a:t>
            </a:r>
            <a:r>
              <a:rPr lang="en-US" sz="2000" b="0" i="0" u="none" strike="noStrike" baseline="0" dirty="0"/>
              <a:t> </a:t>
            </a:r>
            <a:r>
              <a:rPr lang="en-US" sz="2000" b="0" i="0" u="none" strike="noStrike" baseline="0" dirty="0" err="1"/>
              <a:t>rögzítve</a:t>
            </a:r>
            <a:endParaRPr lang="en-US" sz="2000" b="0" i="0" u="none" strike="noStrike" baseline="0" dirty="0"/>
          </a:p>
          <a:p>
            <a:pPr marL="0">
              <a:lnSpc>
                <a:spcPct val="90000"/>
              </a:lnSpc>
            </a:pPr>
            <a:r>
              <a:rPr lang="en-US" sz="2000" dirty="0"/>
              <a:t>10.000 </a:t>
            </a:r>
            <a:r>
              <a:rPr lang="en-US" sz="2000" dirty="0" err="1"/>
              <a:t>tonna</a:t>
            </a:r>
            <a:r>
              <a:rPr lang="en-US" sz="2000" dirty="0"/>
              <a:t> biodízel/</a:t>
            </a:r>
            <a:r>
              <a:rPr lang="en-US" sz="2000" dirty="0" err="1"/>
              <a:t>év</a:t>
            </a:r>
            <a:r>
              <a:rPr lang="en-US" sz="2000" dirty="0"/>
              <a:t> → 32 </a:t>
            </a:r>
            <a:r>
              <a:rPr lang="en-US" sz="2000" dirty="0" err="1"/>
              <a:t>reaktor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éves</a:t>
            </a:r>
            <a:r>
              <a:rPr lang="en-US" sz="2000" dirty="0"/>
              <a:t> </a:t>
            </a:r>
            <a:r>
              <a:rPr lang="en-US" sz="2000" dirty="0" err="1"/>
              <a:t>termeléshez</a:t>
            </a:r>
            <a:r>
              <a:rPr lang="en-US" sz="2000" dirty="0"/>
              <a:t> + </a:t>
            </a:r>
            <a:r>
              <a:rPr lang="en-US" sz="2000" dirty="0" err="1"/>
              <a:t>immobilizált</a:t>
            </a:r>
            <a:r>
              <a:rPr lang="en-US" sz="2000" dirty="0"/>
              <a:t> </a:t>
            </a:r>
            <a:r>
              <a:rPr lang="en-US" sz="2000" dirty="0" err="1"/>
              <a:t>enizmek</a:t>
            </a:r>
            <a:r>
              <a:rPr lang="en-US" sz="2000" dirty="0"/>
              <a:t> 50napos </a:t>
            </a:r>
            <a:r>
              <a:rPr lang="en-US" sz="2000" dirty="0" err="1"/>
              <a:t>újrahasznosítása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Oldható</a:t>
            </a:r>
            <a:r>
              <a:rPr lang="en-US" sz="2000" dirty="0"/>
              <a:t> </a:t>
            </a:r>
            <a:r>
              <a:rPr lang="en-US" sz="2000" dirty="0" err="1"/>
              <a:t>lipázok</a:t>
            </a:r>
            <a:r>
              <a:rPr lang="en-US" sz="2000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Költség-versenyképes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Rugalmasság</a:t>
            </a:r>
            <a:r>
              <a:rPr lang="en-US" sz="2000" dirty="0"/>
              <a:t> → </a:t>
            </a:r>
            <a:r>
              <a:rPr lang="en-US" sz="2000" dirty="0" err="1"/>
              <a:t>függetlenül</a:t>
            </a:r>
            <a:r>
              <a:rPr lang="en-US" sz="2000" dirty="0"/>
              <a:t> </a:t>
            </a:r>
            <a:r>
              <a:rPr lang="en-US" sz="2000" dirty="0" err="1"/>
              <a:t>az</a:t>
            </a:r>
            <a:r>
              <a:rPr lang="en-US" sz="2000" dirty="0"/>
              <a:t> </a:t>
            </a:r>
            <a:r>
              <a:rPr lang="en-US" sz="2000" dirty="0" err="1"/>
              <a:t>szabad</a:t>
            </a:r>
            <a:r>
              <a:rPr lang="en-US" sz="2000" dirty="0"/>
              <a:t> </a:t>
            </a:r>
            <a:r>
              <a:rPr lang="en-US" sz="2000" dirty="0" err="1"/>
              <a:t>szírsavaktól</a:t>
            </a:r>
            <a:r>
              <a:rPr lang="en-US" sz="2000" dirty="0"/>
              <a:t> </a:t>
            </a:r>
            <a:r>
              <a:rPr lang="en-US" sz="2000" dirty="0" err="1"/>
              <a:t>vagy</a:t>
            </a:r>
            <a:r>
              <a:rPr lang="en-US" sz="2000" dirty="0"/>
              <a:t> a </a:t>
            </a:r>
            <a:r>
              <a:rPr lang="en-US" sz="2000" dirty="0" err="1"/>
              <a:t>nedvességtartalomtól</a:t>
            </a:r>
            <a:r>
              <a:rPr lang="en-US" sz="2000" dirty="0"/>
              <a:t>, </a:t>
            </a:r>
            <a:r>
              <a:rPr lang="en-US" sz="2000" dirty="0" err="1"/>
              <a:t>lehetővé</a:t>
            </a:r>
            <a:r>
              <a:rPr lang="en-US" sz="2000" dirty="0"/>
              <a:t> </a:t>
            </a:r>
            <a:r>
              <a:rPr lang="en-US" sz="2000" dirty="0" err="1"/>
              <a:t>teszi</a:t>
            </a:r>
            <a:r>
              <a:rPr lang="en-US" sz="2000" dirty="0"/>
              <a:t> a </a:t>
            </a:r>
            <a:r>
              <a:rPr lang="en-US" sz="2000" dirty="0" err="1"/>
              <a:t>termelők</a:t>
            </a:r>
            <a:r>
              <a:rPr lang="en-US" sz="2000" dirty="0"/>
              <a:t> </a:t>
            </a:r>
            <a:r>
              <a:rPr lang="en-US" sz="2000" dirty="0" err="1"/>
              <a:t>számára</a:t>
            </a:r>
            <a:r>
              <a:rPr lang="en-US" sz="2000" dirty="0"/>
              <a:t>, </a:t>
            </a:r>
            <a:r>
              <a:rPr lang="en-US" sz="2000" dirty="0" err="1"/>
              <a:t>hogy</a:t>
            </a:r>
            <a:r>
              <a:rPr lang="en-US" sz="2000" dirty="0"/>
              <a:t> </a:t>
            </a:r>
            <a:r>
              <a:rPr lang="en-US" sz="2000" dirty="0" err="1"/>
              <a:t>olcsóbb</a:t>
            </a:r>
            <a:r>
              <a:rPr lang="en-US" sz="2000" dirty="0"/>
              <a:t> </a:t>
            </a:r>
            <a:r>
              <a:rPr lang="en-US" sz="2000" dirty="0" err="1"/>
              <a:t>nyersanyagokat</a:t>
            </a:r>
            <a:r>
              <a:rPr lang="en-US" sz="2000" dirty="0"/>
              <a:t> </a:t>
            </a:r>
            <a:r>
              <a:rPr lang="en-US" sz="2000" dirty="0" err="1"/>
              <a:t>használjanak</a:t>
            </a:r>
            <a:r>
              <a:rPr lang="en-US" sz="2000" dirty="0"/>
              <a:t> </a:t>
            </a:r>
          </a:p>
          <a:p>
            <a:pPr>
              <a:lnSpc>
                <a:spcPct val="90000"/>
              </a:lnSpc>
            </a:pPr>
            <a:r>
              <a:rPr lang="en-US" sz="2000" dirty="0" err="1"/>
              <a:t>Kombinálás</a:t>
            </a:r>
            <a:r>
              <a:rPr lang="en-US" sz="2000" dirty="0"/>
              <a:t> </a:t>
            </a:r>
            <a:r>
              <a:rPr lang="en-US" sz="2000" dirty="0" err="1"/>
              <a:t>lúgos</a:t>
            </a:r>
            <a:r>
              <a:rPr lang="en-US" sz="2000" dirty="0"/>
              <a:t> </a:t>
            </a:r>
            <a:r>
              <a:rPr lang="en-US" sz="2000" dirty="0" err="1"/>
              <a:t>átészterezéssel</a:t>
            </a:r>
            <a:r>
              <a:rPr lang="en-US" sz="2000" dirty="0"/>
              <a:t>, mint </a:t>
            </a:r>
            <a:r>
              <a:rPr lang="en-US" sz="2000" dirty="0" err="1"/>
              <a:t>előkezelés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61712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8B2BAECB-35E2-4DD9-8B8C-22D215DD0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D87F8EC-91B2-4D80-986B-7888E26A2E9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2549"/>
          <a:stretch/>
        </p:blipFill>
        <p:spPr>
          <a:xfrm>
            <a:off x="6938682" y="10"/>
            <a:ext cx="5253320" cy="6857990"/>
          </a:xfrm>
          <a:custGeom>
            <a:avLst/>
            <a:gdLst/>
            <a:ahLst/>
            <a:cxnLst/>
            <a:rect l="l" t="t" r="r" b="b"/>
            <a:pathLst>
              <a:path w="5253320" h="6858000">
                <a:moveTo>
                  <a:pt x="722088" y="0"/>
                </a:moveTo>
                <a:lnTo>
                  <a:pt x="5253320" y="0"/>
                </a:lnTo>
                <a:lnTo>
                  <a:pt x="525332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76EEBF0-0893-4F29-8FC8-482167F8B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1" y="467834"/>
            <a:ext cx="6132605" cy="17384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Oldható</a:t>
            </a:r>
            <a:r>
              <a:rPr lang="en-US" dirty="0"/>
              <a:t> </a:t>
            </a:r>
            <a:r>
              <a:rPr lang="en-US" dirty="0" err="1"/>
              <a:t>lipázok</a:t>
            </a:r>
            <a:r>
              <a:rPr lang="en-US" dirty="0"/>
              <a:t> </a:t>
            </a:r>
            <a:r>
              <a:rPr lang="en-US" dirty="0" err="1"/>
              <a:t>használata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5528235" y="0"/>
            <a:ext cx="6663765" cy="9920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E90C47A-30B1-4B20-983B-AA5AAEC0F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4902" y="2206255"/>
            <a:ext cx="5833778" cy="411834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Tanulmány</a:t>
            </a:r>
            <a:r>
              <a:rPr lang="en-US" dirty="0"/>
              <a:t> </a:t>
            </a:r>
            <a:r>
              <a:rPr lang="en-US" dirty="0" err="1"/>
              <a:t>folyékony</a:t>
            </a:r>
            <a:r>
              <a:rPr lang="en-US" dirty="0"/>
              <a:t> </a:t>
            </a:r>
            <a:r>
              <a:rPr lang="en-US" dirty="0" err="1"/>
              <a:t>lipáz</a:t>
            </a:r>
            <a:r>
              <a:rPr lang="en-US" dirty="0"/>
              <a:t> </a:t>
            </a:r>
            <a:r>
              <a:rPr lang="en-US" dirty="0" err="1"/>
              <a:t>esetén</a:t>
            </a:r>
            <a:r>
              <a:rPr lang="en-US" dirty="0"/>
              <a:t>: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Magas </a:t>
            </a:r>
            <a:r>
              <a:rPr lang="en-US" sz="2000" dirty="0" err="1"/>
              <a:t>savtartalmú</a:t>
            </a:r>
            <a:r>
              <a:rPr lang="en-US" sz="2000" dirty="0"/>
              <a:t> </a:t>
            </a:r>
            <a:r>
              <a:rPr lang="en-US" sz="2000" dirty="0" err="1"/>
              <a:t>maradék</a:t>
            </a:r>
            <a:r>
              <a:rPr lang="en-US" sz="2000" dirty="0"/>
              <a:t> </a:t>
            </a:r>
            <a:r>
              <a:rPr lang="en-US" sz="2000" dirty="0" err="1"/>
              <a:t>nyersanyag</a:t>
            </a:r>
            <a:r>
              <a:rPr lang="en-US" sz="2000" dirty="0"/>
              <a:t> </a:t>
            </a:r>
            <a:r>
              <a:rPr lang="en-US" sz="2000" dirty="0" err="1"/>
              <a:t>használata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15 </a:t>
            </a:r>
            <a:r>
              <a:rPr lang="en-US" sz="2000" dirty="0" err="1"/>
              <a:t>óra</a:t>
            </a:r>
            <a:r>
              <a:rPr lang="en-US" sz="2000" dirty="0"/>
              <a:t> </a:t>
            </a:r>
            <a:r>
              <a:rPr lang="en-US" sz="2000" dirty="0" err="1"/>
              <a:t>reakció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/>
              <a:t>96,6%-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hozam</a:t>
            </a:r>
            <a:r>
              <a:rPr lang="en-US" sz="2000" dirty="0"/>
              <a:t>, </a:t>
            </a:r>
            <a:r>
              <a:rPr lang="en-US" sz="2000" dirty="0" err="1"/>
              <a:t>alacsony</a:t>
            </a:r>
            <a:r>
              <a:rPr lang="en-US" sz="2000" dirty="0"/>
              <a:t> </a:t>
            </a:r>
            <a:r>
              <a:rPr lang="en-US" sz="2000" dirty="0" err="1"/>
              <a:t>tömeg</a:t>
            </a:r>
            <a:r>
              <a:rPr lang="en-US" sz="2000" dirty="0"/>
              <a:t>% </a:t>
            </a:r>
            <a:r>
              <a:rPr lang="en-US" sz="2000" dirty="0" err="1"/>
              <a:t>végső</a:t>
            </a:r>
            <a:r>
              <a:rPr lang="en-US" sz="2000" dirty="0"/>
              <a:t> </a:t>
            </a:r>
            <a:r>
              <a:rPr lang="en-US" sz="2000" dirty="0" err="1"/>
              <a:t>savtartalom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000" dirty="0" err="1"/>
              <a:t>Nyersanyag</a:t>
            </a:r>
            <a:r>
              <a:rPr lang="en-US" sz="2000" dirty="0"/>
              <a:t> → 50%-al </a:t>
            </a:r>
            <a:r>
              <a:rPr lang="en-US" sz="2000" dirty="0" err="1"/>
              <a:t>alacsonyabb</a:t>
            </a:r>
            <a:r>
              <a:rPr lang="en-US" sz="2000" dirty="0"/>
              <a:t> </a:t>
            </a:r>
            <a:r>
              <a:rPr lang="en-US" sz="2000" dirty="0" err="1"/>
              <a:t>ár</a:t>
            </a:r>
            <a:r>
              <a:rPr lang="en-US" sz="2000" dirty="0"/>
              <a:t>, mint </a:t>
            </a:r>
            <a:r>
              <a:rPr lang="en-US" sz="2000" dirty="0" err="1"/>
              <a:t>hagyományos</a:t>
            </a:r>
            <a:r>
              <a:rPr lang="en-US" sz="2000" dirty="0"/>
              <a:t> </a:t>
            </a:r>
            <a:r>
              <a:rPr lang="en-US" sz="2000" dirty="0" err="1"/>
              <a:t>iparban</a:t>
            </a:r>
            <a:r>
              <a:rPr lang="en-US" sz="2000" dirty="0"/>
              <a:t> </a:t>
            </a:r>
            <a:r>
              <a:rPr lang="en-US" sz="2000" dirty="0" err="1"/>
              <a:t>használt</a:t>
            </a:r>
            <a:r>
              <a:rPr lang="en-US" sz="2000" dirty="0"/>
              <a:t> </a:t>
            </a:r>
            <a:r>
              <a:rPr lang="en-US" sz="2000" dirty="0" err="1"/>
              <a:t>lúgos</a:t>
            </a:r>
            <a:r>
              <a:rPr lang="en-US" sz="2000" dirty="0"/>
              <a:t> </a:t>
            </a:r>
            <a:r>
              <a:rPr lang="en-US" sz="2000" dirty="0" err="1"/>
              <a:t>gyártásnál</a:t>
            </a:r>
            <a:endParaRPr lang="en-US" sz="20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000" dirty="0" err="1"/>
              <a:t>Összköltség</a:t>
            </a:r>
            <a:r>
              <a:rPr lang="en-US" sz="2000" dirty="0"/>
              <a:t> 30%-</a:t>
            </a:r>
            <a:r>
              <a:rPr lang="en-US" sz="2000" dirty="0" err="1"/>
              <a:t>os</a:t>
            </a:r>
            <a:r>
              <a:rPr lang="en-US" sz="2000" dirty="0"/>
              <a:t> </a:t>
            </a:r>
            <a:r>
              <a:rPr lang="en-US" sz="2000" dirty="0" err="1"/>
              <a:t>csökkentése</a:t>
            </a:r>
            <a:endParaRPr lang="hu-HU" sz="2000" dirty="0"/>
          </a:p>
          <a:p>
            <a:pPr marL="0" indent="0">
              <a:lnSpc>
                <a:spcPct val="90000"/>
              </a:lnSpc>
              <a:buNone/>
            </a:pPr>
            <a:r>
              <a:rPr lang="hu-HU" dirty="0"/>
              <a:t>Lúgos technika:</a:t>
            </a:r>
          </a:p>
          <a:p>
            <a:pPr>
              <a:lnSpc>
                <a:spcPct val="90000"/>
              </a:lnSpc>
            </a:pPr>
            <a:r>
              <a:rPr lang="hu-HU" sz="2000" dirty="0" err="1"/>
              <a:t>Hulladékkezeleés</a:t>
            </a:r>
            <a:endParaRPr lang="hu-HU" sz="2000" dirty="0"/>
          </a:p>
          <a:p>
            <a:pPr>
              <a:lnSpc>
                <a:spcPct val="90000"/>
              </a:lnSpc>
            </a:pPr>
            <a:r>
              <a:rPr lang="hu-HU" sz="2000" dirty="0"/>
              <a:t>Ehető tisztaságú alapanyag használaténak szükségessége</a:t>
            </a:r>
            <a:endParaRPr lang="en-US" dirty="0"/>
          </a:p>
          <a:p>
            <a:pPr marL="0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917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D6309531-94CD-4CF6-AACE-80EC085E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F1E6FCA-0930-4CA3-B552-D87297837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6159" y="685800"/>
            <a:ext cx="6238688" cy="13822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Oldható</a:t>
            </a:r>
            <a:r>
              <a:rPr lang="en-US" dirty="0"/>
              <a:t> </a:t>
            </a:r>
            <a:r>
              <a:rPr lang="en-US" dirty="0" err="1"/>
              <a:t>lipázok</a:t>
            </a:r>
            <a:r>
              <a:rPr lang="en-US" dirty="0"/>
              <a:t> </a:t>
            </a:r>
            <a:r>
              <a:rPr lang="en-US" dirty="0" err="1"/>
              <a:t>használata</a:t>
            </a:r>
            <a:endParaRPr lang="en-US" dirty="0"/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DEDD9D40-1E57-4571-89CD-8D56A88470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0104" r="19077" b="-1"/>
          <a:stretch/>
        </p:blipFill>
        <p:spPr>
          <a:xfrm>
            <a:off x="20" y="3062"/>
            <a:ext cx="5339024" cy="6874330"/>
          </a:xfrm>
          <a:custGeom>
            <a:avLst/>
            <a:gdLst/>
            <a:ahLst/>
            <a:cxnLst/>
            <a:rect l="l" t="t" r="r" b="b"/>
            <a:pathLst>
              <a:path w="4966447" h="6874330">
                <a:moveTo>
                  <a:pt x="0" y="0"/>
                </a:moveTo>
                <a:lnTo>
                  <a:pt x="4966447" y="0"/>
                </a:lnTo>
                <a:lnTo>
                  <a:pt x="3355712" y="6874330"/>
                </a:lnTo>
                <a:lnTo>
                  <a:pt x="0" y="6874330"/>
                </a:lnTo>
                <a:close/>
              </a:path>
            </a:pathLst>
          </a:cu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E87162C9-F295-4CB3-B4EF-1FA3050F45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46158" y="2301949"/>
            <a:ext cx="6539990" cy="402265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 err="1"/>
              <a:t>Lipázok</a:t>
            </a:r>
            <a:r>
              <a:rPr lang="en-US" dirty="0"/>
              <a:t> </a:t>
            </a:r>
            <a:r>
              <a:rPr lang="en-US" dirty="0" err="1"/>
              <a:t>folyékony</a:t>
            </a:r>
            <a:r>
              <a:rPr lang="en-US" dirty="0"/>
              <a:t>/</a:t>
            </a:r>
            <a:r>
              <a:rPr lang="en-US" dirty="0" err="1"/>
              <a:t>oldható</a:t>
            </a:r>
            <a:r>
              <a:rPr lang="en-US" dirty="0"/>
              <a:t> </a:t>
            </a:r>
            <a:r>
              <a:rPr lang="en-US" dirty="0" err="1"/>
              <a:t>készítményben</a:t>
            </a:r>
            <a:r>
              <a:rPr lang="en-US" dirty="0"/>
              <a:t> </a:t>
            </a:r>
            <a:r>
              <a:rPr lang="en-US" dirty="0" err="1"/>
              <a:t>történő</a:t>
            </a:r>
            <a:r>
              <a:rPr lang="en-US" dirty="0"/>
              <a:t> </a:t>
            </a:r>
            <a:r>
              <a:rPr lang="en-US" dirty="0" err="1"/>
              <a:t>alkalmazása</a:t>
            </a:r>
            <a:r>
              <a:rPr lang="en-US" dirty="0"/>
              <a:t>, </a:t>
            </a:r>
            <a:r>
              <a:rPr lang="en-US" dirty="0" err="1"/>
              <a:t>amelynek</a:t>
            </a:r>
            <a:r>
              <a:rPr lang="en-US" dirty="0"/>
              <a:t> </a:t>
            </a:r>
            <a:r>
              <a:rPr lang="en-US" dirty="0" err="1"/>
              <a:t>előállítási</a:t>
            </a:r>
            <a:r>
              <a:rPr lang="en-US" dirty="0"/>
              <a:t> </a:t>
            </a:r>
            <a:r>
              <a:rPr lang="en-US" dirty="0" err="1"/>
              <a:t>költsége</a:t>
            </a:r>
            <a:r>
              <a:rPr lang="en-US" dirty="0"/>
              <a:t> </a:t>
            </a:r>
            <a:r>
              <a:rPr lang="en-US" dirty="0" err="1"/>
              <a:t>kisebb</a:t>
            </a:r>
            <a:r>
              <a:rPr lang="en-US" dirty="0"/>
              <a:t>, mint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immobilizálté</a:t>
            </a:r>
            <a:r>
              <a:rPr lang="en-US" dirty="0"/>
              <a:t>, </a:t>
            </a:r>
            <a:r>
              <a:rPr lang="en-US" dirty="0" err="1"/>
              <a:t>valódi</a:t>
            </a:r>
            <a:r>
              <a:rPr lang="en-US" dirty="0"/>
              <a:t> </a:t>
            </a:r>
            <a:r>
              <a:rPr lang="en-US" dirty="0" err="1"/>
              <a:t>alternatívává</a:t>
            </a:r>
            <a:r>
              <a:rPr lang="en-US" dirty="0"/>
              <a:t> </a:t>
            </a:r>
            <a:r>
              <a:rPr lang="en-US" dirty="0" err="1"/>
              <a:t>válik</a:t>
            </a:r>
            <a:r>
              <a:rPr lang="en-US" dirty="0"/>
              <a:t> </a:t>
            </a:r>
            <a:r>
              <a:rPr lang="en-US" dirty="0" err="1"/>
              <a:t>az</a:t>
            </a:r>
            <a:r>
              <a:rPr lang="en-US" dirty="0"/>
              <a:t> </a:t>
            </a:r>
            <a:r>
              <a:rPr lang="en-US" dirty="0" err="1"/>
              <a:t>enzimatikus</a:t>
            </a:r>
            <a:r>
              <a:rPr lang="en-US" dirty="0"/>
              <a:t> biodízel </a:t>
            </a:r>
            <a:r>
              <a:rPr lang="en-US" dirty="0" err="1"/>
              <a:t>nagyüzemi</a:t>
            </a:r>
            <a:r>
              <a:rPr lang="en-US" dirty="0"/>
              <a:t> </a:t>
            </a:r>
            <a:r>
              <a:rPr lang="en-US" dirty="0" err="1"/>
              <a:t>előállításához</a:t>
            </a:r>
            <a:r>
              <a:rPr lang="en-US" dirty="0"/>
              <a:t>.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u="sng" dirty="0" err="1"/>
              <a:t>Ehhez</a:t>
            </a:r>
            <a:r>
              <a:rPr lang="en-US" u="sng" dirty="0"/>
              <a:t> </a:t>
            </a:r>
            <a:r>
              <a:rPr lang="en-US" u="sng" dirty="0" err="1"/>
              <a:t>két</a:t>
            </a:r>
            <a:r>
              <a:rPr lang="en-US" u="sng" dirty="0"/>
              <a:t> </a:t>
            </a:r>
            <a:r>
              <a:rPr lang="en-US" u="sng" dirty="0" err="1"/>
              <a:t>szempont</a:t>
            </a:r>
            <a:r>
              <a:rPr lang="en-US" u="sng" dirty="0"/>
              <a:t> </a:t>
            </a:r>
            <a:r>
              <a:rPr lang="en-US" u="sng" dirty="0" err="1"/>
              <a:t>alapvető</a:t>
            </a:r>
            <a:r>
              <a:rPr lang="en-US" u="sng" dirty="0"/>
              <a:t>:</a:t>
            </a:r>
          </a:p>
          <a:p>
            <a:pPr marL="457200">
              <a:lnSpc>
                <a:spcPct val="90000"/>
              </a:lnSpc>
            </a:pPr>
            <a:r>
              <a:rPr lang="en-US" dirty="0" err="1"/>
              <a:t>Hulladék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alacsony</a:t>
            </a:r>
            <a:r>
              <a:rPr lang="en-US" dirty="0"/>
              <a:t> </a:t>
            </a:r>
            <a:r>
              <a:rPr lang="en-US" dirty="0" err="1"/>
              <a:t>költségű</a:t>
            </a:r>
            <a:r>
              <a:rPr lang="en-US" dirty="0"/>
              <a:t>, </a:t>
            </a:r>
            <a:r>
              <a:rPr lang="en-US" dirty="0" err="1"/>
              <a:t>magas</a:t>
            </a:r>
            <a:r>
              <a:rPr lang="en-US" dirty="0"/>
              <a:t> </a:t>
            </a:r>
            <a:r>
              <a:rPr lang="en-US" dirty="0" err="1"/>
              <a:t>szennyezőanyag-tartalmú</a:t>
            </a:r>
            <a:r>
              <a:rPr lang="en-US" dirty="0"/>
              <a:t> (</a:t>
            </a:r>
            <a:r>
              <a:rPr lang="en-US" dirty="0" err="1"/>
              <a:t>nedvesség</a:t>
            </a:r>
            <a:r>
              <a:rPr lang="en-US" dirty="0"/>
              <a:t>, FFA, </a:t>
            </a:r>
            <a:r>
              <a:rPr lang="en-US" dirty="0" err="1"/>
              <a:t>foszfolipidek</a:t>
            </a:r>
            <a:r>
              <a:rPr lang="en-US" dirty="0"/>
              <a:t> </a:t>
            </a:r>
            <a:r>
              <a:rPr lang="en-US" dirty="0" err="1"/>
              <a:t>stb</a:t>
            </a:r>
            <a:r>
              <a:rPr lang="en-US" dirty="0"/>
              <a:t>.) </a:t>
            </a:r>
            <a:r>
              <a:rPr lang="en-US" dirty="0" err="1"/>
              <a:t>nyersanyagok</a:t>
            </a:r>
            <a:r>
              <a:rPr lang="en-US" dirty="0"/>
              <a:t> </a:t>
            </a:r>
            <a:r>
              <a:rPr lang="en-US" dirty="0" err="1"/>
              <a:t>felhasználása</a:t>
            </a:r>
            <a:r>
              <a:rPr lang="en-US" dirty="0"/>
              <a:t> a </a:t>
            </a:r>
            <a:r>
              <a:rPr lang="en-US" dirty="0" err="1"/>
              <a:t>folyamatban</a:t>
            </a:r>
            <a:r>
              <a:rPr lang="en-US" dirty="0"/>
              <a:t> </a:t>
            </a:r>
          </a:p>
          <a:p>
            <a:pPr marL="457200">
              <a:lnSpc>
                <a:spcPct val="90000"/>
              </a:lnSpc>
            </a:pPr>
            <a:r>
              <a:rPr lang="en-US" dirty="0"/>
              <a:t>A </a:t>
            </a:r>
            <a:r>
              <a:rPr lang="en-US" dirty="0" err="1"/>
              <a:t>folyékony</a:t>
            </a:r>
            <a:r>
              <a:rPr lang="en-US" dirty="0"/>
              <a:t> </a:t>
            </a:r>
            <a:r>
              <a:rPr lang="en-US" dirty="0" err="1"/>
              <a:t>lipázok</a:t>
            </a:r>
            <a:r>
              <a:rPr lang="en-US" dirty="0"/>
              <a:t> </a:t>
            </a:r>
            <a:r>
              <a:rPr lang="en-US" dirty="0" err="1"/>
              <a:t>által</a:t>
            </a:r>
            <a:r>
              <a:rPr lang="en-US" dirty="0"/>
              <a:t> </a:t>
            </a:r>
            <a:r>
              <a:rPr lang="en-US" dirty="0" err="1"/>
              <a:t>közvetített</a:t>
            </a:r>
            <a:r>
              <a:rPr lang="en-US" dirty="0"/>
              <a:t> </a:t>
            </a:r>
            <a:r>
              <a:rPr lang="en-US" dirty="0" err="1"/>
              <a:t>hidroészterezéssel</a:t>
            </a:r>
            <a:r>
              <a:rPr lang="en-US" dirty="0"/>
              <a:t> </a:t>
            </a:r>
            <a:r>
              <a:rPr lang="en-US" dirty="0" err="1"/>
              <a:t>előállított</a:t>
            </a:r>
            <a:r>
              <a:rPr lang="en-US" dirty="0"/>
              <a:t> biodízel </a:t>
            </a:r>
            <a:r>
              <a:rPr lang="en-US" dirty="0" err="1"/>
              <a:t>savasságának</a:t>
            </a:r>
            <a:r>
              <a:rPr lang="en-US" dirty="0"/>
              <a:t> </a:t>
            </a:r>
            <a:r>
              <a:rPr lang="en-US" dirty="0" err="1"/>
              <a:t>csökkentésére</a:t>
            </a:r>
            <a:r>
              <a:rPr lang="en-US" dirty="0"/>
              <a:t> </a:t>
            </a:r>
            <a:r>
              <a:rPr lang="en-US" dirty="0" err="1"/>
              <a:t>alkalmas</a:t>
            </a:r>
            <a:r>
              <a:rPr lang="en-US" dirty="0"/>
              <a:t>, </a:t>
            </a:r>
            <a:r>
              <a:rPr lang="en-US" dirty="0" err="1"/>
              <a:t>hatékony</a:t>
            </a:r>
            <a:r>
              <a:rPr lang="en-US" dirty="0"/>
              <a:t> </a:t>
            </a:r>
            <a:r>
              <a:rPr lang="en-US" dirty="0" err="1"/>
              <a:t>és</a:t>
            </a:r>
            <a:r>
              <a:rPr lang="en-US" dirty="0"/>
              <a:t> </a:t>
            </a:r>
            <a:r>
              <a:rPr lang="en-US" dirty="0" err="1"/>
              <a:t>környezetbarát</a:t>
            </a:r>
            <a:r>
              <a:rPr lang="en-US" dirty="0"/>
              <a:t> </a:t>
            </a:r>
            <a:r>
              <a:rPr lang="en-US" dirty="0" err="1"/>
              <a:t>technika</a:t>
            </a:r>
            <a:r>
              <a:rPr lang="en-US" dirty="0"/>
              <a:t> </a:t>
            </a:r>
            <a:r>
              <a:rPr lang="en-US" dirty="0" err="1"/>
              <a:t>kidolgozása</a:t>
            </a:r>
            <a:r>
              <a:rPr lang="en-US" dirty="0"/>
              <a:t> 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5BF611-D2A5-4454-8C47-95B0BC422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627455" y="-19394"/>
            <a:ext cx="806149" cy="6877392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7142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5B8092E2-D77A-4CE6-BB2D-6269784456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02CD835-4B0F-45D6-9B85-B049A1005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3"/>
            <a:ext cx="12192000" cy="20089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F2F5A68-5A67-45CB-9710-356EF3F2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0215" y="511309"/>
            <a:ext cx="9345550" cy="122195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2400"/>
              <a:t>Oldható lipázok használata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A89A7D66-5C6F-4AEB-BAB1-115CC311F3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4456" r="17215" b="2"/>
          <a:stretch/>
        </p:blipFill>
        <p:spPr>
          <a:xfrm>
            <a:off x="20" y="2009553"/>
            <a:ext cx="5188507" cy="4847794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D02BE56-7EB5-4E62-B6E2-1C49E470A9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0" y="303028"/>
            <a:ext cx="3296093" cy="170652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4595B06-EDA5-4E45-BED4-7891E7E0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  <a:endCxn id="11" idx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9137"/>
            <a:ext cx="5745707" cy="99596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59592DA5-68A4-46A6-90EA-F0304FF8E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356946" y="9137"/>
            <a:ext cx="714366" cy="2000416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D79C9A5D-F572-476A-99A9-70007715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7977116" y="9137"/>
            <a:ext cx="4214884" cy="78243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BEBCA7B-CC01-462B-9B38-914A667F0E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45707" y="2520209"/>
            <a:ext cx="5785303" cy="36023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lnSpc>
                <a:spcPct val="90000"/>
              </a:lnSpc>
              <a:buNone/>
            </a:pPr>
            <a:r>
              <a:rPr lang="en-US" sz="2200" dirty="0"/>
              <a:t>A biodízel szintézis </a:t>
            </a:r>
            <a:r>
              <a:rPr lang="en-US" sz="2200" dirty="0" err="1"/>
              <a:t>esetén</a:t>
            </a:r>
            <a:r>
              <a:rPr lang="hu-HU" sz="2200" dirty="0"/>
              <a:t>,</a:t>
            </a:r>
            <a:r>
              <a:rPr lang="en-US" sz="2200" dirty="0"/>
              <a:t> </a:t>
            </a:r>
            <a:r>
              <a:rPr lang="en-US" sz="2200" dirty="0" err="1"/>
              <a:t>folyékony</a:t>
            </a:r>
            <a:r>
              <a:rPr lang="en-US" sz="2200" dirty="0"/>
              <a:t> </a:t>
            </a:r>
            <a:r>
              <a:rPr lang="en-US" sz="2200" dirty="0" err="1"/>
              <a:t>készítményekben</a:t>
            </a:r>
            <a:r>
              <a:rPr lang="en-US" sz="2200" dirty="0"/>
              <a:t> </a:t>
            </a:r>
            <a:r>
              <a:rPr lang="en-US" sz="2200" dirty="0" err="1"/>
              <a:t>kereskedelmi</a:t>
            </a:r>
            <a:r>
              <a:rPr lang="en-US" sz="2200" dirty="0"/>
              <a:t> </a:t>
            </a:r>
            <a:r>
              <a:rPr lang="en-US" sz="2200" dirty="0" err="1"/>
              <a:t>forgalomban</a:t>
            </a:r>
            <a:r>
              <a:rPr lang="en-US" sz="2200" dirty="0"/>
              <a:t> </a:t>
            </a:r>
            <a:r>
              <a:rPr lang="en-US" sz="2200" dirty="0" err="1"/>
              <a:t>lévő</a:t>
            </a:r>
            <a:r>
              <a:rPr lang="en-US" sz="2200" dirty="0"/>
              <a:t> </a:t>
            </a:r>
            <a:r>
              <a:rPr lang="en-US" sz="2200" dirty="0" err="1"/>
              <a:t>lipázok</a:t>
            </a:r>
            <a:r>
              <a:rPr lang="en-US" sz="2200" dirty="0"/>
              <a:t> </a:t>
            </a:r>
            <a:r>
              <a:rPr lang="en-US" sz="2200" dirty="0" err="1"/>
              <a:t>felhasználásával</a:t>
            </a:r>
            <a:r>
              <a:rPr lang="en-US" sz="2200" dirty="0"/>
              <a:t> </a:t>
            </a:r>
            <a:r>
              <a:rPr lang="en-US" sz="2200" dirty="0" err="1"/>
              <a:t>végzett</a:t>
            </a:r>
            <a:r>
              <a:rPr lang="en-US" sz="2200" dirty="0"/>
              <a:t> </a:t>
            </a:r>
            <a:r>
              <a:rPr lang="en-US" sz="2200" dirty="0" err="1"/>
              <a:t>kutatások</a:t>
            </a:r>
            <a:r>
              <a:rPr lang="en-US" sz="2200" dirty="0"/>
              <a:t> </a:t>
            </a:r>
            <a:r>
              <a:rPr lang="en-US" sz="2200" dirty="0" err="1"/>
              <a:t>gyors</a:t>
            </a:r>
            <a:r>
              <a:rPr lang="en-US" sz="2200" dirty="0"/>
              <a:t> </a:t>
            </a:r>
            <a:r>
              <a:rPr lang="en-US" sz="2200" dirty="0" err="1"/>
              <a:t>előrehaladása</a:t>
            </a:r>
            <a:r>
              <a:rPr lang="hu-HU" sz="2200" dirty="0"/>
              <a:t>,</a:t>
            </a:r>
            <a:r>
              <a:rPr lang="en-US" sz="2200" dirty="0"/>
              <a:t> a </a:t>
            </a:r>
            <a:r>
              <a:rPr lang="en-US" sz="2200" dirty="0" err="1"/>
              <a:t>kísérleti</a:t>
            </a:r>
            <a:r>
              <a:rPr lang="en-US" sz="2200" dirty="0"/>
              <a:t> </a:t>
            </a:r>
            <a:r>
              <a:rPr lang="en-US" sz="2200" dirty="0" err="1"/>
              <a:t>egységekben</a:t>
            </a:r>
            <a:r>
              <a:rPr lang="en-US" sz="2200" dirty="0"/>
              <a:t> </a:t>
            </a:r>
            <a:r>
              <a:rPr lang="en-US" sz="2200" dirty="0" err="1"/>
              <a:t>történő</a:t>
            </a:r>
            <a:r>
              <a:rPr lang="en-US" sz="2200" dirty="0"/>
              <a:t> </a:t>
            </a:r>
            <a:r>
              <a:rPr lang="en-US" sz="2200" dirty="0" err="1"/>
              <a:t>gyártáshoz</a:t>
            </a:r>
            <a:r>
              <a:rPr lang="en-US" sz="2200" dirty="0"/>
              <a:t> </a:t>
            </a:r>
            <a:r>
              <a:rPr lang="en-US" sz="2200" dirty="0" err="1"/>
              <a:t>szükséges</a:t>
            </a:r>
            <a:r>
              <a:rPr lang="en-US" sz="2200" dirty="0"/>
              <a:t> </a:t>
            </a:r>
            <a:r>
              <a:rPr lang="en-US" sz="2200" dirty="0" err="1"/>
              <a:t>laboratóriumi</a:t>
            </a:r>
            <a:r>
              <a:rPr lang="en-US" sz="2200" dirty="0"/>
              <a:t> </a:t>
            </a:r>
            <a:r>
              <a:rPr lang="en-US" sz="2200" dirty="0" err="1"/>
              <a:t>méretű</a:t>
            </a:r>
            <a:r>
              <a:rPr lang="en-US" sz="2200" dirty="0"/>
              <a:t> </a:t>
            </a:r>
            <a:r>
              <a:rPr lang="en-US" sz="2200" dirty="0" err="1"/>
              <a:t>kísérletek</a:t>
            </a:r>
            <a:r>
              <a:rPr lang="en-US" sz="2200" dirty="0"/>
              <a:t> </a:t>
            </a:r>
            <a:r>
              <a:rPr lang="en-US" sz="2200" dirty="0" err="1"/>
              <a:t>fejlődése</a:t>
            </a:r>
            <a:r>
              <a:rPr lang="en-US" sz="2200" dirty="0"/>
              <a:t> </a:t>
            </a:r>
            <a:r>
              <a:rPr lang="en-US" sz="2200" dirty="0" err="1"/>
              <a:t>szempontjából</a:t>
            </a:r>
            <a:r>
              <a:rPr lang="en-US" sz="2200" dirty="0"/>
              <a:t> </a:t>
            </a:r>
            <a:r>
              <a:rPr lang="en-US" sz="2200" dirty="0" err="1"/>
              <a:t>azt</a:t>
            </a:r>
            <a:r>
              <a:rPr lang="en-US" sz="2200" dirty="0"/>
              <a:t> </a:t>
            </a:r>
            <a:r>
              <a:rPr lang="en-US" sz="2200" dirty="0" err="1"/>
              <a:t>példázza</a:t>
            </a:r>
            <a:r>
              <a:rPr lang="en-US" sz="2200" dirty="0"/>
              <a:t>, </a:t>
            </a:r>
            <a:r>
              <a:rPr lang="en-US" sz="2200" dirty="0" err="1"/>
              <a:t>hogy</a:t>
            </a:r>
            <a:r>
              <a:rPr lang="en-US" sz="2200" dirty="0"/>
              <a:t> </a:t>
            </a:r>
            <a:r>
              <a:rPr lang="en-US" sz="2200" dirty="0" err="1"/>
              <a:t>ezeknek</a:t>
            </a:r>
            <a:r>
              <a:rPr lang="en-US" sz="2200" dirty="0"/>
              <a:t> a </a:t>
            </a:r>
            <a:r>
              <a:rPr lang="en-US" sz="2200" dirty="0" err="1"/>
              <a:t>biokatalizátoroknak</a:t>
            </a:r>
            <a:r>
              <a:rPr lang="en-US" sz="2200" dirty="0"/>
              <a:t> a </a:t>
            </a:r>
            <a:r>
              <a:rPr lang="en-US" sz="2200" dirty="0" err="1"/>
              <a:t>felhasználása</a:t>
            </a:r>
            <a:r>
              <a:rPr lang="en-US" sz="2200" dirty="0"/>
              <a:t> </a:t>
            </a:r>
            <a:r>
              <a:rPr lang="en-US" sz="2200" dirty="0" err="1"/>
              <a:t>ígéretes</a:t>
            </a:r>
            <a:r>
              <a:rPr lang="en-US" sz="2200" dirty="0"/>
              <a:t>. A </a:t>
            </a:r>
            <a:r>
              <a:rPr lang="en-US" sz="2200" dirty="0" err="1"/>
              <a:t>jövőben</a:t>
            </a:r>
            <a:r>
              <a:rPr lang="en-US" sz="2200" dirty="0"/>
              <a:t> </a:t>
            </a:r>
            <a:r>
              <a:rPr lang="en-US" sz="2200" dirty="0" err="1"/>
              <a:t>az</a:t>
            </a:r>
            <a:r>
              <a:rPr lang="en-US" sz="2200" dirty="0"/>
              <a:t> </a:t>
            </a:r>
            <a:r>
              <a:rPr lang="en-US" sz="2200" dirty="0" err="1"/>
              <a:t>oldható</a:t>
            </a:r>
            <a:r>
              <a:rPr lang="en-US" sz="2200" dirty="0"/>
              <a:t> </a:t>
            </a:r>
            <a:r>
              <a:rPr lang="en-US" sz="2200" dirty="0" err="1"/>
              <a:t>lipáz</a:t>
            </a:r>
            <a:r>
              <a:rPr lang="en-US" sz="2200" dirty="0"/>
              <a:t> </a:t>
            </a:r>
            <a:r>
              <a:rPr lang="en-US" sz="2200" dirty="0" err="1"/>
              <a:t>által</a:t>
            </a:r>
            <a:r>
              <a:rPr lang="en-US" sz="2200" dirty="0"/>
              <a:t> </a:t>
            </a:r>
            <a:r>
              <a:rPr lang="en-US" sz="2200" dirty="0" err="1"/>
              <a:t>közvetített</a:t>
            </a:r>
            <a:r>
              <a:rPr lang="en-US" sz="2200" dirty="0"/>
              <a:t> </a:t>
            </a:r>
            <a:r>
              <a:rPr lang="en-US" sz="2200" dirty="0" err="1"/>
              <a:t>biodízelgyártás</a:t>
            </a:r>
            <a:r>
              <a:rPr lang="en-US" sz="2200" dirty="0"/>
              <a:t> a </a:t>
            </a:r>
            <a:r>
              <a:rPr lang="en-US" sz="2200" dirty="0" err="1"/>
              <a:t>bioüzemanyag</a:t>
            </a:r>
            <a:r>
              <a:rPr lang="en-US" sz="2200" dirty="0"/>
              <a:t> </a:t>
            </a:r>
            <a:r>
              <a:rPr lang="en-US" sz="2200" dirty="0" err="1"/>
              <a:t>ipari</a:t>
            </a:r>
            <a:r>
              <a:rPr lang="en-US" sz="2200" dirty="0"/>
              <a:t> </a:t>
            </a:r>
            <a:r>
              <a:rPr lang="en-US" sz="2200" dirty="0" err="1"/>
              <a:t>szintézisének</a:t>
            </a:r>
            <a:r>
              <a:rPr lang="en-US" sz="2200" dirty="0"/>
              <a:t> </a:t>
            </a:r>
            <a:r>
              <a:rPr lang="en-US" sz="2200" dirty="0" err="1"/>
              <a:t>egyik</a:t>
            </a:r>
            <a:r>
              <a:rPr lang="en-US" sz="2200" dirty="0"/>
              <a:t> </a:t>
            </a:r>
            <a:r>
              <a:rPr lang="en-US" sz="2200" dirty="0" err="1"/>
              <a:t>fő</a:t>
            </a:r>
            <a:r>
              <a:rPr lang="en-US" sz="2200" dirty="0"/>
              <a:t> </a:t>
            </a:r>
            <a:r>
              <a:rPr lang="en-US" sz="2200" dirty="0" err="1"/>
              <a:t>technikájává</a:t>
            </a:r>
            <a:r>
              <a:rPr lang="en-US" sz="2200" dirty="0"/>
              <a:t> </a:t>
            </a:r>
            <a:r>
              <a:rPr lang="en-US" sz="2200" dirty="0" err="1"/>
              <a:t>válhat</a:t>
            </a:r>
            <a:r>
              <a:rPr lang="en-US" sz="2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70092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436E0F2-A64B-471E-93C0-8DFE08CC57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C1E3AB1-2A8C-4607-9FAE-D8BDB280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D66059-832F-40B6-A35F-F56C8F38A1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A515E2ED-7EA9-448D-83FA-54C3DF972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0595356-EABD-4767-AC9D-EA21FF115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8CD9F06-9628-469C-B788-A894E3E0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550A431-0B61-421B-B4B7-24C0CFF0F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82950D9A-4705-4314-961A-4F88B2CE41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13969F2-ED52-4E5C-B3FC-01E01B8B9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2"/>
            <a:ext cx="12192000" cy="68573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7DC3D66-CB7F-418D-9D74-52E0DDC16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870" y="749595"/>
            <a:ext cx="5645888" cy="390214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6600" i="1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Köszönjük szépen a figyelmet!</a:t>
            </a:r>
          </a:p>
        </p:txBody>
      </p:sp>
      <p:pic>
        <p:nvPicPr>
          <p:cNvPr id="4" name="Picture 3" descr="A képen égbolt, nap látható&#10;&#10;Automatikusan generált leírás">
            <a:extLst>
              <a:ext uri="{FF2B5EF4-FFF2-40B4-BE49-F238E27FC236}">
                <a16:creationId xmlns:a16="http://schemas.microsoft.com/office/drawing/2014/main" id="{981B4C30-57B5-415B-8298-868804493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178" b="1"/>
          <a:stretch/>
        </p:blipFill>
        <p:spPr>
          <a:xfrm>
            <a:off x="5879804" y="-6350"/>
            <a:ext cx="6312196" cy="6874330"/>
          </a:xfrm>
          <a:custGeom>
            <a:avLst/>
            <a:gdLst/>
            <a:ahLst/>
            <a:cxnLst/>
            <a:rect l="l" t="t" r="r" b="b"/>
            <a:pathLst>
              <a:path w="6312196" h="6874330">
                <a:moveTo>
                  <a:pt x="2047193" y="0"/>
                </a:moveTo>
                <a:lnTo>
                  <a:pt x="6312196" y="0"/>
                </a:lnTo>
                <a:lnTo>
                  <a:pt x="6312196" y="6874330"/>
                </a:lnTo>
                <a:lnTo>
                  <a:pt x="0" y="6874330"/>
                </a:lnTo>
                <a:close/>
              </a:path>
            </a:pathLst>
          </a:cu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3AC671C-E66F-43C5-A66A-C477339DD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634715" y="0"/>
            <a:ext cx="914401" cy="685734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08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E80CD2F-8BB2-48FC-A6C8-826AA637F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Kémiai </a:t>
            </a:r>
            <a:r>
              <a:rPr lang="hu-HU" dirty="0" err="1"/>
              <a:t>átészterezés</a:t>
            </a:r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69A2229-890E-4796-BEDD-6FD97FEE82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előny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A0B8F2-597B-4206-8474-BAD9B7B425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Rövid idő szükséges</a:t>
            </a:r>
          </a:p>
          <a:p>
            <a:r>
              <a:rPr lang="hu-HU" dirty="0"/>
              <a:t>Nagy hozam érhető el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A9ADC6AF-A65E-4A6F-96F8-62FE30A55B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hátrány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C5B44D4-08E3-4E22-8AF8-54B20AA9CB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Nagy energiaigény</a:t>
            </a:r>
          </a:p>
          <a:p>
            <a:r>
              <a:rPr lang="hu-HU" dirty="0"/>
              <a:t>A katalizátor és a glicerin visszanyerésének nehézsége</a:t>
            </a:r>
          </a:p>
          <a:p>
            <a:r>
              <a:rPr lang="hu-HU" dirty="0"/>
              <a:t>A környezet potenciális szennyezése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985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A711EA0-F20B-4BAC-9A86-A6B11EEE5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Enzimes reakció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EFC03BED-1096-47B3-8157-A5B0100EB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előny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22BB95A-CAE7-400C-81FE-E2D0C910809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/>
              <a:t>A reakciók enyhe körülmények között katalizálhatók</a:t>
            </a:r>
          </a:p>
        </p:txBody>
      </p:sp>
      <p:sp>
        <p:nvSpPr>
          <p:cNvPr id="7" name="Szöveg helye 6">
            <a:extLst>
              <a:ext uri="{FF2B5EF4-FFF2-40B4-BE49-F238E27FC236}">
                <a16:creationId xmlns:a16="http://schemas.microsoft.com/office/drawing/2014/main" id="{02B8C0CB-ACDD-4B85-81CB-49D3452614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hátrány</a:t>
            </a:r>
          </a:p>
        </p:txBody>
      </p:sp>
      <p:sp>
        <p:nvSpPr>
          <p:cNvPr id="5" name="Tartalom helye 4">
            <a:extLst>
              <a:ext uri="{FF2B5EF4-FFF2-40B4-BE49-F238E27FC236}">
                <a16:creationId xmlns:a16="http://schemas.microsoft.com/office/drawing/2014/main" id="{66C41738-B1C9-40B0-BB97-44994B41A66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A </a:t>
            </a:r>
            <a:r>
              <a:rPr lang="hu-HU" dirty="0" err="1"/>
              <a:t>biokatalizátor</a:t>
            </a:r>
            <a:r>
              <a:rPr lang="hu-HU" dirty="0"/>
              <a:t> drága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54A52D1-8E7D-4FEC-953E-61AA461EE17D}"/>
              </a:ext>
            </a:extLst>
          </p:cNvPr>
          <p:cNvSpPr txBox="1"/>
          <p:nvPr/>
        </p:nvSpPr>
        <p:spPr>
          <a:xfrm>
            <a:off x="2506354" y="4525347"/>
            <a:ext cx="69824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>
                <a:sym typeface="Wingdings" panose="05000000000000000000" pitchFamily="2" charset="2"/>
              </a:rPr>
              <a:t> Immobilizációs módszerek bevezetése a </a:t>
            </a:r>
            <a:r>
              <a:rPr lang="hu-HU" sz="2400" b="1" dirty="0" err="1">
                <a:sym typeface="Wingdings" panose="05000000000000000000" pitchFamily="2" charset="2"/>
              </a:rPr>
              <a:t>lipázok</a:t>
            </a:r>
            <a:r>
              <a:rPr lang="hu-HU" sz="2400" b="1" dirty="0">
                <a:sym typeface="Wingdings" panose="05000000000000000000" pitchFamily="2" charset="2"/>
              </a:rPr>
              <a:t> stabilitásának javítása és az ismételt felhasználás érdekében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20685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" name="Rectangle 34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650"/>
            <a:ext cx="5676966" cy="6869953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754909 w 6430885"/>
              <a:gd name="connsiteY0" fmla="*/ 0 h 6869951"/>
              <a:gd name="connsiteX1" fmla="*/ 6430885 w 6430885"/>
              <a:gd name="connsiteY1" fmla="*/ 11953 h 6869951"/>
              <a:gd name="connsiteX2" fmla="*/ 6430885 w 6430885"/>
              <a:gd name="connsiteY2" fmla="*/ 6869951 h 6869951"/>
              <a:gd name="connsiteX3" fmla="*/ 0 w 6430885"/>
              <a:gd name="connsiteY3" fmla="*/ 6869951 h 6869951"/>
              <a:gd name="connsiteX4" fmla="*/ 1754909 w 6430885"/>
              <a:gd name="connsiteY4" fmla="*/ 0 h 6869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30885" h="6869951">
                <a:moveTo>
                  <a:pt x="1754909" y="0"/>
                </a:moveTo>
                <a:lnTo>
                  <a:pt x="6430885" y="11953"/>
                </a:lnTo>
                <a:lnTo>
                  <a:pt x="6430885" y="6869951"/>
                </a:lnTo>
                <a:lnTo>
                  <a:pt x="0" y="6869951"/>
                </a:lnTo>
                <a:lnTo>
                  <a:pt x="1754909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4B59D31-1475-4091-90BE-D1153723F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920" y="800849"/>
            <a:ext cx="4065767" cy="3510553"/>
          </a:xfrm>
        </p:spPr>
        <p:txBody>
          <a:bodyPr anchor="t">
            <a:normAutofit/>
          </a:bodyPr>
          <a:lstStyle/>
          <a:p>
            <a:r>
              <a:rPr lang="hu-HU" dirty="0" err="1"/>
              <a:t>Lipázok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DEC3A3F-C406-4493-A64B-C838E9E6E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5753" y="533400"/>
            <a:ext cx="5458046" cy="5791200"/>
          </a:xfrm>
        </p:spPr>
        <p:txBody>
          <a:bodyPr anchor="ctr">
            <a:normAutofit/>
          </a:bodyPr>
          <a:lstStyle/>
          <a:p>
            <a:r>
              <a:rPr lang="hu-HU" sz="2200" dirty="0"/>
              <a:t>széles körben használják karbonsav észterek hidrolízisének, </a:t>
            </a:r>
            <a:r>
              <a:rPr lang="hu-HU" sz="2200" dirty="0" err="1"/>
              <a:t>alkoholízisének</a:t>
            </a:r>
            <a:r>
              <a:rPr lang="hu-HU" sz="2200" dirty="0"/>
              <a:t>, észterezésének és átészterezésének katakizálásához</a:t>
            </a:r>
          </a:p>
          <a:p>
            <a:r>
              <a:rPr lang="hu-HU" sz="2200" dirty="0"/>
              <a:t>kiváló katalitikus aktivitással és stabilitással rendelkeznek nemvizes közegben, ami megkönnyíti az észterezési és </a:t>
            </a:r>
            <a:r>
              <a:rPr lang="hu-HU" sz="2200" dirty="0" err="1"/>
              <a:t>átészterezési</a:t>
            </a:r>
            <a:r>
              <a:rPr lang="hu-HU" sz="2200" dirty="0"/>
              <a:t> folyamatot a biodízel gyártása során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8A66062-E0FE-4EE7-9840-EC05B87AC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-1" y="4541520"/>
            <a:ext cx="5895754" cy="23105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2988236"/>
            <a:ext cx="2418079" cy="388769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58774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8222250-799A-4AD0-9BD1-BE6EB7A06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770432A-C0A6-4D4F-AE2C-705049DAB8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6244921" y="-5976"/>
            <a:ext cx="5947079" cy="6874927"/>
          </a:xfrm>
          <a:custGeom>
            <a:avLst/>
            <a:gdLst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2493114 w 4584879"/>
              <a:gd name="connsiteY2" fmla="*/ 6863976 h 6863976"/>
              <a:gd name="connsiteX3" fmla="*/ 0 w 4584879"/>
              <a:gd name="connsiteY3" fmla="*/ 6863976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571269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63976"/>
              <a:gd name="connsiteX1" fmla="*/ 4584879 w 4584879"/>
              <a:gd name="connsiteY1" fmla="*/ 0 h 6863976"/>
              <a:gd name="connsiteX2" fmla="*/ 3677452 w 4584879"/>
              <a:gd name="connsiteY2" fmla="*/ 6853025 h 6863976"/>
              <a:gd name="connsiteX3" fmla="*/ 0 w 4584879"/>
              <a:gd name="connsiteY3" fmla="*/ 6863976 h 6863976"/>
              <a:gd name="connsiteX4" fmla="*/ 0 w 4584879"/>
              <a:gd name="connsiteY4" fmla="*/ 0 h 6863976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693787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584879"/>
              <a:gd name="connsiteY0" fmla="*/ 0 h 6874927"/>
              <a:gd name="connsiteX1" fmla="*/ 4584879 w 4584879"/>
              <a:gd name="connsiteY1" fmla="*/ 0 h 6874927"/>
              <a:gd name="connsiteX2" fmla="*/ 3842978 w 4584879"/>
              <a:gd name="connsiteY2" fmla="*/ 6874927 h 6874927"/>
              <a:gd name="connsiteX3" fmla="*/ 0 w 4584879"/>
              <a:gd name="connsiteY3" fmla="*/ 6863976 h 6874927"/>
              <a:gd name="connsiteX4" fmla="*/ 0 w 4584879"/>
              <a:gd name="connsiteY4" fmla="*/ 0 h 6874927"/>
              <a:gd name="connsiteX0" fmla="*/ 0 w 4435688"/>
              <a:gd name="connsiteY0" fmla="*/ 0 h 6874927"/>
              <a:gd name="connsiteX1" fmla="*/ 4435688 w 4435688"/>
              <a:gd name="connsiteY1" fmla="*/ 4763 h 6874927"/>
              <a:gd name="connsiteX2" fmla="*/ 3842978 w 4435688"/>
              <a:gd name="connsiteY2" fmla="*/ 6874927 h 6874927"/>
              <a:gd name="connsiteX3" fmla="*/ 0 w 4435688"/>
              <a:gd name="connsiteY3" fmla="*/ 6863976 h 6874927"/>
              <a:gd name="connsiteX4" fmla="*/ 0 w 4435688"/>
              <a:gd name="connsiteY4" fmla="*/ 0 h 6874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5688" h="6874927">
                <a:moveTo>
                  <a:pt x="0" y="0"/>
                </a:moveTo>
                <a:lnTo>
                  <a:pt x="4435688" y="4763"/>
                </a:lnTo>
                <a:lnTo>
                  <a:pt x="3842978" y="6874927"/>
                </a:lnTo>
                <a:lnTo>
                  <a:pt x="0" y="6863976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8287AE8-7D04-4E3A-B8E8-35722DECF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705" y="542926"/>
            <a:ext cx="4439894" cy="1668143"/>
          </a:xfrm>
        </p:spPr>
        <p:txBody>
          <a:bodyPr>
            <a:normAutofit/>
          </a:bodyPr>
          <a:lstStyle/>
          <a:p>
            <a:r>
              <a:rPr lang="hu-HU"/>
              <a:t>Immobilizát enzimek</a:t>
            </a:r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46E23A0-CEDB-41EF-80AC-7F2A289523E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878477"/>
            <a:ext cx="5270053" cy="3101046"/>
          </a:xfrm>
          <a:prstGeom prst="rect">
            <a:avLst/>
          </a:prstGeom>
          <a:noFill/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8FBE787-8B1D-40E5-8468-6F665BB5D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243268" y="0"/>
            <a:ext cx="488370" cy="6880404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2C50473-0967-4D9A-85A7-B168DC3036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706" y="2211069"/>
            <a:ext cx="4439894" cy="4113531"/>
          </a:xfrm>
        </p:spPr>
        <p:txBody>
          <a:bodyPr>
            <a:normAutofit/>
          </a:bodyPr>
          <a:lstStyle/>
          <a:p>
            <a:r>
              <a:rPr lang="hu-HU" dirty="0"/>
              <a:t>Immobilizált enzimek: olyan enzimek, amelyek fizikailag korlátozottak vagy lokalizáltak a tér meghatározott régiójában, miközben megtartják katalitikus aktivitásukat, és amelyek többször és folyamatosan használhatók</a:t>
            </a:r>
          </a:p>
          <a:p>
            <a:r>
              <a:rPr lang="hu-HU" dirty="0"/>
              <a:t>Az immobilizálásra számos módszer létezik, pl. </a:t>
            </a:r>
            <a:r>
              <a:rPr lang="hu-HU" b="1" dirty="0"/>
              <a:t>adszorpció</a:t>
            </a:r>
            <a:r>
              <a:rPr lang="hu-HU" dirty="0"/>
              <a:t>, kovalens kötés, </a:t>
            </a:r>
            <a:r>
              <a:rPr lang="hu-HU" dirty="0" err="1"/>
              <a:t>kapszulázás</a:t>
            </a:r>
            <a:r>
              <a:rPr lang="hu-HU" dirty="0"/>
              <a:t>, térhálósítás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478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81775E6C-9FE7-4AE4-ABE7-2568D95DE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23">
            <a:extLst>
              <a:ext uri="{FF2B5EF4-FFF2-40B4-BE49-F238E27FC236}">
                <a16:creationId xmlns:a16="http://schemas.microsoft.com/office/drawing/2014/main" id="{8CECB99A-E2AB-482F-A307-487955310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1323" y="-5553"/>
            <a:ext cx="8860678" cy="6873308"/>
          </a:xfrm>
          <a:custGeom>
            <a:avLst/>
            <a:gdLst>
              <a:gd name="connsiteX0" fmla="*/ 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0 w 5803153"/>
              <a:gd name="connsiteY4" fmla="*/ 0 h 6857998"/>
              <a:gd name="connsiteX0" fmla="*/ 1016000 w 5803153"/>
              <a:gd name="connsiteY0" fmla="*/ 0 h 6857998"/>
              <a:gd name="connsiteX1" fmla="*/ 5803153 w 5803153"/>
              <a:gd name="connsiteY1" fmla="*/ 0 h 6857998"/>
              <a:gd name="connsiteX2" fmla="*/ 5803153 w 5803153"/>
              <a:gd name="connsiteY2" fmla="*/ 6857998 h 6857998"/>
              <a:gd name="connsiteX3" fmla="*/ 0 w 5803153"/>
              <a:gd name="connsiteY3" fmla="*/ 6857998 h 6857998"/>
              <a:gd name="connsiteX4" fmla="*/ 1016000 w 5803153"/>
              <a:gd name="connsiteY4" fmla="*/ 0 h 6857998"/>
              <a:gd name="connsiteX0" fmla="*/ 133872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338729 w 6125882"/>
              <a:gd name="connsiteY4" fmla="*/ 0 h 6857998"/>
              <a:gd name="connsiteX0" fmla="*/ 1697317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697317 w 6125882"/>
              <a:gd name="connsiteY4" fmla="*/ 0 h 6857998"/>
              <a:gd name="connsiteX0" fmla="*/ 2702091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2702091 w 6125882"/>
              <a:gd name="connsiteY4" fmla="*/ 0 h 6857998"/>
              <a:gd name="connsiteX0" fmla="*/ 1215089 w 6125882"/>
              <a:gd name="connsiteY0" fmla="*/ 0 h 6857998"/>
              <a:gd name="connsiteX1" fmla="*/ 6125882 w 6125882"/>
              <a:gd name="connsiteY1" fmla="*/ 0 h 6857998"/>
              <a:gd name="connsiteX2" fmla="*/ 6125882 w 6125882"/>
              <a:gd name="connsiteY2" fmla="*/ 6857998 h 6857998"/>
              <a:gd name="connsiteX3" fmla="*/ 0 w 6125882"/>
              <a:gd name="connsiteY3" fmla="*/ 6846045 h 6857998"/>
              <a:gd name="connsiteX4" fmla="*/ 1215089 w 6125882"/>
              <a:gd name="connsiteY4" fmla="*/ 0 h 6857998"/>
              <a:gd name="connsiteX0" fmla="*/ 1222204 w 6132997"/>
              <a:gd name="connsiteY0" fmla="*/ 0 h 6881904"/>
              <a:gd name="connsiteX1" fmla="*/ 6132997 w 6132997"/>
              <a:gd name="connsiteY1" fmla="*/ 0 h 6881904"/>
              <a:gd name="connsiteX2" fmla="*/ 6132997 w 6132997"/>
              <a:gd name="connsiteY2" fmla="*/ 6857998 h 6881904"/>
              <a:gd name="connsiteX3" fmla="*/ 0 w 6132997"/>
              <a:gd name="connsiteY3" fmla="*/ 6881904 h 6881904"/>
              <a:gd name="connsiteX4" fmla="*/ 1222204 w 6132997"/>
              <a:gd name="connsiteY4" fmla="*/ 0 h 6881904"/>
              <a:gd name="connsiteX0" fmla="*/ 1348644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348644 w 6132997"/>
              <a:gd name="connsiteY4" fmla="*/ 0 h 6893857"/>
              <a:gd name="connsiteX0" fmla="*/ 1457021 w 6132997"/>
              <a:gd name="connsiteY0" fmla="*/ 0 h 6893857"/>
              <a:gd name="connsiteX1" fmla="*/ 6132997 w 6132997"/>
              <a:gd name="connsiteY1" fmla="*/ 11953 h 6893857"/>
              <a:gd name="connsiteX2" fmla="*/ 6132997 w 6132997"/>
              <a:gd name="connsiteY2" fmla="*/ 6869951 h 6893857"/>
              <a:gd name="connsiteX3" fmla="*/ 0 w 6132997"/>
              <a:gd name="connsiteY3" fmla="*/ 6893857 h 6893857"/>
              <a:gd name="connsiteX4" fmla="*/ 1457021 w 6132997"/>
              <a:gd name="connsiteY4" fmla="*/ 0 h 6893857"/>
              <a:gd name="connsiteX0" fmla="*/ 1229836 w 5905812"/>
              <a:gd name="connsiteY0" fmla="*/ 0 h 6888661"/>
              <a:gd name="connsiteX1" fmla="*/ 5905812 w 5905812"/>
              <a:gd name="connsiteY1" fmla="*/ 11953 h 6888661"/>
              <a:gd name="connsiteX2" fmla="*/ 5905812 w 5905812"/>
              <a:gd name="connsiteY2" fmla="*/ 6869951 h 6888661"/>
              <a:gd name="connsiteX3" fmla="*/ 0 w 5905812"/>
              <a:gd name="connsiteY3" fmla="*/ 6888661 h 6888661"/>
              <a:gd name="connsiteX4" fmla="*/ 1229836 w 5905812"/>
              <a:gd name="connsiteY4" fmla="*/ 0 h 6888661"/>
              <a:gd name="connsiteX0" fmla="*/ 1156550 w 5832526"/>
              <a:gd name="connsiteY0" fmla="*/ 0 h 6883466"/>
              <a:gd name="connsiteX1" fmla="*/ 5832526 w 5832526"/>
              <a:gd name="connsiteY1" fmla="*/ 11953 h 6883466"/>
              <a:gd name="connsiteX2" fmla="*/ 5832526 w 5832526"/>
              <a:gd name="connsiteY2" fmla="*/ 6869951 h 6883466"/>
              <a:gd name="connsiteX3" fmla="*/ 0 w 5832526"/>
              <a:gd name="connsiteY3" fmla="*/ 6883466 h 6883466"/>
              <a:gd name="connsiteX4" fmla="*/ 1156550 w 5832526"/>
              <a:gd name="connsiteY4" fmla="*/ 0 h 6883466"/>
              <a:gd name="connsiteX0" fmla="*/ 1104130 w 5780106"/>
              <a:gd name="connsiteY0" fmla="*/ 0 h 6873306"/>
              <a:gd name="connsiteX1" fmla="*/ 5780106 w 5780106"/>
              <a:gd name="connsiteY1" fmla="*/ 11953 h 6873306"/>
              <a:gd name="connsiteX2" fmla="*/ 5780106 w 5780106"/>
              <a:gd name="connsiteY2" fmla="*/ 6869951 h 6873306"/>
              <a:gd name="connsiteX3" fmla="*/ 0 w 5780106"/>
              <a:gd name="connsiteY3" fmla="*/ 6873306 h 6873306"/>
              <a:gd name="connsiteX4" fmla="*/ 1104130 w 5780106"/>
              <a:gd name="connsiteY4" fmla="*/ 0 h 6873306"/>
              <a:gd name="connsiteX0" fmla="*/ 1064815 w 5740791"/>
              <a:gd name="connsiteY0" fmla="*/ 0 h 6869951"/>
              <a:gd name="connsiteX1" fmla="*/ 5740791 w 5740791"/>
              <a:gd name="connsiteY1" fmla="*/ 11953 h 6869951"/>
              <a:gd name="connsiteX2" fmla="*/ 5740791 w 5740791"/>
              <a:gd name="connsiteY2" fmla="*/ 6869951 h 6869951"/>
              <a:gd name="connsiteX3" fmla="*/ 0 w 5740791"/>
              <a:gd name="connsiteY3" fmla="*/ 6863146 h 6869951"/>
              <a:gd name="connsiteX4" fmla="*/ 1064815 w 5740791"/>
              <a:gd name="connsiteY4" fmla="*/ 0 h 6869951"/>
              <a:gd name="connsiteX0" fmla="*/ 1038605 w 5714581"/>
              <a:gd name="connsiteY0" fmla="*/ 0 h 6873306"/>
              <a:gd name="connsiteX1" fmla="*/ 5714581 w 5714581"/>
              <a:gd name="connsiteY1" fmla="*/ 11953 h 6873306"/>
              <a:gd name="connsiteX2" fmla="*/ 5714581 w 5714581"/>
              <a:gd name="connsiteY2" fmla="*/ 6869951 h 6873306"/>
              <a:gd name="connsiteX3" fmla="*/ 0 w 5714581"/>
              <a:gd name="connsiteY3" fmla="*/ 6873306 h 6873306"/>
              <a:gd name="connsiteX4" fmla="*/ 1038605 w 5714581"/>
              <a:gd name="connsiteY4" fmla="*/ 0 h 6873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14581" h="6873306">
                <a:moveTo>
                  <a:pt x="1038605" y="0"/>
                </a:moveTo>
                <a:lnTo>
                  <a:pt x="5714581" y="11953"/>
                </a:lnTo>
                <a:lnTo>
                  <a:pt x="5714581" y="6869951"/>
                </a:lnTo>
                <a:lnTo>
                  <a:pt x="0" y="6873306"/>
                </a:lnTo>
                <a:lnTo>
                  <a:pt x="1038605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3D914DC-408F-41A0-B922-F0E3A9E19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484" y="675167"/>
            <a:ext cx="3971261" cy="4064174"/>
          </a:xfrm>
        </p:spPr>
        <p:txBody>
          <a:bodyPr anchor="t">
            <a:normAutofit/>
          </a:bodyPr>
          <a:lstStyle/>
          <a:p>
            <a:r>
              <a:rPr lang="hu-HU" dirty="0"/>
              <a:t>Adszorpció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59B1452-7940-4F4D-88B2-47754DC42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3026" y="533400"/>
            <a:ext cx="5883964" cy="5771481"/>
          </a:xfrm>
        </p:spPr>
        <p:txBody>
          <a:bodyPr anchor="ctr">
            <a:normAutofit/>
          </a:bodyPr>
          <a:lstStyle/>
          <a:p>
            <a:r>
              <a:rPr lang="hu-HU" dirty="0"/>
              <a:t>A lipáz kötődése a hordozó felületéhez gyenge </a:t>
            </a:r>
            <a:r>
              <a:rPr lang="hu-HU" dirty="0" err="1"/>
              <a:t>kölcsonhatásokkal</a:t>
            </a:r>
            <a:r>
              <a:rPr lang="hu-HU" dirty="0"/>
              <a:t> (pl. van </a:t>
            </a:r>
            <a:r>
              <a:rPr lang="hu-HU" dirty="0" err="1"/>
              <a:t>der</a:t>
            </a:r>
            <a:r>
              <a:rPr lang="hu-HU" dirty="0"/>
              <a:t> Waals, hidrofób kölcsönhatások vagy diszperziós erők)</a:t>
            </a:r>
          </a:p>
          <a:p>
            <a:r>
              <a:rPr lang="hu-HU" dirty="0"/>
              <a:t>Enyhe körülmények között, nagy aktivitásveszteség nélkül előállítható, és a kapcsolódó folyamat viszonylag egyszerű és alacsony költségű</a:t>
            </a:r>
          </a:p>
          <a:p>
            <a:r>
              <a:rPr lang="hu-HU" dirty="0"/>
              <a:t>A hordozó könnyen visszanyerhető ismételt immobilizáláshoz</a:t>
            </a:r>
          </a:p>
          <a:p>
            <a:r>
              <a:rPr lang="hu-HU" dirty="0"/>
              <a:t>Általánosságban elmondható, hogy az adszorpciós technikát alkalmazó összes biodízel-hozam 80%-</a:t>
            </a:r>
            <a:r>
              <a:rPr lang="hu-HU" dirty="0" err="1"/>
              <a:t>nál</a:t>
            </a:r>
            <a:r>
              <a:rPr lang="hu-HU" dirty="0"/>
              <a:t> nagyobb, ha alapanyagként növényi olajat vagy hulladék étolajat használnak</a:t>
            </a:r>
          </a:p>
        </p:txBody>
      </p:sp>
      <p:cxnSp>
        <p:nvCxnSpPr>
          <p:cNvPr id="18" name="Straight Connector 11">
            <a:extLst>
              <a:ext uri="{FF2B5EF4-FFF2-40B4-BE49-F238E27FC236}">
                <a16:creationId xmlns:a16="http://schemas.microsoft.com/office/drawing/2014/main" id="{A3B4C179-2540-4304-9C9C-2AAAA53EF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 flipV="1">
            <a:off x="1" y="4894729"/>
            <a:ext cx="4206239" cy="1967878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7A364443-B44B-44C9-B8C4-AED23CB6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91373" y="0"/>
            <a:ext cx="463526" cy="691388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6045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4796E4-EF55-4148-942B-2E643B003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563" y="514740"/>
            <a:ext cx="5360437" cy="1382156"/>
          </a:xfrm>
        </p:spPr>
        <p:txBody>
          <a:bodyPr/>
          <a:lstStyle/>
          <a:p>
            <a:pPr algn="ctr"/>
            <a:r>
              <a:rPr lang="hu-HU" dirty="0" err="1"/>
              <a:t>Lipázok</a:t>
            </a:r>
            <a:r>
              <a:rPr lang="hu-HU" dirty="0"/>
              <a:t> forrása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345E4FC-9160-4AB2-9E75-77194DA42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9755" y="2009554"/>
            <a:ext cx="5256245" cy="4024424"/>
          </a:xfrm>
        </p:spPr>
        <p:txBody>
          <a:bodyPr/>
          <a:lstStyle/>
          <a:p>
            <a:r>
              <a:rPr lang="hu-HU" dirty="0"/>
              <a:t>Candida </a:t>
            </a:r>
            <a:r>
              <a:rPr lang="hu-HU" dirty="0" err="1"/>
              <a:t>antartica</a:t>
            </a:r>
            <a:endParaRPr lang="hu-HU" dirty="0"/>
          </a:p>
          <a:p>
            <a:r>
              <a:rPr lang="hu-HU" dirty="0"/>
              <a:t>Candida </a:t>
            </a:r>
            <a:r>
              <a:rPr lang="hu-HU" dirty="0" err="1"/>
              <a:t>sp</a:t>
            </a:r>
            <a:r>
              <a:rPr lang="hu-HU" dirty="0"/>
              <a:t>. 99-125</a:t>
            </a:r>
          </a:p>
          <a:p>
            <a:r>
              <a:rPr lang="hu-HU" dirty="0" err="1"/>
              <a:t>Pseudomonas</a:t>
            </a:r>
            <a:r>
              <a:rPr lang="hu-HU" dirty="0"/>
              <a:t> </a:t>
            </a:r>
            <a:r>
              <a:rPr lang="hu-HU" dirty="0" err="1"/>
              <a:t>fluorescens</a:t>
            </a:r>
            <a:endParaRPr lang="hu-HU" dirty="0"/>
          </a:p>
          <a:p>
            <a:r>
              <a:rPr lang="hu-HU" dirty="0" err="1"/>
              <a:t>Pseudomonas</a:t>
            </a:r>
            <a:r>
              <a:rPr lang="hu-HU" dirty="0"/>
              <a:t> </a:t>
            </a:r>
            <a:r>
              <a:rPr lang="hu-HU" dirty="0" err="1"/>
              <a:t>cepacia</a:t>
            </a:r>
            <a:endParaRPr lang="hu-HU" dirty="0"/>
          </a:p>
          <a:p>
            <a:r>
              <a:rPr lang="hu-HU" dirty="0" err="1"/>
              <a:t>Porcine</a:t>
            </a:r>
            <a:r>
              <a:rPr lang="hu-HU" dirty="0"/>
              <a:t> </a:t>
            </a:r>
            <a:r>
              <a:rPr lang="hu-HU" dirty="0" err="1"/>
              <a:t>pancreatic</a:t>
            </a:r>
            <a:endParaRPr lang="hu-HU" dirty="0"/>
          </a:p>
          <a:p>
            <a:r>
              <a:rPr lang="hu-HU" dirty="0" err="1"/>
              <a:t>Rhizomucor</a:t>
            </a:r>
            <a:r>
              <a:rPr lang="hu-HU" dirty="0"/>
              <a:t> </a:t>
            </a:r>
            <a:r>
              <a:rPr lang="hu-HU" dirty="0" err="1"/>
              <a:t>miehei</a:t>
            </a:r>
            <a:endParaRPr lang="hu-HU" dirty="0"/>
          </a:p>
          <a:p>
            <a:r>
              <a:rPr lang="hu-HU" dirty="0" err="1"/>
              <a:t>Chromobacterium</a:t>
            </a:r>
            <a:r>
              <a:rPr lang="hu-HU" dirty="0"/>
              <a:t> </a:t>
            </a:r>
            <a:r>
              <a:rPr lang="hu-HU" dirty="0" err="1"/>
              <a:t>viscosum</a:t>
            </a:r>
            <a:endParaRPr lang="hu-HU" dirty="0"/>
          </a:p>
          <a:p>
            <a:endParaRPr lang="hu-HU" dirty="0"/>
          </a:p>
        </p:txBody>
      </p:sp>
      <p:sp>
        <p:nvSpPr>
          <p:cNvPr id="4" name="Cím 1">
            <a:extLst>
              <a:ext uri="{FF2B5EF4-FFF2-40B4-BE49-F238E27FC236}">
                <a16:creationId xmlns:a16="http://schemas.microsoft.com/office/drawing/2014/main" id="{8F7E7D51-1CB9-45B7-B1BA-3A9EA45DD512}"/>
              </a:ext>
            </a:extLst>
          </p:cNvPr>
          <p:cNvSpPr txBox="1">
            <a:spLocks/>
          </p:cNvSpPr>
          <p:nvPr/>
        </p:nvSpPr>
        <p:spPr>
          <a:xfrm>
            <a:off x="6096000" y="824022"/>
            <a:ext cx="5719665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i="1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/>
              <a:t>Alkalmazott hordozó</a:t>
            </a:r>
          </a:p>
        </p:txBody>
      </p:sp>
      <p:sp>
        <p:nvSpPr>
          <p:cNvPr id="5" name="Tartalom helye 2">
            <a:extLst>
              <a:ext uri="{FF2B5EF4-FFF2-40B4-BE49-F238E27FC236}">
                <a16:creationId xmlns:a16="http://schemas.microsoft.com/office/drawing/2014/main" id="{6666D8E6-387C-4627-A832-3366060A2CBD}"/>
              </a:ext>
            </a:extLst>
          </p:cNvPr>
          <p:cNvSpPr txBox="1">
            <a:spLocks/>
          </p:cNvSpPr>
          <p:nvPr/>
        </p:nvSpPr>
        <p:spPr>
          <a:xfrm>
            <a:off x="6851002" y="2515460"/>
            <a:ext cx="4209661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dirty="0"/>
              <a:t>Akrilgyanta</a:t>
            </a:r>
          </a:p>
          <a:p>
            <a:r>
              <a:rPr lang="hu-HU" dirty="0"/>
              <a:t>Textilmembrán</a:t>
            </a:r>
          </a:p>
          <a:p>
            <a:r>
              <a:rPr lang="hu-HU" dirty="0"/>
              <a:t>Polipropilén</a:t>
            </a:r>
          </a:p>
          <a:p>
            <a:r>
              <a:rPr lang="hu-HU" dirty="0" err="1"/>
              <a:t>Diatómaföld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62965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AC394962-DADC-472C-A792-D7B9AD2C3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Ipari felhasználás</a:t>
            </a:r>
          </a:p>
        </p:txBody>
      </p:sp>
      <p:sp>
        <p:nvSpPr>
          <p:cNvPr id="9" name="Szöveg helye 8">
            <a:extLst>
              <a:ext uri="{FF2B5EF4-FFF2-40B4-BE49-F238E27FC236}">
                <a16:creationId xmlns:a16="http://schemas.microsoft.com/office/drawing/2014/main" id="{8A687B28-620E-485D-AB67-9A8C1179B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Candida antartica lipáz akrilgyantán immobilizálva</a:t>
            </a:r>
            <a:endParaRPr lang="hu-HU" dirty="0"/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135EA575-F54E-484B-AF7C-D64217DEFB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u-HU" dirty="0" err="1"/>
              <a:t>Novozym</a:t>
            </a:r>
            <a:r>
              <a:rPr lang="hu-HU" dirty="0"/>
              <a:t> 435</a:t>
            </a:r>
          </a:p>
          <a:p>
            <a:r>
              <a:rPr lang="hu-HU" dirty="0"/>
              <a:t>90%-</a:t>
            </a:r>
            <a:r>
              <a:rPr lang="hu-HU" dirty="0" err="1"/>
              <a:t>nál</a:t>
            </a:r>
            <a:r>
              <a:rPr lang="hu-HU" dirty="0"/>
              <a:t> nagyobb hozammal tud katalizálni növényi olajat és étolajat</a:t>
            </a:r>
          </a:p>
        </p:txBody>
      </p:sp>
      <p:sp>
        <p:nvSpPr>
          <p:cNvPr id="10" name="Szöveg helye 9">
            <a:extLst>
              <a:ext uri="{FF2B5EF4-FFF2-40B4-BE49-F238E27FC236}">
                <a16:creationId xmlns:a16="http://schemas.microsoft.com/office/drawing/2014/main" id="{DC3E39B2-699A-44B9-A7AB-DD02C71858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dirty="0"/>
              <a:t>Candida </a:t>
            </a:r>
            <a:r>
              <a:rPr lang="hu-HU" dirty="0" err="1"/>
              <a:t>sp</a:t>
            </a:r>
            <a:r>
              <a:rPr lang="hu-HU" dirty="0"/>
              <a:t>. 99-125 lipáz olcsó textil membránon immobilizálva</a:t>
            </a:r>
          </a:p>
        </p:txBody>
      </p:sp>
      <p:sp>
        <p:nvSpPr>
          <p:cNvPr id="11" name="Tartalom helye 10">
            <a:extLst>
              <a:ext uri="{FF2B5EF4-FFF2-40B4-BE49-F238E27FC236}">
                <a16:creationId xmlns:a16="http://schemas.microsoft.com/office/drawing/2014/main" id="{F86D31BB-4E51-48A4-9D3F-CBB4BA0AF06C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hu-HU" dirty="0"/>
              <a:t>87%-</a:t>
            </a:r>
            <a:r>
              <a:rPr lang="hu-HU" dirty="0" err="1"/>
              <a:t>nál</a:t>
            </a:r>
            <a:r>
              <a:rPr lang="hu-HU" dirty="0"/>
              <a:t> nagyobb hozammal tudja katalizálni a sertészsírt, használt olajat és különböző növényi </a:t>
            </a:r>
            <a:r>
              <a:rPr lang="hu-HU" dirty="0" err="1"/>
              <a:t>olajakat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1352996"/>
      </p:ext>
    </p:extLst>
  </p:cSld>
  <p:clrMapOvr>
    <a:masterClrMapping/>
  </p:clrMapOvr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8926</TotalTime>
  <Words>1197</Words>
  <Application>Microsoft Macintosh PowerPoint</Application>
  <PresentationFormat>Szélesvásznú</PresentationFormat>
  <Paragraphs>224</Paragraphs>
  <Slides>29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4" baseType="lpstr">
      <vt:lpstr>Arial</vt:lpstr>
      <vt:lpstr>Times New Roman</vt:lpstr>
      <vt:lpstr>Univers Condensed Light</vt:lpstr>
      <vt:lpstr>Walbaum Display Light</vt:lpstr>
      <vt:lpstr>AngleLinesVTI</vt:lpstr>
      <vt:lpstr>Lipázok a biodízel-gyártásban</vt:lpstr>
      <vt:lpstr>Biodízel</vt:lpstr>
      <vt:lpstr>Kémiai átészterezés</vt:lpstr>
      <vt:lpstr>Enzimes reakció</vt:lpstr>
      <vt:lpstr>Lipázok</vt:lpstr>
      <vt:lpstr>Immobilizát enzimek</vt:lpstr>
      <vt:lpstr>Adszorpció</vt:lpstr>
      <vt:lpstr>Lipázok forrása</vt:lpstr>
      <vt:lpstr>Ipari felhasználás</vt:lpstr>
      <vt:lpstr>A biodízel generációi</vt:lpstr>
      <vt:lpstr>szubsztrátok és lipázok</vt:lpstr>
      <vt:lpstr>MiÉrt Éppen lipázok?</vt:lpstr>
      <vt:lpstr>Szempontok, amiket a biodízel léthrehozása során érdemes figyelembe venni</vt:lpstr>
      <vt:lpstr>1. Felhasznált nyersanyag</vt:lpstr>
      <vt:lpstr>PowerPoint-bemutató</vt:lpstr>
      <vt:lpstr>2. Hőmérsélket</vt:lpstr>
      <vt:lpstr>3. Víz jelenléte</vt:lpstr>
      <vt:lpstr>4. oldószer jelenléte</vt:lpstr>
      <vt:lpstr>5. Alkohol koncentrációja</vt:lpstr>
      <vt:lpstr>6. Alkohol típusa</vt:lpstr>
      <vt:lpstr>7. Lipáz mennyisége</vt:lpstr>
      <vt:lpstr>8. Keverés sebessége</vt:lpstr>
      <vt:lpstr>Oldható lipázok használata</vt:lpstr>
      <vt:lpstr>Oldható lipázok használata</vt:lpstr>
      <vt:lpstr>Oldható lipázok használata</vt:lpstr>
      <vt:lpstr>Oldható lipázok használata</vt:lpstr>
      <vt:lpstr>Oldható lipázok használata</vt:lpstr>
      <vt:lpstr>Oldható lipázok használata</vt:lpstr>
      <vt:lpstr>Köszönjük szépen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Lipázok a biodízel-gyártásban</dc:title>
  <dc:creator>Tóth Melinda</dc:creator>
  <cp:lastModifiedBy>Emődi Nikolett</cp:lastModifiedBy>
  <cp:revision>26</cp:revision>
  <dcterms:created xsi:type="dcterms:W3CDTF">2021-10-11T10:30:53Z</dcterms:created>
  <dcterms:modified xsi:type="dcterms:W3CDTF">2021-11-06T19:54:20Z</dcterms:modified>
</cp:coreProperties>
</file>