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A1D5-1B65-42D5-9741-AB9CD7691737}" type="datetimeFigureOut">
              <a:rPr lang="hu-HU" smtClean="0"/>
              <a:t>2019.02.05.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E0B9-52A5-4570-ABD5-8C5AAD7BED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A1D5-1B65-42D5-9741-AB9CD7691737}" type="datetimeFigureOut">
              <a:rPr lang="hu-HU" smtClean="0"/>
              <a:t>2019.02.05.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E0B9-52A5-4570-ABD5-8C5AAD7BED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A1D5-1B65-42D5-9741-AB9CD7691737}" type="datetimeFigureOut">
              <a:rPr lang="hu-HU" smtClean="0"/>
              <a:t>2019.02.05.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E0B9-52A5-4570-ABD5-8C5AAD7BED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A1D5-1B65-42D5-9741-AB9CD7691737}" type="datetimeFigureOut">
              <a:rPr lang="hu-HU" smtClean="0"/>
              <a:t>2019.02.05.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E0B9-52A5-4570-ABD5-8C5AAD7BED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A1D5-1B65-42D5-9741-AB9CD7691737}" type="datetimeFigureOut">
              <a:rPr lang="hu-HU" smtClean="0"/>
              <a:t>2019.02.05.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E0B9-52A5-4570-ABD5-8C5AAD7BED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A1D5-1B65-42D5-9741-AB9CD7691737}" type="datetimeFigureOut">
              <a:rPr lang="hu-HU" smtClean="0"/>
              <a:t>2019.02.05.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E0B9-52A5-4570-ABD5-8C5AAD7BED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A1D5-1B65-42D5-9741-AB9CD7691737}" type="datetimeFigureOut">
              <a:rPr lang="hu-HU" smtClean="0"/>
              <a:t>2019.02.05.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E0B9-52A5-4570-ABD5-8C5AAD7BED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A1D5-1B65-42D5-9741-AB9CD7691737}" type="datetimeFigureOut">
              <a:rPr lang="hu-HU" smtClean="0"/>
              <a:t>2019.02.05.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E0B9-52A5-4570-ABD5-8C5AAD7BED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A1D5-1B65-42D5-9741-AB9CD7691737}" type="datetimeFigureOut">
              <a:rPr lang="hu-HU" smtClean="0"/>
              <a:t>2019.02.05.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E0B9-52A5-4570-ABD5-8C5AAD7BED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A1D5-1B65-42D5-9741-AB9CD7691737}" type="datetimeFigureOut">
              <a:rPr lang="hu-HU" smtClean="0"/>
              <a:t>2019.02.05.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E0B9-52A5-4570-ABD5-8C5AAD7BED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A1D5-1B65-42D5-9741-AB9CD7691737}" type="datetimeFigureOut">
              <a:rPr lang="hu-HU" smtClean="0"/>
              <a:t>2019.02.05.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E0B9-52A5-4570-ABD5-8C5AAD7BED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BA1D5-1B65-42D5-9741-AB9CD7691737}" type="datetimeFigureOut">
              <a:rPr lang="hu-HU" smtClean="0"/>
              <a:t>2019.02.05.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E0B9-52A5-4570-ABD5-8C5AAD7BEDE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Fehérjék szabályozása I.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Allosztérikus</a:t>
            </a:r>
            <a:r>
              <a:rPr lang="hu-HU" dirty="0" smtClean="0"/>
              <a:t> szabályozás</a:t>
            </a:r>
          </a:p>
          <a:p>
            <a:r>
              <a:rPr lang="hu-HU" dirty="0" err="1" smtClean="0"/>
              <a:t>Wunderlich</a:t>
            </a:r>
            <a:r>
              <a:rPr lang="hu-HU" dirty="0" smtClean="0"/>
              <a:t> </a:t>
            </a:r>
            <a:r>
              <a:rPr lang="hu-HU" dirty="0" err="1" smtClean="0"/>
              <a:t>Lívius</a:t>
            </a:r>
            <a:endParaRPr lang="hu-HU" dirty="0" smtClean="0"/>
          </a:p>
          <a:p>
            <a:r>
              <a:rPr lang="hu-HU" dirty="0" smtClean="0"/>
              <a:t>2019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215595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060408" cy="549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376793" cy="24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763688" y="260648"/>
            <a:ext cx="56326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/>
              <a:t>A </a:t>
            </a:r>
            <a:r>
              <a:rPr lang="hu-HU" sz="3200" dirty="0" err="1" smtClean="0"/>
              <a:t>deoxihemoglobin</a:t>
            </a:r>
            <a:r>
              <a:rPr lang="hu-HU" sz="3200" dirty="0" smtClean="0"/>
              <a:t> stabilizátora:</a:t>
            </a:r>
          </a:p>
          <a:p>
            <a:pPr algn="ctr"/>
            <a:r>
              <a:rPr lang="hu-HU" sz="3200" dirty="0" smtClean="0"/>
              <a:t>A 2,3-biszfoszfo-glicerát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1760" y="3645024"/>
            <a:ext cx="480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k</a:t>
            </a:r>
            <a:r>
              <a:rPr lang="hu-HU" sz="2400" dirty="0" smtClean="0"/>
              <a:t>onc.: 4,5 </a:t>
            </a:r>
            <a:r>
              <a:rPr lang="hu-HU" sz="2400" dirty="0" err="1" smtClean="0"/>
              <a:t>mM</a:t>
            </a:r>
            <a:r>
              <a:rPr lang="hu-HU" sz="2400" dirty="0" smtClean="0"/>
              <a:t>, de változik (magaslat)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9592" y="4365104"/>
            <a:ext cx="596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Magzati hemoglobin: kevésbé köti a 2,3 </a:t>
            </a:r>
            <a:r>
              <a:rPr lang="hu-HU" sz="2400" dirty="0" err="1" smtClean="0"/>
              <a:t>BPG-t</a:t>
            </a:r>
            <a:r>
              <a:rPr lang="hu-HU" sz="2400" dirty="0" smtClean="0"/>
              <a:t>:</a:t>
            </a:r>
          </a:p>
          <a:p>
            <a:r>
              <a:rPr lang="hu-HU" sz="2400" dirty="0" smtClean="0"/>
              <a:t>Nagyobb affinitással köti az oxigént.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99592" y="5301208"/>
            <a:ext cx="8169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Hb</a:t>
            </a:r>
            <a:r>
              <a:rPr lang="hu-HU" sz="2400" dirty="0" smtClean="0"/>
              <a:t> CO</a:t>
            </a:r>
            <a:r>
              <a:rPr lang="hu-HU" dirty="0" smtClean="0"/>
              <a:t>2</a:t>
            </a:r>
            <a:r>
              <a:rPr lang="hu-HU" sz="2400" dirty="0" smtClean="0"/>
              <a:t>-t és protont is köt, ezáltal csökken az O2 iránti affinitása:</a:t>
            </a:r>
          </a:p>
          <a:p>
            <a:r>
              <a:rPr lang="hu-HU" sz="2400" dirty="0" smtClean="0"/>
              <a:t>Könnyebben leadja a szövetekben nagy izommunka esetén.</a:t>
            </a:r>
          </a:p>
          <a:p>
            <a:r>
              <a:rPr lang="hu-HU" sz="2400" dirty="0" smtClean="0"/>
              <a:t>(Bohr effektus)</a:t>
            </a:r>
            <a:endParaRPr lang="hu-H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39338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3059832" y="260648"/>
            <a:ext cx="2744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Bohr effektus</a:t>
            </a:r>
            <a:endParaRPr lang="hu-H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394" y="620688"/>
            <a:ext cx="859335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809625"/>
            <a:ext cx="56769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572" y="132416"/>
            <a:ext cx="5288700" cy="67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89515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492" y="1552574"/>
            <a:ext cx="8468703" cy="48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563"/>
            <a:ext cx="4248472" cy="650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301" y="1484785"/>
            <a:ext cx="5560857" cy="524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483768" y="260648"/>
            <a:ext cx="3998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</a:t>
            </a:r>
            <a:r>
              <a:rPr lang="hu-HU" sz="3200" dirty="0" err="1" smtClean="0"/>
              <a:t>mioglobin</a:t>
            </a:r>
            <a:r>
              <a:rPr lang="hu-HU" sz="3200" dirty="0" smtClean="0"/>
              <a:t> szerkezete</a:t>
            </a:r>
            <a:endParaRPr lang="hu-H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408" y="1109663"/>
            <a:ext cx="7824031" cy="568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123728" y="332656"/>
            <a:ext cx="5053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hemoglobin, mint </a:t>
            </a:r>
            <a:r>
              <a:rPr lang="hu-HU" sz="3200" dirty="0" err="1" smtClean="0"/>
              <a:t>tetramer</a:t>
            </a:r>
            <a:endParaRPr lang="hu-H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77</Words>
  <Application>Microsoft Office PowerPoint</Application>
  <PresentationFormat>Diavetítés a képernyőre (4:3 oldalarány)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Fehérjék szabályozása I.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Fehérjék szabályozása</dc:title>
  <dc:creator>Livius</dc:creator>
  <cp:lastModifiedBy>Livius</cp:lastModifiedBy>
  <cp:revision>12</cp:revision>
  <dcterms:created xsi:type="dcterms:W3CDTF">2019-02-05T22:31:56Z</dcterms:created>
  <dcterms:modified xsi:type="dcterms:W3CDTF">2019-02-06T00:46:36Z</dcterms:modified>
</cp:coreProperties>
</file>